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5" r:id="rId14"/>
    <p:sldId id="276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2" r:id="rId38"/>
    <p:sldId id="303" r:id="rId39"/>
    <p:sldId id="304" r:id="rId40"/>
    <p:sldId id="308" r:id="rId41"/>
    <p:sldId id="309" r:id="rId42"/>
    <p:sldId id="311" r:id="rId43"/>
    <p:sldId id="312" r:id="rId44"/>
    <p:sldId id="313" r:id="rId45"/>
    <p:sldId id="314" r:id="rId46"/>
    <p:sldId id="315" r:id="rId47"/>
    <p:sldId id="316" r:id="rId48"/>
    <p:sldId id="319" r:id="rId49"/>
    <p:sldId id="320" r:id="rId50"/>
    <p:sldId id="338" r:id="rId51"/>
    <p:sldId id="339" r:id="rId52"/>
    <p:sldId id="340" r:id="rId53"/>
    <p:sldId id="341" r:id="rId54"/>
    <p:sldId id="342" r:id="rId55"/>
    <p:sldId id="343" r:id="rId56"/>
    <p:sldId id="344" r:id="rId57"/>
    <p:sldId id="345" r:id="rId58"/>
    <p:sldId id="346" r:id="rId5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9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7920880" cy="2592288"/>
          </a:xfrm>
        </p:spPr>
        <p:txBody>
          <a:bodyPr>
            <a:noAutofit/>
          </a:bodyPr>
          <a:lstStyle/>
          <a:p>
            <a:pPr algn="ctr"/>
            <a:endParaRPr lang="ru-RU" sz="2800" b="1" dirty="0" smtClean="0">
              <a:latin typeface="Batang" pitchFamily="18" charset="-127"/>
              <a:ea typeface="Batang" pitchFamily="18" charset="-127"/>
            </a:endParaRPr>
          </a:p>
          <a:p>
            <a:pPr algn="ctr"/>
            <a:r>
              <a:rPr lang="ru-RU" sz="2800" b="1" dirty="0" smtClean="0">
                <a:latin typeface="Batang" pitchFamily="18" charset="-127"/>
                <a:ea typeface="Batang" pitchFamily="18" charset="-127"/>
                <a:cs typeface="Arial" pitchFamily="34" charset="0"/>
              </a:rPr>
              <a:t>Тема</a:t>
            </a:r>
            <a:r>
              <a:rPr lang="ru-RU" sz="2800" b="1" dirty="0">
                <a:latin typeface="Batang" pitchFamily="18" charset="-127"/>
                <a:ea typeface="Batang" pitchFamily="18" charset="-127"/>
                <a:cs typeface="Arial" pitchFamily="34" charset="0"/>
              </a:rPr>
              <a:t>: «Соревнования </a:t>
            </a:r>
            <a:r>
              <a:rPr lang="ru-RU" sz="2800" b="1" dirty="0" smtClean="0">
                <a:latin typeface="Batang" pitchFamily="18" charset="-127"/>
                <a:ea typeface="Batang" pitchFamily="18" charset="-127"/>
                <a:cs typeface="Arial" pitchFamily="34" charset="0"/>
              </a:rPr>
              <a:t>- эффективный метод подготовки  </a:t>
            </a:r>
            <a:r>
              <a:rPr lang="ru-RU" sz="2800" b="1" dirty="0">
                <a:latin typeface="Batang" pitchFamily="18" charset="-127"/>
                <a:ea typeface="Batang" pitchFamily="18" charset="-127"/>
                <a:cs typeface="Arial" pitchFamily="34" charset="0"/>
              </a:rPr>
              <a:t>спасателей </a:t>
            </a:r>
            <a:r>
              <a:rPr lang="ru-RU" sz="2800" b="1" dirty="0" smtClean="0">
                <a:latin typeface="Batang" pitchFamily="18" charset="-127"/>
                <a:ea typeface="Batang" pitchFamily="18" charset="-127"/>
                <a:cs typeface="Arial" pitchFamily="34" charset="0"/>
              </a:rPr>
              <a:t>к выполнению задач по предназначению в условиях ЧС различного характера»    </a:t>
            </a:r>
            <a:endParaRPr lang="ru-RU" sz="2800" dirty="0"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pPr algn="ctr"/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620688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ДОКЛАД </a:t>
            </a:r>
            <a:endParaRPr lang="ru-RU" sz="2400" dirty="0"/>
          </a:p>
          <a:p>
            <a:pPr algn="ctr"/>
            <a:r>
              <a:rPr lang="ru-RU" sz="2400" b="1" dirty="0"/>
              <a:t>Заслуженного спасателя Российской Федерации </a:t>
            </a:r>
            <a:r>
              <a:rPr lang="ru-RU" sz="2400" b="1" dirty="0" err="1"/>
              <a:t>Курсакова</a:t>
            </a:r>
            <a:r>
              <a:rPr lang="ru-RU" sz="2400" b="1" dirty="0"/>
              <a:t> А.В. </a:t>
            </a:r>
            <a:endParaRPr lang="ru-RU" sz="2400" dirty="0"/>
          </a:p>
          <a:p>
            <a:pPr algn="ctr"/>
            <a:r>
              <a:rPr lang="ru-RU" sz="2400" b="1" dirty="0"/>
              <a:t>на конференции «</a:t>
            </a:r>
            <a:r>
              <a:rPr lang="ru-RU" sz="2400" b="1" dirty="0" err="1"/>
              <a:t>РОССОЮЗСПАСа</a:t>
            </a:r>
            <a:r>
              <a:rPr lang="ru-RU" sz="2400" b="1" dirty="0"/>
              <a:t>»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20.0</a:t>
            </a:r>
            <a:r>
              <a:rPr lang="en-US" sz="2400" b="1" dirty="0" smtClean="0"/>
              <a:t>7</a:t>
            </a:r>
            <a:r>
              <a:rPr lang="ru-RU" sz="2400" b="1" dirty="0" smtClean="0"/>
              <a:t>.202</a:t>
            </a:r>
            <a:r>
              <a:rPr lang="en-US" sz="2400" b="1" smtClean="0"/>
              <a:t>2</a:t>
            </a:r>
            <a:r>
              <a:rPr lang="ru-RU" sz="2400" b="1" smtClean="0"/>
              <a:t> </a:t>
            </a:r>
            <a:r>
              <a:rPr lang="ru-RU" sz="2400" b="1" dirty="0"/>
              <a:t>г</a:t>
            </a:r>
            <a:r>
              <a:rPr lang="ru-RU" sz="2400" b="1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6810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340768"/>
            <a:ext cx="7272808" cy="324036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В </a:t>
            </a:r>
            <a:r>
              <a:rPr lang="ru-RU" sz="2400" dirty="0"/>
              <a:t>любом случае каждые соревнования  являются очередной вехой в развитии спасательных технологий и очередным экзаменом конкретных ПСФ на их способность к действию по профессиональному предназначению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19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528976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     </a:t>
            </a:r>
            <a:r>
              <a:rPr lang="ru-RU" sz="2400" dirty="0" smtClean="0"/>
              <a:t>По </a:t>
            </a:r>
            <a:r>
              <a:rPr lang="ru-RU" sz="2400" dirty="0"/>
              <a:t>завершению соревнований их участники  убывают к местам постоянной дислокации</a:t>
            </a:r>
          </a:p>
          <a:p>
            <a:pPr algn="just"/>
            <a:r>
              <a:rPr lang="ru-RU" sz="2400" dirty="0"/>
              <a:t> </a:t>
            </a:r>
            <a:r>
              <a:rPr lang="ru-RU" sz="2400" dirty="0" smtClean="0"/>
              <a:t>     Спортсмены </a:t>
            </a:r>
            <a:r>
              <a:rPr lang="ru-RU" sz="2400" dirty="0"/>
              <a:t>и судьи вновь становятся только спасателями. Но 10-14 дней и ночей, проведенные ими на территории соревнований вспоминаются долго, а различные эпизоды  превращаются в очередные легенды, анекдоты, предания,  воспоминания о встрече коллег, друзей, соратников, сподвижников, </a:t>
            </a:r>
            <a:r>
              <a:rPr lang="ru-RU" sz="2400" dirty="0" smtClean="0"/>
              <a:t>братьев </a:t>
            </a:r>
            <a:r>
              <a:rPr lang="ru-RU" sz="2400" dirty="0"/>
              <a:t>«по крови спасательной».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90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5433784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endParaRPr lang="ru-RU" dirty="0"/>
          </a:p>
          <a:p>
            <a:pPr algn="just"/>
            <a:r>
              <a:rPr lang="ru-RU" dirty="0" smtClean="0"/>
              <a:t>     </a:t>
            </a:r>
            <a:r>
              <a:rPr lang="ru-RU" sz="3200" dirty="0" smtClean="0"/>
              <a:t>Опыт</a:t>
            </a:r>
            <a:r>
              <a:rPr lang="ru-RU" sz="3200" dirty="0"/>
              <a:t>, приобретенный каждым членом команды, становится опытом коллективным, распространившись на других спасателей. </a:t>
            </a:r>
            <a:r>
              <a:rPr lang="ru-RU" sz="3200" dirty="0" smtClean="0"/>
              <a:t>    Ведь </a:t>
            </a:r>
            <a:r>
              <a:rPr lang="ru-RU" sz="3200" i="1" dirty="0"/>
              <a:t>каждое упражнение на этапах основных дистанций соревнований  являет собой  имитацию чрезвычайной ситуации, максимально приближенной к ситуации жизненной</a:t>
            </a:r>
            <a:r>
              <a:rPr lang="ru-RU" sz="3200" dirty="0"/>
              <a:t>. </a:t>
            </a:r>
            <a:r>
              <a:rPr lang="ru-RU" sz="3200" dirty="0" smtClean="0"/>
              <a:t>               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58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514575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В</a:t>
            </a:r>
            <a:r>
              <a:rPr lang="ru-RU" sz="2400" dirty="0"/>
              <a:t> январе 1994 г. ГКЧС был преобразован в Министерство Российской Федерации делам гражданской обороны, чрезвычайным </a:t>
            </a:r>
            <a:r>
              <a:rPr lang="ru-RU" sz="2400" dirty="0" smtClean="0"/>
              <a:t>ситуациям </a:t>
            </a:r>
            <a:r>
              <a:rPr lang="ru-RU" sz="2400" dirty="0"/>
              <a:t>и ликвидации последствий стихийных бедствий (далее — МЧС России). </a:t>
            </a:r>
            <a:r>
              <a:rPr lang="ru-RU" sz="2400" dirty="0" smtClean="0"/>
              <a:t>    В </a:t>
            </a:r>
            <a:r>
              <a:rPr lang="ru-RU" sz="2400" dirty="0"/>
              <a:t>составе структурного подразделения МЧС России – Главного управления экстренного реагирования (Начальник ГУЭР – </a:t>
            </a:r>
            <a:r>
              <a:rPr lang="ru-RU" sz="2400" dirty="0" err="1"/>
              <a:t>С.М.Кудинов</a:t>
            </a:r>
            <a:r>
              <a:rPr lang="ru-RU" sz="2400" dirty="0"/>
              <a:t>) был создан Отдел поисково-спасательных формирований (Начальник отдела - </a:t>
            </a:r>
            <a:r>
              <a:rPr lang="ru-RU" sz="2400" dirty="0" err="1"/>
              <a:t>А.В.Курсаков</a:t>
            </a:r>
            <a:r>
              <a:rPr lang="ru-RU" sz="2400" dirty="0"/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21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992888" cy="550579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    Одной </a:t>
            </a:r>
            <a:r>
              <a:rPr lang="ru-RU" dirty="0"/>
              <a:t>из задач, поставленных Министром МЧС России С.К</a:t>
            </a:r>
            <a:r>
              <a:rPr lang="ru-RU" dirty="0" smtClean="0"/>
              <a:t>. Шойгу  </a:t>
            </a:r>
            <a:r>
              <a:rPr lang="ru-RU" dirty="0"/>
              <a:t>перед </a:t>
            </a:r>
            <a:r>
              <a:rPr lang="ru-RU" dirty="0" smtClean="0"/>
              <a:t>отделом ПСФ , </a:t>
            </a:r>
            <a:r>
              <a:rPr lang="ru-RU" dirty="0"/>
              <a:t>была организация соревнований среди спасательных формирований. </a:t>
            </a:r>
            <a:r>
              <a:rPr lang="ru-RU" i="1" dirty="0"/>
              <a:t>Основные цели соревнований</a:t>
            </a:r>
            <a:r>
              <a:rPr lang="ru-RU" dirty="0"/>
              <a:t>:  проверка  возможностей ПСФ по предназначению; разработка и применение методов повышения эффективности подготовки спасателей к действиям в ЧС различного характера; обмен передовым опытом в применении спасательных технологий;   разработка алгоритмов организации крупно­масштабных спасательных операций </a:t>
            </a:r>
            <a:r>
              <a:rPr lang="ru-RU" dirty="0" smtClean="0"/>
              <a:t>на </a:t>
            </a:r>
            <a:r>
              <a:rPr lang="ru-RU" dirty="0"/>
              <a:t>территории субъекта РФ; приобретение опыта в организации взаимодействия спасательных служб, в  организации всестороннего обеспечения спасательных </a:t>
            </a:r>
            <a:r>
              <a:rPr lang="ru-RU" dirty="0" smtClean="0"/>
              <a:t>мероприятий</a:t>
            </a:r>
            <a:r>
              <a:rPr lang="ru-RU" dirty="0"/>
              <a:t>, их поддержки со </a:t>
            </a:r>
            <a:r>
              <a:rPr lang="ru-RU" dirty="0" smtClean="0"/>
              <a:t>стороны администраций субъектов </a:t>
            </a:r>
            <a:r>
              <a:rPr lang="ru-RU" dirty="0"/>
              <a:t>Российской </a:t>
            </a:r>
            <a:r>
              <a:rPr lang="ru-RU" dirty="0" smtClean="0"/>
              <a:t>Федерации.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12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416824" cy="492972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 smtClean="0"/>
              <a:t>В августе были </a:t>
            </a:r>
            <a:r>
              <a:rPr lang="ru-RU" dirty="0"/>
              <a:t>проведены  </a:t>
            </a:r>
            <a:r>
              <a:rPr lang="ru-RU" b="1" dirty="0"/>
              <a:t>Первые </a:t>
            </a:r>
            <a:r>
              <a:rPr lang="ru-RU" dirty="0"/>
              <a:t>Всероссийские соревнования спасательных подразделений Поисково-спасательной службы МЧС России (Первый Чемпионат). В ходе соревнований команды отрабатывали этапы ведения </a:t>
            </a:r>
            <a:r>
              <a:rPr lang="ru-RU" dirty="0" smtClean="0"/>
              <a:t>спасательных </a:t>
            </a:r>
            <a:r>
              <a:rPr lang="ru-RU" dirty="0"/>
              <a:t>работ в условиях горного </a:t>
            </a:r>
            <a:r>
              <a:rPr lang="ru-RU" dirty="0" smtClean="0"/>
              <a:t>рельефа. Соревнования </a:t>
            </a:r>
            <a:r>
              <a:rPr lang="ru-RU" dirty="0"/>
              <a:t>были проведены в </a:t>
            </a:r>
            <a:r>
              <a:rPr lang="ru-RU" dirty="0" err="1"/>
              <a:t>Приэльбрусье</a:t>
            </a:r>
            <a:r>
              <a:rPr lang="ru-RU" dirty="0"/>
              <a:t>, </a:t>
            </a:r>
            <a:r>
              <a:rPr lang="ru-RU" dirty="0" smtClean="0"/>
              <a:t>вблизи </a:t>
            </a:r>
            <a:r>
              <a:rPr lang="ru-RU" dirty="0"/>
              <a:t>поселка </a:t>
            </a:r>
            <a:r>
              <a:rPr lang="ru-RU" dirty="0" err="1"/>
              <a:t>Терскол</a:t>
            </a:r>
            <a:r>
              <a:rPr lang="ru-RU" dirty="0"/>
              <a:t> Кабардино-Балкарской республики.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16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731520"/>
            <a:ext cx="6984776" cy="521776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Открыл </a:t>
            </a:r>
            <a:r>
              <a:rPr lang="ru-RU" dirty="0"/>
              <a:t>Соревнования </a:t>
            </a:r>
            <a:r>
              <a:rPr lang="ru-RU" dirty="0" smtClean="0"/>
              <a:t>спасателей Министр </a:t>
            </a:r>
            <a:r>
              <a:rPr lang="ru-RU" dirty="0" err="1" smtClean="0"/>
              <a:t>С.К.Шойгу</a:t>
            </a:r>
            <a:r>
              <a:rPr lang="ru-RU" dirty="0"/>
              <a:t>.</a:t>
            </a:r>
          </a:p>
          <a:p>
            <a:pPr algn="just"/>
            <a:r>
              <a:rPr lang="ru-RU" dirty="0" smtClean="0"/>
              <a:t>     В </a:t>
            </a:r>
            <a:r>
              <a:rPr lang="ru-RU" dirty="0"/>
              <a:t>качестве почетных гостей присутствовала </a:t>
            </a:r>
            <a:r>
              <a:rPr lang="ru-RU" b="1" dirty="0"/>
              <a:t>группа спасателей из Франции</a:t>
            </a:r>
            <a:r>
              <a:rPr lang="ru-RU" dirty="0"/>
              <a:t>, представители </a:t>
            </a:r>
            <a:r>
              <a:rPr lang="ru-RU" b="1" dirty="0"/>
              <a:t>Государственной Думы РФ</a:t>
            </a:r>
            <a:r>
              <a:rPr lang="ru-RU" dirty="0"/>
              <a:t> и </a:t>
            </a:r>
            <a:r>
              <a:rPr lang="ru-RU" b="1" dirty="0"/>
              <a:t>Совета </a:t>
            </a:r>
            <a:r>
              <a:rPr lang="ru-RU" b="1" dirty="0" smtClean="0"/>
              <a:t>Федерации РФ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270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85384" cy="492972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 </a:t>
            </a:r>
            <a:r>
              <a:rPr lang="ru-RU" dirty="0" smtClean="0"/>
              <a:t>    В </a:t>
            </a:r>
            <a:r>
              <a:rPr lang="ru-RU" dirty="0"/>
              <a:t>соревнованиях участвовали восемнадцать команд, представлявших  ПСС от всех региональных центров, </a:t>
            </a:r>
            <a:r>
              <a:rPr lang="ru-RU" dirty="0" smtClean="0"/>
              <a:t>отряд </a:t>
            </a:r>
            <a:r>
              <a:rPr lang="ru-RU" dirty="0" err="1"/>
              <a:t>Центроспас</a:t>
            </a:r>
            <a:r>
              <a:rPr lang="ru-RU" dirty="0"/>
              <a:t> и спасателей-общественников Ассоциации спасательных </a:t>
            </a:r>
            <a:r>
              <a:rPr lang="ru-RU" dirty="0" smtClean="0"/>
              <a:t>формирований. </a:t>
            </a:r>
          </a:p>
          <a:p>
            <a:pPr algn="just"/>
            <a:r>
              <a:rPr lang="ru-RU" dirty="0" smtClean="0"/>
              <a:t>Соревнования</a:t>
            </a:r>
            <a:r>
              <a:rPr lang="ru-RU" dirty="0"/>
              <a:t>, </a:t>
            </a:r>
            <a:r>
              <a:rPr lang="ru-RU" dirty="0" smtClean="0"/>
              <a:t>проводились </a:t>
            </a:r>
            <a:r>
              <a:rPr lang="ru-RU" dirty="0"/>
              <a:t>на трех </a:t>
            </a:r>
            <a:r>
              <a:rPr lang="ru-RU" dirty="0" smtClean="0"/>
              <a:t>дистанциях.</a:t>
            </a:r>
            <a:endParaRPr lang="ru-RU" dirty="0"/>
          </a:p>
          <a:p>
            <a:pPr algn="just"/>
            <a:r>
              <a:rPr lang="ru-RU" dirty="0" smtClean="0"/>
              <a:t>     Первая </a:t>
            </a:r>
            <a:r>
              <a:rPr lang="ru-RU" dirty="0"/>
              <a:t>дистанция — скальная трасса высотой более 30 метров, по </a:t>
            </a:r>
            <a:r>
              <a:rPr lang="ru-RU" dirty="0" smtClean="0"/>
              <a:t>которой </a:t>
            </a:r>
            <a:r>
              <a:rPr lang="ru-RU" dirty="0"/>
              <a:t>на носилках «</a:t>
            </a:r>
            <a:r>
              <a:rPr lang="ru-RU" dirty="0" err="1"/>
              <a:t>Акъя</a:t>
            </a:r>
            <a:r>
              <a:rPr lang="ru-RU" dirty="0"/>
              <a:t>» вверх, далее 20 метров по траверсу и 40 метров вниз транспортировался  «пострадавший».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21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485772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Вторая </a:t>
            </a:r>
            <a:r>
              <a:rPr lang="ru-RU" sz="2400" dirty="0"/>
              <a:t>дистанция — комбинированная трасса, на которой командам было необходимо преодолевать различные препятствия на горном рельефе с применением  технологий горного туризма, переправляться самим и </a:t>
            </a:r>
            <a:r>
              <a:rPr lang="ru-RU" sz="2400" dirty="0" smtClean="0"/>
              <a:t>переправлять </a:t>
            </a:r>
            <a:r>
              <a:rPr lang="ru-RU" sz="2400" dirty="0"/>
              <a:t>«пострадавшего» через горную реку, отрабатывать приемы радиосвязи.</a:t>
            </a:r>
          </a:p>
          <a:p>
            <a:pPr algn="just"/>
            <a:r>
              <a:rPr lang="ru-RU" sz="2400" dirty="0" smtClean="0"/>
              <a:t>     Третья </a:t>
            </a:r>
            <a:r>
              <a:rPr lang="ru-RU" sz="2400" dirty="0"/>
              <a:t>дистанция — оказание первой медицинской помощи. Необходимо было устно ответить на вопросы экзаменационных  билетов.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4445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052736"/>
            <a:ext cx="6957392" cy="496855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Вполне </a:t>
            </a:r>
            <a:r>
              <a:rPr lang="ru-RU" sz="2400" dirty="0"/>
              <a:t>закономерной на этих соревнованиях стала победа команды </a:t>
            </a:r>
            <a:r>
              <a:rPr lang="ru-RU" sz="2400" dirty="0" err="1"/>
              <a:t>Эльбрусской</a:t>
            </a:r>
            <a:r>
              <a:rPr lang="ru-RU" sz="2400" dirty="0"/>
              <a:t> территориальной поисково-спасательной службы (Начальник ПСС – </a:t>
            </a:r>
            <a:r>
              <a:rPr lang="ru-RU" sz="2400" dirty="0" err="1"/>
              <a:t>Тилов</a:t>
            </a:r>
            <a:r>
              <a:rPr lang="ru-RU" sz="2400" dirty="0"/>
              <a:t> Б.О., капитан команды </a:t>
            </a:r>
            <a:r>
              <a:rPr lang="ru-RU" sz="2400" dirty="0" err="1"/>
              <a:t>Автомонов</a:t>
            </a:r>
            <a:r>
              <a:rPr lang="ru-RU" sz="2400" dirty="0"/>
              <a:t> В.П.). </a:t>
            </a:r>
            <a:r>
              <a:rPr lang="ru-RU" sz="2400" dirty="0" smtClean="0"/>
              <a:t>Второе </a:t>
            </a:r>
            <a:r>
              <a:rPr lang="ru-RU" sz="2400" dirty="0"/>
              <a:t>и третье места заняли: Сборная Северо-Кавказской региональной ПСС (капитан – Буряк М.А.); Пензенская областная ПСС (капитан – </a:t>
            </a:r>
            <a:r>
              <a:rPr lang="ru-RU" sz="2400" dirty="0" err="1"/>
              <a:t>Стульников</a:t>
            </a:r>
            <a:r>
              <a:rPr lang="ru-RU" sz="2400" dirty="0"/>
              <a:t> А.А.). </a:t>
            </a:r>
          </a:p>
          <a:p>
            <a:pPr marL="45720" indent="0">
              <a:buNone/>
            </a:pP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76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13376" cy="5073744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 В докладе рассмотрены вопросы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возможного участия РСС в спортивных мероприятиях, 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значения  соревнований по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	служебно-прикладному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виду спорта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	«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Многоборье спасателей МЧС России»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	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системе подготовки спасателей,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	поисково-спасательных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формирований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	для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повышения эффективности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	ведения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поисково-спасательных работ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	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различных условиях. </a:t>
            </a:r>
          </a:p>
        </p:txBody>
      </p:sp>
    </p:spTree>
    <p:extLst>
      <p:ext uri="{BB962C8B-B14F-4D97-AF65-F5344CB8AC3E}">
        <p14:creationId xmlns:p14="http://schemas.microsoft.com/office/powerpoint/2010/main" val="124756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908720"/>
            <a:ext cx="7128792" cy="521776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В</a:t>
            </a:r>
            <a:r>
              <a:rPr lang="ru-RU" sz="2400" dirty="0"/>
              <a:t> ходе соревнований проходили сборы начальников поисково-спаса­тель­ных служб. Кроме того, все участники прошли курс подготовки («мастер-класс», проведенный специалистами отряда </a:t>
            </a:r>
            <a:r>
              <a:rPr lang="ru-RU" sz="2400" dirty="0" err="1"/>
              <a:t>Центроспас</a:t>
            </a:r>
            <a:r>
              <a:rPr lang="ru-RU" sz="2400" dirty="0"/>
              <a:t> </a:t>
            </a:r>
            <a:r>
              <a:rPr lang="ru-RU" sz="2400" dirty="0" err="1"/>
              <a:t>С.Лязером</a:t>
            </a:r>
            <a:r>
              <a:rPr lang="ru-RU" sz="2400" dirty="0"/>
              <a:t> и </a:t>
            </a:r>
            <a:r>
              <a:rPr lang="ru-RU" sz="2400" dirty="0" err="1"/>
              <a:t>А.Потаповым</a:t>
            </a:r>
            <a:r>
              <a:rPr lang="ru-RU" sz="2400" dirty="0"/>
              <a:t>), состоявший в изучении правил эксплуатации начавшегося поступать на оснащение ПСФ  аварийно-спасательного гидравлического инструмента, необходимого при работе в условиях техногенных аварий и катастроф.</a:t>
            </a:r>
          </a:p>
          <a:p>
            <a:pPr marL="45720" indent="0" algn="jus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49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196752"/>
            <a:ext cx="6768752" cy="3474720"/>
          </a:xfrm>
        </p:spPr>
        <p:txBody>
          <a:bodyPr/>
          <a:lstStyle/>
          <a:p>
            <a:pPr algn="just"/>
            <a:r>
              <a:rPr lang="ru-RU" dirty="0" smtClean="0"/>
              <a:t>     </a:t>
            </a:r>
            <a:r>
              <a:rPr lang="ru-RU" sz="2400" dirty="0" smtClean="0"/>
              <a:t>Расширение </a:t>
            </a:r>
            <a:r>
              <a:rPr lang="ru-RU" sz="2400" dirty="0"/>
              <a:t>диапазона задач министерства повлекло за собой насыщение поисково-спасательных формирований новыми техническими средствами, аварийно-спасательным инструментом, водолазным снаряжением, средствами защиты органов дыхания и кожи при работе в агрессивных газовых средах.</a:t>
            </a:r>
          </a:p>
          <a:p>
            <a:pPr marL="45720" indent="0" algn="jus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28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556792"/>
            <a:ext cx="6669360" cy="3474720"/>
          </a:xfrm>
        </p:spPr>
        <p:txBody>
          <a:bodyPr/>
          <a:lstStyle/>
          <a:p>
            <a:pPr algn="just"/>
            <a:r>
              <a:rPr lang="ru-RU" sz="2800" dirty="0" smtClean="0"/>
              <a:t>     </a:t>
            </a:r>
            <a:r>
              <a:rPr lang="ru-RU" sz="2400" dirty="0" smtClean="0"/>
              <a:t>Соревнования </a:t>
            </a:r>
            <a:r>
              <a:rPr lang="ru-RU" sz="2400" dirty="0"/>
              <a:t>в этих условиях стали одним из направлений подготовки спасателей к действиям в чрезвычайных ситуациях не только в условиях природной среды, но и техногенного характера, на водных объектах и под водой.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31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741368" cy="507374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 </a:t>
            </a:r>
            <a:r>
              <a:rPr lang="ru-RU" dirty="0"/>
              <a:t>августе 1996 года, на </a:t>
            </a:r>
            <a:r>
              <a:rPr lang="ru-RU" b="1" dirty="0"/>
              <a:t>Вторых Всероссийских</a:t>
            </a:r>
            <a:r>
              <a:rPr lang="ru-RU" dirty="0"/>
              <a:t> соревнованиях (Второй Чемпионат МЧС России), проведенных в окрестностях Красноярска, “</a:t>
            </a:r>
            <a:r>
              <a:rPr lang="ru-RU" dirty="0" err="1"/>
              <a:t>техногенка</a:t>
            </a:r>
            <a:r>
              <a:rPr lang="ru-RU" dirty="0"/>
              <a:t>” была представлена десятком  этапов. Применялся гидравлический, пневматический, </a:t>
            </a:r>
            <a:r>
              <a:rPr lang="ru-RU" dirty="0" err="1"/>
              <a:t>электрофицированный</a:t>
            </a:r>
            <a:r>
              <a:rPr lang="ru-RU" dirty="0"/>
              <a:t> инструмент, приборы поиска пострадавших.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96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124744"/>
            <a:ext cx="6885384" cy="5073744"/>
          </a:xfrm>
        </p:spPr>
        <p:txBody>
          <a:bodyPr/>
          <a:lstStyle/>
          <a:p>
            <a:pPr algn="just"/>
            <a:r>
              <a:rPr lang="ru-RU" sz="2400" dirty="0" smtClean="0"/>
              <a:t>     Спасатели </a:t>
            </a:r>
            <a:r>
              <a:rPr lang="ru-RU" sz="2400" dirty="0"/>
              <a:t>работали в «очагах пожаров», в «</a:t>
            </a:r>
            <a:r>
              <a:rPr lang="ru-RU" sz="2400" dirty="0" err="1"/>
              <a:t>дымокамере</a:t>
            </a:r>
            <a:r>
              <a:rPr lang="ru-RU" sz="2400" dirty="0"/>
              <a:t>», в «</a:t>
            </a:r>
            <a:r>
              <a:rPr lang="ru-RU" sz="2400" dirty="0" err="1"/>
              <a:t>пылекамере</a:t>
            </a:r>
            <a:r>
              <a:rPr lang="ru-RU" sz="2400" dirty="0"/>
              <a:t>»,  применяли технологии промышленного альпинизма, а из русла речки </a:t>
            </a:r>
            <a:r>
              <a:rPr lang="ru-RU" sz="2400" dirty="0" err="1"/>
              <a:t>Базаихи</a:t>
            </a:r>
            <a:r>
              <a:rPr lang="ru-RU" sz="2400" dirty="0"/>
              <a:t>, эвакуировали из автобуса пострадавших в дорожно-транспортном происшествии.  </a:t>
            </a:r>
          </a:p>
          <a:p>
            <a:pPr algn="just"/>
            <a:r>
              <a:rPr lang="ru-RU" sz="2400" dirty="0"/>
              <a:t> </a:t>
            </a:r>
            <a:r>
              <a:rPr lang="ru-RU" sz="2400" dirty="0" smtClean="0"/>
              <a:t>    На </a:t>
            </a:r>
            <a:r>
              <a:rPr lang="ru-RU" sz="2400" dirty="0"/>
              <a:t>одном из этапов было опробовано упражнение с применением водолазного снаряжения.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48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52177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800" dirty="0" smtClean="0"/>
              <a:t>     В </a:t>
            </a:r>
            <a:r>
              <a:rPr lang="ru-RU" sz="2800" dirty="0"/>
              <a:t>соревнованиях участвовало пятнадцать команд, в том числе и от 294 ЦПСООР «Лидер». На «природной» дистанции - на скалах знаменитых Красноярских «Столбов», лидером стала команда Карачаево-Черкесской республиканской ПСС МЧС России, которая и увезла главный приз соревнований на Северный Кавказ (капитан команды </a:t>
            </a:r>
            <a:r>
              <a:rPr lang="ru-RU" sz="2800" dirty="0" err="1"/>
              <a:t>Ципковский</a:t>
            </a:r>
            <a:r>
              <a:rPr lang="ru-RU" sz="2800" dirty="0"/>
              <a:t> А.П.). А вот на первой всероссийской «техногенной» дистанции героями стали спасатели отряда ЦЕНТРОСПАС (капитан команды Рожков А.Н., общее место - третье). Общее второе место заняла команда Северо-Западной РПСС (капитан – Столяров Е.О.)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79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268760"/>
            <a:ext cx="6696744" cy="4032448"/>
          </a:xfrm>
        </p:spPr>
        <p:txBody>
          <a:bodyPr/>
          <a:lstStyle/>
          <a:p>
            <a:pPr algn="just"/>
            <a:r>
              <a:rPr lang="ru-RU" sz="2400" dirty="0" smtClean="0"/>
              <a:t>    Организованная </a:t>
            </a:r>
            <a:r>
              <a:rPr lang="ru-RU" sz="2400" dirty="0"/>
              <a:t>в ходе соревнований  выставка различного аварийно-спасательного инструмента  и демонстрация спасательных технологий именно с тех соревнований стала традиционной.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10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51457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    </a:t>
            </a:r>
            <a:r>
              <a:rPr lang="ru-RU" sz="2400" dirty="0" smtClean="0"/>
              <a:t>На </a:t>
            </a:r>
            <a:r>
              <a:rPr lang="ru-RU" sz="2400" b="1" dirty="0"/>
              <a:t>Третьих Всероссийских</a:t>
            </a:r>
            <a:r>
              <a:rPr lang="ru-RU" sz="2400" dirty="0"/>
              <a:t> соревнованиях (Третий Чемпионат МЧС России), проходивших в Белорецком районе республики Башкортостан, перечень этапов и упражнений на дистанциях “ПСР в условиях природной среды”  и “ПСР в условиях ЧС  ТХ” был расширен. Этап, связанный с применением водолазных технологий,  выделился в самостоятельную дистанцию. Спасатели Приволжской региональной ПСС МЧС России во главе с ее начальником </a:t>
            </a:r>
            <a:r>
              <a:rPr lang="ru-RU" sz="2400" dirty="0" err="1"/>
              <a:t>Климцом</a:t>
            </a:r>
            <a:r>
              <a:rPr lang="ru-RU" sz="2400" dirty="0"/>
              <a:t> В.В. постаралась на славу, подготовив интересные этапы и упражнения в районе знаменитой турбазы «Арский камень».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4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052736"/>
            <a:ext cx="6813376" cy="5145752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 </a:t>
            </a:r>
            <a:r>
              <a:rPr lang="ru-RU" sz="2400" dirty="0" smtClean="0"/>
              <a:t>     На </a:t>
            </a:r>
            <a:r>
              <a:rPr lang="ru-RU" sz="2400" dirty="0"/>
              <a:t>дистанциях «ПСР в условиях природной среды» и «ПСР в условиях ЧС ТХ» лидировала команда Карачаево-Черкесской республиканской ПСС МЧС России (капитан команды </a:t>
            </a:r>
            <a:r>
              <a:rPr lang="ru-RU" sz="2400" dirty="0" err="1"/>
              <a:t>Ципковский</a:t>
            </a:r>
            <a:r>
              <a:rPr lang="ru-RU" sz="2400" dirty="0"/>
              <a:t> А.П.), став  вторично победителем в общем зачете соревнований. На новой дистанции «подводных ПСР» отличилась команда 294 Центра проведения спасательных операций особого риска (капитан </a:t>
            </a:r>
            <a:r>
              <a:rPr lang="ru-RU" sz="2400" dirty="0" smtClean="0"/>
              <a:t>команды – </a:t>
            </a:r>
            <a:r>
              <a:rPr lang="ru-RU" sz="2400" dirty="0"/>
              <a:t>Курсаков Д.А.).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92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741368" cy="521776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Всего </a:t>
            </a:r>
            <a:r>
              <a:rPr lang="ru-RU" sz="2400" dirty="0"/>
              <a:t>участвовало 16 команд. </a:t>
            </a:r>
            <a:r>
              <a:rPr lang="ru-RU" sz="2400" i="1" dirty="0"/>
              <a:t>Впервые участвовала команда содержащаяся за счет средств субъекта Российской Федерации – команда Московской</a:t>
            </a:r>
            <a:r>
              <a:rPr lang="ru-RU" sz="2400" dirty="0"/>
              <a:t> городской ПСС (капитан - </a:t>
            </a:r>
            <a:r>
              <a:rPr lang="ru-RU" sz="2400" dirty="0" err="1"/>
              <a:t>Сафроненко</a:t>
            </a:r>
            <a:r>
              <a:rPr lang="ru-RU" sz="2400" dirty="0"/>
              <a:t> М.Ю.).  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703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776864" cy="5649808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2600" b="1" dirty="0"/>
              <a:t>Спортивные мероприятия, возможные для участия в них  </a:t>
            </a:r>
            <a:r>
              <a:rPr lang="ru-RU" sz="2600" b="1" dirty="0" err="1"/>
              <a:t>РОССОЮЗСПАСа</a:t>
            </a:r>
            <a:r>
              <a:rPr lang="ru-RU" sz="2600" b="1" dirty="0"/>
              <a:t>,  проводимые на территории Российской Федерации и за рубежом</a:t>
            </a:r>
            <a:r>
              <a:rPr lang="ru-RU" sz="2600" b="1" dirty="0" smtClean="0"/>
              <a:t>.</a:t>
            </a:r>
          </a:p>
          <a:p>
            <a:pPr algn="ctr"/>
            <a:endParaRPr lang="ru-RU" sz="2600" dirty="0"/>
          </a:p>
          <a:p>
            <a:pPr marL="45720" lvl="0" indent="0">
              <a:buNone/>
            </a:pPr>
            <a:r>
              <a:rPr lang="ru-RU" sz="2300" b="1" dirty="0" smtClean="0"/>
              <a:t>1. Служебно-прикладной </a:t>
            </a:r>
            <a:r>
              <a:rPr lang="ru-RU" sz="2300" b="1" dirty="0"/>
              <a:t>вид спорта МЧС России «Многоборье спасателей МЧС России</a:t>
            </a:r>
            <a:r>
              <a:rPr lang="ru-RU" sz="2300" b="1" dirty="0" smtClean="0"/>
              <a:t>» (пятиборье, </a:t>
            </a:r>
            <a:r>
              <a:rPr lang="ru-RU" sz="2300" b="1" dirty="0" err="1" smtClean="0"/>
              <a:t>четырехборье</a:t>
            </a:r>
            <a:r>
              <a:rPr lang="ru-RU" sz="2300" b="1" dirty="0" smtClean="0"/>
              <a:t>, троеборье), в </a:t>
            </a:r>
            <a:r>
              <a:rPr lang="ru-RU" sz="2300" b="1" dirty="0" err="1" smtClean="0"/>
              <a:t>т.ч</a:t>
            </a:r>
            <a:r>
              <a:rPr lang="ru-RU" sz="2300" b="1" dirty="0" smtClean="0"/>
              <a:t>. зимнее  </a:t>
            </a:r>
            <a:endParaRPr lang="ru-RU" sz="2300" b="1" dirty="0"/>
          </a:p>
          <a:p>
            <a:pPr marL="45720" lvl="0" indent="0">
              <a:buNone/>
            </a:pPr>
            <a:r>
              <a:rPr lang="ru-RU" sz="2300" b="1" dirty="0" smtClean="0"/>
              <a:t>2. Служебно-прикладной </a:t>
            </a:r>
            <a:r>
              <a:rPr lang="ru-RU" sz="2300" b="1" dirty="0"/>
              <a:t>вид спорта МЧС России «Пожарно-спасательный» </a:t>
            </a:r>
          </a:p>
          <a:p>
            <a:pPr marL="45720" lvl="0" indent="0">
              <a:buNone/>
            </a:pPr>
            <a:r>
              <a:rPr lang="ru-RU" sz="2300" b="1" dirty="0" smtClean="0"/>
              <a:t>3. Соревнования по определению уровня профессионального мастерства  </a:t>
            </a:r>
            <a:endParaRPr lang="ru-RU" sz="2300" b="1" dirty="0"/>
          </a:p>
          <a:p>
            <a:pPr marL="45720" lvl="0" indent="0">
              <a:buNone/>
            </a:pPr>
            <a:r>
              <a:rPr lang="ru-RU" sz="2300" b="1" dirty="0" smtClean="0"/>
              <a:t>4. Соревнования </a:t>
            </a:r>
            <a:r>
              <a:rPr lang="ru-RU" sz="2300" b="1" dirty="0"/>
              <a:t>расчетов Кинологической службы МЧС России</a:t>
            </a:r>
          </a:p>
          <a:p>
            <a:pPr marL="45720" lvl="0" indent="0">
              <a:buNone/>
            </a:pPr>
            <a:r>
              <a:rPr lang="ru-RU" sz="2300" dirty="0" smtClean="0"/>
              <a:t>5. Конно-спасательные </a:t>
            </a:r>
            <a:r>
              <a:rPr lang="ru-RU" sz="2300" dirty="0"/>
              <a:t>соревнования МЧС России</a:t>
            </a:r>
          </a:p>
          <a:p>
            <a:pPr marL="45720" lvl="0" indent="0">
              <a:buNone/>
            </a:pPr>
            <a:r>
              <a:rPr lang="ru-RU" sz="2300" dirty="0" smtClean="0"/>
              <a:t>6. Соревнования </a:t>
            </a:r>
            <a:r>
              <a:rPr lang="ru-RU" sz="2300" dirty="0" err="1" smtClean="0"/>
              <a:t>Газоспасателей</a:t>
            </a:r>
            <a:endParaRPr lang="ru-RU" sz="2300" dirty="0" smtClean="0"/>
          </a:p>
          <a:p>
            <a:pPr marL="45720" lvl="0" indent="0">
              <a:buNone/>
            </a:pPr>
            <a:r>
              <a:rPr lang="ru-RU" sz="2300" b="1" dirty="0" smtClean="0"/>
              <a:t>7. </a:t>
            </a:r>
            <a:r>
              <a:rPr lang="ru-RU" sz="2300" b="1" dirty="0"/>
              <a:t>Соревнования Горноспасателей </a:t>
            </a:r>
          </a:p>
          <a:p>
            <a:pPr marL="45720" lvl="0" indent="0">
              <a:buNone/>
            </a:pPr>
            <a:r>
              <a:rPr lang="ru-RU" sz="2300" dirty="0" smtClean="0"/>
              <a:t>8. Соревнования </a:t>
            </a:r>
            <a:r>
              <a:rPr lang="ru-RU" sz="2300" dirty="0"/>
              <a:t>Юных  спасателей</a:t>
            </a:r>
          </a:p>
          <a:p>
            <a:pPr marL="45720" lvl="0" indent="0">
              <a:buNone/>
            </a:pPr>
            <a:r>
              <a:rPr lang="ru-RU" sz="2300" dirty="0" smtClean="0"/>
              <a:t>9. Соревнования </a:t>
            </a:r>
            <a:r>
              <a:rPr lang="ru-RU" sz="2300" dirty="0"/>
              <a:t>ГИМС МЧС России</a:t>
            </a:r>
          </a:p>
          <a:p>
            <a:pPr marL="45720" lvl="0" indent="0">
              <a:buNone/>
            </a:pPr>
            <a:r>
              <a:rPr lang="ru-RU" sz="2300" dirty="0" smtClean="0"/>
              <a:t>10. Соревнования </a:t>
            </a:r>
            <a:r>
              <a:rPr lang="ru-RU" sz="2300" dirty="0"/>
              <a:t>по Промышленному альпинизму</a:t>
            </a:r>
          </a:p>
          <a:p>
            <a:pPr marL="45720" lvl="0" indent="0">
              <a:buNone/>
            </a:pPr>
            <a:r>
              <a:rPr lang="ru-RU" sz="2300" dirty="0" smtClean="0"/>
              <a:t>11. Спортивный </a:t>
            </a:r>
            <a:r>
              <a:rPr lang="ru-RU" sz="2300" dirty="0"/>
              <a:t>туризм: горный, водный, велосипедный, мотоспорт, скалолазание, лыжный </a:t>
            </a:r>
          </a:p>
          <a:p>
            <a:pPr marL="45720" lvl="0" indent="0">
              <a:buNone/>
            </a:pPr>
            <a:r>
              <a:rPr lang="ru-RU" sz="2300" dirty="0" smtClean="0"/>
              <a:t>12. Соревнования </a:t>
            </a:r>
            <a:r>
              <a:rPr lang="ru-RU" sz="2300" dirty="0"/>
              <a:t>по </a:t>
            </a:r>
            <a:r>
              <a:rPr lang="ru-RU" sz="2300" dirty="0" smtClean="0"/>
              <a:t>Альпинизму</a:t>
            </a:r>
          </a:p>
          <a:p>
            <a:pPr marL="45720" lvl="0" indent="0">
              <a:buNone/>
            </a:pPr>
            <a:r>
              <a:rPr lang="ru-RU" sz="2300" dirty="0" smtClean="0"/>
              <a:t>13. Соревнования </a:t>
            </a:r>
            <a:r>
              <a:rPr lang="ru-RU" sz="2300" dirty="0"/>
              <a:t>по </a:t>
            </a:r>
            <a:r>
              <a:rPr lang="ru-RU" sz="2300" dirty="0" err="1"/>
              <a:t>Технодайвингу</a:t>
            </a:r>
            <a:endParaRPr lang="ru-RU" sz="2300" dirty="0"/>
          </a:p>
          <a:p>
            <a:pPr marL="45720" lvl="0" indent="0">
              <a:buNone/>
            </a:pPr>
            <a:r>
              <a:rPr lang="ru-RU" sz="2300" dirty="0" smtClean="0"/>
              <a:t>14. </a:t>
            </a:r>
            <a:r>
              <a:rPr lang="ru-RU" sz="2300" dirty="0" err="1" smtClean="0"/>
              <a:t>Паращютный</a:t>
            </a:r>
            <a:r>
              <a:rPr lang="ru-RU" sz="2300" dirty="0" smtClean="0"/>
              <a:t> спорт</a:t>
            </a:r>
          </a:p>
          <a:p>
            <a:pPr marL="45720" lvl="0" indent="0">
              <a:buNone/>
            </a:pPr>
            <a:r>
              <a:rPr lang="ru-RU" sz="2300" dirty="0" smtClean="0"/>
              <a:t>15. Дельтапланеризм</a:t>
            </a:r>
            <a:endParaRPr lang="ru-RU" sz="2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06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528976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Министр </a:t>
            </a:r>
            <a:r>
              <a:rPr lang="ru-RU" sz="2400" dirty="0"/>
              <a:t>МЧС России Шойгу С.К., </a:t>
            </a:r>
            <a:r>
              <a:rPr lang="ru-RU" sz="2400" dirty="0" smtClean="0"/>
              <a:t>присутствовал </a:t>
            </a:r>
            <a:r>
              <a:rPr lang="ru-RU" sz="2400" dirty="0"/>
              <a:t>на соревнованиях во главе  руководства </a:t>
            </a:r>
            <a:r>
              <a:rPr lang="ru-RU" sz="2400" dirty="0" smtClean="0"/>
              <a:t>Министерства. Он  </a:t>
            </a:r>
            <a:r>
              <a:rPr lang="ru-RU" sz="2400" dirty="0"/>
              <a:t>высоко оценил уровень проведения соревнований и определил  дальнейшее направление их развития. </a:t>
            </a:r>
          </a:p>
          <a:p>
            <a:pPr algn="just"/>
            <a:r>
              <a:rPr lang="ru-RU" sz="2400" dirty="0" smtClean="0"/>
              <a:t>     Применение </a:t>
            </a:r>
            <a:r>
              <a:rPr lang="ru-RU" sz="2400" dirty="0"/>
              <a:t>различных спасательных технологий,  на этапах соревнований показало необходимость  постоянного наращивания знаний, умений и навыков спасателей в области всесторонней профессиональной подготовки. </a:t>
            </a:r>
          </a:p>
          <a:p>
            <a:pPr marL="45720" indent="0" algn="just">
              <a:buNone/>
            </a:pP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56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521776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Требовалось </a:t>
            </a:r>
            <a:r>
              <a:rPr lang="ru-RU" sz="2400" dirty="0"/>
              <a:t>умение вести работу в условиях быстроменяющейся обстановки, длительных физических и психологических нагрузок, требований  </a:t>
            </a:r>
            <a:r>
              <a:rPr lang="ru-RU" sz="2400" u="sng" dirty="0"/>
              <a:t>обладать  скоростной выносливостью</a:t>
            </a:r>
            <a:r>
              <a:rPr lang="ru-RU" sz="2400" dirty="0"/>
              <a:t>, </a:t>
            </a:r>
            <a:r>
              <a:rPr lang="ru-RU" sz="2400" u="sng" dirty="0"/>
              <a:t>т.е. достаточно долго выдерживать высокий темп выполнения </a:t>
            </a:r>
            <a:r>
              <a:rPr lang="ru-RU" sz="2400" u="sng" dirty="0" smtClean="0"/>
              <a:t>упражнений, </a:t>
            </a:r>
            <a:r>
              <a:rPr lang="ru-RU" sz="2400" u="sng" dirty="0"/>
              <a:t>что возможно только в случае высокой профессиональной подготовки, когда многие требуемые навыки  спасателя доведены до автоматизма, </a:t>
            </a:r>
            <a:r>
              <a:rPr lang="ru-RU" sz="2400" dirty="0"/>
              <a:t>  умение подчинить себя интересам команды и многое другое.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0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5433784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 </a:t>
            </a:r>
            <a:r>
              <a:rPr lang="ru-RU" sz="2400" dirty="0" smtClean="0"/>
              <a:t>     С </a:t>
            </a:r>
            <a:r>
              <a:rPr lang="ru-RU" sz="2400" dirty="0"/>
              <a:t>учетом накопленного  опыта применения поисково-спасательных формирований МЧС России в широком диапазоне чрезвычайных ситуаций федерального, регионального, территориального  и муниципального уровней, а также и за рубежом, был определен основной перечень этапов и технологических упражнений, составляющих основные дистанции,  требования и показатели по их постановке.</a:t>
            </a:r>
          </a:p>
          <a:p>
            <a:pPr marL="4572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9355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01408" cy="543378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/>
              <a:t>     В </a:t>
            </a:r>
            <a:r>
              <a:rPr lang="ru-RU" sz="2400" dirty="0"/>
              <a:t>тоже время стало ясным необходимость повышения престижности соревнований среди спасателей и руководителей ПСФ, усиления мотивации занятия профессиональной подготовкой и повышение физических возможностей  спасателей через спорт с одновременным удовлетворением их спортивных амбиций, стремления  к самоутверждению через экстремальные виды спорта: скалолазание, альпинизм, спортивный туризм (горный, водный, </a:t>
            </a:r>
            <a:r>
              <a:rPr lang="ru-RU" sz="2400" dirty="0" err="1"/>
              <a:t>спелео</a:t>
            </a:r>
            <a:r>
              <a:rPr lang="ru-RU" sz="2400" dirty="0"/>
              <a:t>),  спортивное ориентирование на местности, подводное плавание и другие виды, позволяющие достигнуть</a:t>
            </a:r>
            <a:r>
              <a:rPr lang="ru-RU" sz="2400" b="1" dirty="0"/>
              <a:t> </a:t>
            </a:r>
            <a:r>
              <a:rPr lang="ru-RU" sz="2400" dirty="0"/>
              <a:t>официальных спортивных званий и разрядов.</a:t>
            </a:r>
            <a:r>
              <a:rPr lang="ru-RU" sz="2400" b="1" dirty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5726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124744"/>
            <a:ext cx="7029400" cy="504056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/>
              <a:t>     Отделом </a:t>
            </a:r>
            <a:r>
              <a:rPr lang="ru-RU" sz="2400" b="1" dirty="0"/>
              <a:t>поисково-спасательных формирований МЧС России </a:t>
            </a:r>
            <a:r>
              <a:rPr lang="ru-RU" sz="2400" dirty="0"/>
              <a:t>(</a:t>
            </a:r>
            <a:r>
              <a:rPr lang="ru-RU" sz="2400" dirty="0" err="1"/>
              <a:t>А.В.Курсаков</a:t>
            </a:r>
            <a:r>
              <a:rPr lang="ru-RU" sz="2400" dirty="0"/>
              <a:t>, </a:t>
            </a:r>
            <a:r>
              <a:rPr lang="ru-RU" sz="2400" dirty="0" err="1" smtClean="0"/>
              <a:t>С.С.Шигаров</a:t>
            </a:r>
            <a:r>
              <a:rPr lang="ru-RU" sz="2400" dirty="0"/>
              <a:t>, </a:t>
            </a:r>
            <a:r>
              <a:rPr lang="ru-RU" sz="2400" dirty="0" err="1"/>
              <a:t>В.Н.Кошелев</a:t>
            </a:r>
            <a:r>
              <a:rPr lang="ru-RU" sz="2400" dirty="0"/>
              <a:t>), с участием  </a:t>
            </a:r>
            <a:r>
              <a:rPr lang="ru-RU" sz="2400" dirty="0" err="1" smtClean="0"/>
              <a:t>В.В.Климца</a:t>
            </a:r>
            <a:r>
              <a:rPr lang="ru-RU" sz="2400" dirty="0" smtClean="0"/>
              <a:t>,  </a:t>
            </a:r>
            <a:r>
              <a:rPr lang="ru-RU" sz="2400" dirty="0" err="1"/>
              <a:t>А.И.Гофштейна</a:t>
            </a:r>
            <a:r>
              <a:rPr lang="ru-RU" sz="2400" dirty="0"/>
              <a:t>  и других, были разработаны </a:t>
            </a:r>
            <a:r>
              <a:rPr lang="ru-RU" sz="2400" b="1" dirty="0"/>
              <a:t>Временные  Правила и  Положение проведения соревнований по пятиборью спасателей ПСФ МЧС России</a:t>
            </a:r>
            <a:r>
              <a:rPr lang="ru-RU" sz="2400" dirty="0"/>
              <a:t>, которые были </a:t>
            </a:r>
            <a:r>
              <a:rPr lang="ru-RU" sz="2400" b="1" dirty="0"/>
              <a:t>утверждены приказом МЧС России от 16.11.1997 г. № 178.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8003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85384" cy="521776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    </a:t>
            </a:r>
            <a:r>
              <a:rPr lang="ru-RU" sz="2400" dirty="0" smtClean="0"/>
              <a:t>Была </a:t>
            </a:r>
            <a:r>
              <a:rPr lang="ru-RU" sz="2400" b="1" dirty="0" smtClean="0"/>
              <a:t> </a:t>
            </a:r>
            <a:r>
              <a:rPr lang="ru-RU" sz="2400" dirty="0" smtClean="0"/>
              <a:t> </a:t>
            </a:r>
            <a:r>
              <a:rPr lang="ru-RU" sz="2400" dirty="0"/>
              <a:t>проделана большая работа по признанию Государственным комитетом Российской Федерации по физической культуре, спорту и туризму  ведомственных профессиональных соревнований спасателей видом спорта Российской Федерации. </a:t>
            </a:r>
          </a:p>
          <a:p>
            <a:pPr algn="just"/>
            <a:r>
              <a:rPr lang="ru-RU" sz="2400" b="1" dirty="0" smtClean="0"/>
              <a:t>     Новый </a:t>
            </a:r>
            <a:r>
              <a:rPr lang="ru-RU" sz="2400" b="1" dirty="0"/>
              <a:t>вид спорта</a:t>
            </a:r>
            <a:r>
              <a:rPr lang="ru-RU" sz="2400" dirty="0"/>
              <a:t>  – </a:t>
            </a:r>
            <a:r>
              <a:rPr lang="ru-RU" sz="2400" b="1" i="1" dirty="0"/>
              <a:t>«</a:t>
            </a:r>
            <a:r>
              <a:rPr lang="ru-RU" sz="2400" b="1" dirty="0"/>
              <a:t>Многоборье спасателей МЧС России</a:t>
            </a:r>
            <a:r>
              <a:rPr lang="ru-RU" sz="2400" b="1" i="1" dirty="0"/>
              <a:t>» </a:t>
            </a:r>
            <a:r>
              <a:rPr lang="ru-RU" sz="2400" dirty="0"/>
              <a:t>начал жизнь с 28 января 1998 года.</a:t>
            </a:r>
            <a:r>
              <a:rPr lang="ru-RU" sz="2400" b="1" i="1" dirty="0"/>
              <a:t> </a:t>
            </a:r>
            <a:r>
              <a:rPr lang="ru-RU" sz="2400" dirty="0"/>
              <a:t>С 1998 года соревнования проводятся в рамках официального вида спорта, внесенного в Единую всероссийскую спортивную классификацию (ЕВСК России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3110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484784"/>
            <a:ext cx="6552728" cy="4248472"/>
          </a:xfrm>
        </p:spPr>
        <p:txBody>
          <a:bodyPr/>
          <a:lstStyle/>
          <a:p>
            <a:pPr algn="just"/>
            <a:r>
              <a:rPr lang="ru-RU" dirty="0" smtClean="0"/>
              <a:t>     В </a:t>
            </a:r>
            <a:r>
              <a:rPr lang="ru-RU" dirty="0"/>
              <a:t>настоящее время </a:t>
            </a:r>
            <a:r>
              <a:rPr lang="ru-RU" dirty="0" err="1"/>
              <a:t>Минспорта</a:t>
            </a:r>
            <a:r>
              <a:rPr lang="ru-RU" dirty="0"/>
              <a:t> России утверждены приказами основные нормативные правовые документы, являющиеся основой организации и проведения соревнований по </a:t>
            </a:r>
            <a:r>
              <a:rPr lang="ru-RU" sz="1600" b="1" dirty="0"/>
              <a:t>СЛУЖЕБНО-ПРИКЛАДНОМУ ВИДУ СПОРТА МЧС РОССИИ</a:t>
            </a:r>
            <a:r>
              <a:rPr lang="ru-RU" sz="1600" dirty="0"/>
              <a:t> </a:t>
            </a:r>
            <a:r>
              <a:rPr lang="ru-RU" dirty="0" smtClean="0"/>
              <a:t>«Многоборье спасателей МЧС России»: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59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992888" cy="5361776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endParaRPr lang="ru-RU" dirty="0"/>
          </a:p>
          <a:p>
            <a:pPr algn="just"/>
            <a:r>
              <a:rPr lang="ru-RU" dirty="0" smtClean="0"/>
              <a:t>     </a:t>
            </a:r>
            <a:r>
              <a:rPr lang="ru-RU" sz="3600" dirty="0" smtClean="0"/>
              <a:t>В </a:t>
            </a:r>
            <a:r>
              <a:rPr lang="ru-RU" sz="3600" dirty="0"/>
              <a:t>программу соревнований включены  ПЯТЬ  </a:t>
            </a:r>
            <a:r>
              <a:rPr lang="ru-RU" sz="3600" b="1" dirty="0"/>
              <a:t>ДИСТАНЦИЙ</a:t>
            </a:r>
            <a:r>
              <a:rPr lang="ru-RU" sz="3600" dirty="0"/>
              <a:t>:</a:t>
            </a:r>
          </a:p>
          <a:p>
            <a:pPr algn="just"/>
            <a:r>
              <a:rPr lang="ru-RU" sz="3600" dirty="0"/>
              <a:t>        </a:t>
            </a:r>
            <a:r>
              <a:rPr lang="ru-RU" sz="3600" dirty="0" smtClean="0"/>
              <a:t> </a:t>
            </a:r>
            <a:r>
              <a:rPr lang="ru-RU" sz="5100" b="1" dirty="0"/>
              <a:t>ОСНОВНЫЕ</a:t>
            </a:r>
            <a:r>
              <a:rPr lang="ru-RU" sz="3600" dirty="0"/>
              <a:t>, на которых спортсмены демонстрируют свои профессиональные знания, умение  и устойчивые навыки в условиях дефицита времени, с одновременным многообразием применяемых спасательных технологий и требованиями многодневного ведения различных поисково-спасательных работ в режиме скоростной выносливости  и быстрого принятия решения в ходе меняющейся обстановки:  </a:t>
            </a:r>
          </a:p>
          <a:p>
            <a:pPr algn="just"/>
            <a:r>
              <a:rPr lang="ru-RU" sz="3600" b="1" dirty="0" smtClean="0"/>
              <a:t>  к ним относятся  -  “</a:t>
            </a:r>
            <a:r>
              <a:rPr lang="ru-RU" sz="3600" b="1" dirty="0"/>
              <a:t>ПСР в условиях природной среды (далее - ПС)”,</a:t>
            </a:r>
            <a:endParaRPr lang="ru-RU" sz="3600" dirty="0"/>
          </a:p>
          <a:p>
            <a:pPr algn="just"/>
            <a:r>
              <a:rPr lang="ru-RU" sz="3600" b="1" dirty="0" smtClean="0"/>
              <a:t>     “</a:t>
            </a:r>
            <a:r>
              <a:rPr lang="ru-RU" sz="3600" b="1" dirty="0"/>
              <a:t>ПСР в условиях  </a:t>
            </a:r>
            <a:r>
              <a:rPr lang="ru-RU" sz="3600" b="1" dirty="0" smtClean="0"/>
              <a:t>ЧС </a:t>
            </a:r>
            <a:r>
              <a:rPr lang="ru-RU" sz="3600" b="1" dirty="0"/>
              <a:t>техногенного характера (далее – ЧС  ТХ)”,</a:t>
            </a:r>
            <a:endParaRPr lang="ru-RU" sz="3600" dirty="0"/>
          </a:p>
          <a:p>
            <a:pPr algn="just"/>
            <a:r>
              <a:rPr lang="ru-RU" sz="3600" b="1" dirty="0" smtClean="0"/>
              <a:t>     “</a:t>
            </a:r>
            <a:r>
              <a:rPr lang="ru-RU" sz="3600" b="1" dirty="0"/>
              <a:t>ПСР на акватории</a:t>
            </a:r>
            <a:r>
              <a:rPr lang="ru-RU" sz="3600" b="1" dirty="0" smtClean="0"/>
              <a:t>” (далее – ПСР - А) </a:t>
            </a:r>
            <a:r>
              <a:rPr lang="ru-RU" sz="3600" dirty="0"/>
              <a:t>(из 5 этапов 4-подводные).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6971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5778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45720" indent="0">
              <a:buNone/>
            </a:pPr>
            <a:r>
              <a:rPr lang="ru-RU" sz="2400" dirty="0"/>
              <a:t>                        </a:t>
            </a:r>
            <a:r>
              <a:rPr lang="ru-RU" sz="2400" b="1" dirty="0" smtClean="0"/>
              <a:t>ОБЩЕФИЗИЧЕСКИЕ</a:t>
            </a:r>
            <a:r>
              <a:rPr lang="ru-RU" sz="2400" dirty="0"/>
              <a:t>:</a:t>
            </a:r>
          </a:p>
          <a:p>
            <a:r>
              <a:rPr lang="ru-RU" sz="2400" dirty="0" smtClean="0"/>
              <a:t>     “</a:t>
            </a:r>
            <a:r>
              <a:rPr lang="ru-RU" sz="2400" b="1" dirty="0" smtClean="0"/>
              <a:t>Кросс-эстафета </a:t>
            </a:r>
            <a:r>
              <a:rPr lang="ru-RU" sz="2400" b="1" dirty="0"/>
              <a:t>на </a:t>
            </a:r>
            <a:r>
              <a:rPr lang="ru-RU" sz="2400" b="1" dirty="0" smtClean="0"/>
              <a:t>6х3 км</a:t>
            </a:r>
            <a:r>
              <a:rPr lang="ru-RU" sz="2400" dirty="0"/>
              <a:t>” по пересеченной местности, </a:t>
            </a:r>
            <a:endParaRPr lang="ru-RU" sz="2400" dirty="0" smtClean="0"/>
          </a:p>
          <a:p>
            <a:r>
              <a:rPr lang="ru-RU" sz="2400" dirty="0" smtClean="0"/>
              <a:t>“</a:t>
            </a:r>
            <a:r>
              <a:rPr lang="ru-RU" sz="2400" b="1" dirty="0"/>
              <a:t>Комплексное силовое упражнение </a:t>
            </a:r>
            <a:r>
              <a:rPr lang="ru-RU" sz="2400" dirty="0"/>
              <a:t>”(КСУ), включающее гимнастические упражнения, развивающие силу, ловкость и координацию тела в пространстве (подъем силой, поднимание ног к перекладине и подъем переворотом).  </a:t>
            </a:r>
          </a:p>
          <a:p>
            <a:pPr marL="45720" indent="0">
              <a:buNone/>
            </a:pP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138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052736"/>
            <a:ext cx="7560840" cy="561662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/>
              <a:t>     Виды </a:t>
            </a:r>
            <a:r>
              <a:rPr lang="ru-RU" sz="2400" b="1" dirty="0"/>
              <a:t>многоборья спасателей МЧС России</a:t>
            </a:r>
            <a:r>
              <a:rPr lang="ru-RU" sz="2400" dirty="0"/>
              <a:t> включают в себя (табл. 1):</a:t>
            </a:r>
          </a:p>
          <a:p>
            <a:pPr algn="just"/>
            <a:r>
              <a:rPr lang="ru-RU" sz="2400" b="1" dirty="0" smtClean="0"/>
              <a:t>     Пятиборье</a:t>
            </a:r>
            <a:r>
              <a:rPr lang="ru-RU" sz="2400" b="1" dirty="0"/>
              <a:t>.</a:t>
            </a:r>
            <a:r>
              <a:rPr lang="ru-RU" sz="2400" dirty="0"/>
              <a:t> В программу соревнований по пятиборью входят все пять дистанций. </a:t>
            </a:r>
          </a:p>
          <a:p>
            <a:pPr algn="just"/>
            <a:r>
              <a:rPr lang="ru-RU" sz="2400" b="1" dirty="0" smtClean="0"/>
              <a:t>     </a:t>
            </a:r>
            <a:r>
              <a:rPr lang="ru-RU" sz="2400" b="1" dirty="0" err="1" smtClean="0"/>
              <a:t>Четырехборье</a:t>
            </a:r>
            <a:r>
              <a:rPr lang="ru-RU" sz="2400" b="1" dirty="0"/>
              <a:t>.</a:t>
            </a:r>
            <a:r>
              <a:rPr lang="ru-RU" sz="2400" dirty="0"/>
              <a:t> В программу соревнований по </a:t>
            </a:r>
            <a:r>
              <a:rPr lang="ru-RU" sz="2400" dirty="0" err="1"/>
              <a:t>четырехборью</a:t>
            </a:r>
            <a:r>
              <a:rPr lang="ru-RU" sz="2400" dirty="0"/>
              <a:t> входят две из трех основных дистанций и обе общефизические. </a:t>
            </a:r>
          </a:p>
          <a:p>
            <a:pPr algn="just"/>
            <a:r>
              <a:rPr lang="ru-RU" sz="2400" b="1" dirty="0" smtClean="0"/>
              <a:t>     Троеборье</a:t>
            </a:r>
            <a:r>
              <a:rPr lang="ru-RU" sz="2400" b="1" dirty="0"/>
              <a:t>. </a:t>
            </a:r>
            <a:r>
              <a:rPr lang="ru-RU" sz="2400" dirty="0"/>
              <a:t>В программу соревнований по троеборью входят одна из трех основных дистанций и обе общефизические. </a:t>
            </a:r>
          </a:p>
          <a:p>
            <a:pPr marL="45720" indent="0" algn="just">
              <a:buNone/>
            </a:pPr>
            <a:endParaRPr lang="ru-RU" sz="24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74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76864" cy="5289768"/>
          </a:xfrm>
        </p:spPr>
        <p:txBody>
          <a:bodyPr>
            <a:normAutofit fontScale="62500" lnSpcReduction="20000"/>
          </a:bodyPr>
          <a:lstStyle/>
          <a:p>
            <a:r>
              <a:rPr lang="ru-RU" sz="3200" b="1" dirty="0" smtClean="0"/>
              <a:t>                  Задачи </a:t>
            </a:r>
            <a:r>
              <a:rPr lang="ru-RU" sz="3200" b="1" dirty="0"/>
              <a:t>для РСС:</a:t>
            </a:r>
            <a:r>
              <a:rPr lang="ru-RU" sz="3200" dirty="0"/>
              <a:t> </a:t>
            </a:r>
            <a:r>
              <a:rPr lang="ru-RU" sz="3200" u="sng" dirty="0"/>
              <a:t>участие команд РСС</a:t>
            </a:r>
            <a:r>
              <a:rPr lang="ru-RU" sz="3200" dirty="0"/>
              <a:t> в спортивных мероприятиях на территории России и за рубежом, развитие видов спорта, способствующих </a:t>
            </a:r>
            <a:r>
              <a:rPr lang="ru-RU" sz="3200" dirty="0" smtClean="0"/>
              <a:t>повышению </a:t>
            </a:r>
            <a:r>
              <a:rPr lang="ru-RU" sz="3200" dirty="0"/>
              <a:t>эффективности ведения поисково-спасательных работ, подготовленности спасателей, в </a:t>
            </a:r>
            <a:r>
              <a:rPr lang="ru-RU" sz="3200" dirty="0" err="1"/>
              <a:t>т.ч</a:t>
            </a:r>
            <a:r>
              <a:rPr lang="ru-RU" sz="3200" dirty="0"/>
              <a:t>. спасателей – общественников, добровольцев и волонтеров. </a:t>
            </a:r>
          </a:p>
          <a:p>
            <a:r>
              <a:rPr lang="ru-RU" sz="3200" b="1" dirty="0"/>
              <a:t>                     </a:t>
            </a:r>
            <a:r>
              <a:rPr lang="ru-RU" sz="3200" u="sng" dirty="0"/>
              <a:t>Участие спасателей РСС</a:t>
            </a:r>
            <a:r>
              <a:rPr lang="ru-RU" sz="3200" dirty="0"/>
              <a:t> в организации и ведении судейства соревнований </a:t>
            </a:r>
            <a:r>
              <a:rPr lang="ru-RU" sz="3200" u="sng" dirty="0"/>
              <a:t>в качестве спортивных судей</a:t>
            </a:r>
            <a:r>
              <a:rPr lang="ru-RU" sz="3200" dirty="0"/>
              <a:t> по видам спорта.</a:t>
            </a:r>
          </a:p>
          <a:p>
            <a:r>
              <a:rPr lang="ru-RU" sz="3200" dirty="0"/>
              <a:t>                     Участие РСС в совершенствовании </a:t>
            </a:r>
            <a:r>
              <a:rPr lang="ru-RU" sz="3200" dirty="0" smtClean="0"/>
              <a:t>нормативной </a:t>
            </a:r>
            <a:r>
              <a:rPr lang="ru-RU" sz="3200" dirty="0"/>
              <a:t>правовой базы, позволяющей разрабатывать организационно-нормативные документы,  оформлять  результаты участия в соревнованиях, позволяющие присвоение соответствующих спортивных званий и спортивных разрядов, судейских спортивных категорий по водам спорта.</a:t>
            </a:r>
          </a:p>
          <a:p>
            <a:r>
              <a:rPr lang="ru-RU" sz="3200" dirty="0"/>
              <a:t>                   </a:t>
            </a:r>
            <a:r>
              <a:rPr lang="ru-RU" sz="3200" dirty="0" smtClean="0"/>
              <a:t>Участие в организации и проведении </a:t>
            </a:r>
            <a:r>
              <a:rPr lang="ru-RU" sz="3200" dirty="0"/>
              <a:t>Семинаров и зачетов по присвоению, подтверждению спортивных судейских категорий спортивным судьям по соответствующему виду спорта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3783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7488832" cy="4281656"/>
          </a:xfrm>
        </p:spPr>
        <p:txBody>
          <a:bodyPr/>
          <a:lstStyle/>
          <a:p>
            <a:pPr algn="just"/>
            <a:r>
              <a:rPr lang="ru-RU" dirty="0"/>
              <a:t>3.</a:t>
            </a:r>
            <a:r>
              <a:rPr lang="ru-RU" sz="2400" dirty="0"/>
              <a:t>	При организации и проведении соревнований по многоборью спасателей дистанции могут видоизменяться в зависимости от профиля ПСФ, природной среды в регионе его действия, времени года и т.д.</a:t>
            </a:r>
          </a:p>
          <a:p>
            <a:pPr marL="4572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374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692696"/>
            <a:ext cx="7632848" cy="5760640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buNone/>
            </a:pPr>
            <a:r>
              <a:rPr lang="ru-RU" sz="4400" b="1" dirty="0"/>
              <a:t>Характер и </a:t>
            </a:r>
            <a:r>
              <a:rPr lang="ru-RU" sz="4400" b="1" dirty="0" smtClean="0"/>
              <a:t>организация </a:t>
            </a:r>
            <a:r>
              <a:rPr lang="ru-RU" sz="4400" b="1" dirty="0"/>
              <a:t>проведения </a:t>
            </a:r>
            <a:r>
              <a:rPr lang="ru-RU" sz="4400" b="1" dirty="0" smtClean="0"/>
              <a:t>соревнований</a:t>
            </a:r>
          </a:p>
          <a:p>
            <a:pPr marL="45720" indent="0" algn="just">
              <a:buNone/>
            </a:pPr>
            <a:r>
              <a:rPr lang="ru-RU" sz="4400" b="1" dirty="0" smtClean="0"/>
              <a:t> </a:t>
            </a:r>
            <a:endParaRPr lang="ru-RU" sz="4400" dirty="0"/>
          </a:p>
          <a:p>
            <a:pPr algn="just"/>
            <a:r>
              <a:rPr lang="ru-RU" sz="4400" dirty="0" smtClean="0"/>
              <a:t>     По </a:t>
            </a:r>
            <a:r>
              <a:rPr lang="ru-RU" sz="4400" dirty="0"/>
              <a:t>характеру  соревнования по многоборью </a:t>
            </a:r>
            <a:r>
              <a:rPr lang="ru-RU" sz="4400" dirty="0" smtClean="0"/>
              <a:t>проводятся </a:t>
            </a:r>
            <a:r>
              <a:rPr lang="ru-RU" sz="4400" dirty="0"/>
              <a:t>только как командные. </a:t>
            </a:r>
            <a:endParaRPr lang="ru-RU" sz="4400" dirty="0" smtClean="0"/>
          </a:p>
          <a:p>
            <a:pPr algn="just"/>
            <a:r>
              <a:rPr lang="ru-RU" sz="4400" dirty="0" smtClean="0"/>
              <a:t>Организация </a:t>
            </a:r>
            <a:r>
              <a:rPr lang="ru-RU" sz="4400" dirty="0"/>
              <a:t>поведения соревнований зависит от уровня соревнований, количества команд, количества спортивных </a:t>
            </a:r>
            <a:r>
              <a:rPr lang="ru-RU" sz="4400" dirty="0" smtClean="0"/>
              <a:t>судей и  </a:t>
            </a:r>
            <a:r>
              <a:rPr lang="ru-RU" sz="4400" dirty="0"/>
              <a:t>Условий проведения соревнований </a:t>
            </a:r>
            <a:r>
              <a:rPr lang="ru-RU" sz="4400" dirty="0" smtClean="0"/>
              <a:t>на </a:t>
            </a:r>
            <a:r>
              <a:rPr lang="ru-RU" sz="4400" dirty="0"/>
              <a:t>дистанциях (этапах</a:t>
            </a:r>
            <a:r>
              <a:rPr lang="ru-RU" sz="4400" dirty="0" smtClean="0"/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49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564980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/>
              <a:t>Статус </a:t>
            </a:r>
            <a:r>
              <a:rPr lang="ru-RU" sz="2400" b="1" dirty="0" smtClean="0"/>
              <a:t>соревнований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 smtClean="0"/>
              <a:t>     В </a:t>
            </a:r>
            <a:r>
              <a:rPr lang="ru-RU" sz="2400" dirty="0"/>
              <a:t>зависимости от масштаба и значимости все соревнования спасателей разделяются на </a:t>
            </a:r>
            <a:r>
              <a:rPr lang="ru-RU" sz="2400" dirty="0" smtClean="0"/>
              <a:t> 3 </a:t>
            </a:r>
            <a:r>
              <a:rPr lang="ru-RU" sz="2400" dirty="0"/>
              <a:t>уровня.</a:t>
            </a:r>
          </a:p>
          <a:p>
            <a:pPr algn="just"/>
            <a:r>
              <a:rPr lang="ru-RU" sz="2400" dirty="0" smtClean="0"/>
              <a:t>     Первый </a:t>
            </a:r>
            <a:r>
              <a:rPr lang="ru-RU" sz="2400" dirty="0"/>
              <a:t>статус - соревнования, проводимые согласно Комплексному плану основных мероприятий МЧС России на </a:t>
            </a:r>
            <a:r>
              <a:rPr lang="ru-RU" sz="2400" dirty="0" smtClean="0"/>
              <a:t>текущий </a:t>
            </a:r>
            <a:r>
              <a:rPr lang="ru-RU" sz="2400" dirty="0"/>
              <a:t>год. </a:t>
            </a:r>
          </a:p>
          <a:p>
            <a:pPr algn="just"/>
            <a:r>
              <a:rPr lang="ru-RU" sz="2400" dirty="0" smtClean="0"/>
              <a:t>     К </a:t>
            </a:r>
            <a:r>
              <a:rPr lang="ru-RU" sz="2400" dirty="0"/>
              <a:t>ним относятся: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8604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848872" cy="5505792"/>
          </a:xfrm>
        </p:spPr>
        <p:txBody>
          <a:bodyPr>
            <a:normAutofit/>
          </a:bodyPr>
          <a:lstStyle/>
          <a:p>
            <a:pPr algn="just"/>
            <a:r>
              <a:rPr lang="ru-RU" u="sng" dirty="0" smtClean="0"/>
              <a:t>     </a:t>
            </a:r>
            <a:r>
              <a:rPr lang="ru-RU" sz="2400" u="sng" dirty="0" smtClean="0"/>
              <a:t>Международные (6 и более зарубежных команд)</a:t>
            </a:r>
            <a:r>
              <a:rPr lang="ru-RU" sz="2400" dirty="0" smtClean="0"/>
              <a:t>;</a:t>
            </a:r>
            <a:endParaRPr lang="ru-RU" sz="2400" dirty="0"/>
          </a:p>
          <a:p>
            <a:pPr algn="just"/>
            <a:r>
              <a:rPr lang="ru-RU" sz="2400" dirty="0" smtClean="0"/>
              <a:t>     </a:t>
            </a:r>
            <a:r>
              <a:rPr lang="ru-RU" sz="2400" u="sng" dirty="0" smtClean="0"/>
              <a:t>Чемпионат </a:t>
            </a:r>
            <a:r>
              <a:rPr lang="ru-RU" sz="2400" u="sng" dirty="0"/>
              <a:t>МЧС России </a:t>
            </a:r>
            <a:r>
              <a:rPr lang="ru-RU" sz="2400" dirty="0"/>
              <a:t>(при участии в нем не</a:t>
            </a:r>
            <a:br>
              <a:rPr lang="ru-RU" sz="2400" dirty="0"/>
            </a:br>
            <a:r>
              <a:rPr lang="ru-RU" sz="2400" dirty="0"/>
              <a:t>менее 7 команд от ПСФ МЧС России и ПСФ (АСФ), содержащиеся за счет финансовых бюджетов субъектов Российской Федерации и муниципальных образований от не менее чем 4  федеральных округов Российской Федерации). В Чемпионате МЧС России могут принимать участие команды спасательных формирований других государств, а также других профессиональных  и общественных спасательных организаций России; 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2040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196752"/>
            <a:ext cx="7776864" cy="4896544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</a:t>
            </a:r>
            <a:r>
              <a:rPr lang="ru-RU" sz="2400" u="sng" dirty="0" smtClean="0"/>
              <a:t>Всероссийские </a:t>
            </a:r>
            <a:r>
              <a:rPr lang="ru-RU" sz="2400" u="sng" dirty="0"/>
              <a:t>(</a:t>
            </a:r>
            <a:r>
              <a:rPr lang="ru-RU" sz="2400" dirty="0"/>
              <a:t>с участием команд из других </a:t>
            </a:r>
            <a:r>
              <a:rPr lang="ru-RU" sz="2400" dirty="0" smtClean="0"/>
              <a:t>ведомств), </a:t>
            </a:r>
            <a:r>
              <a:rPr lang="ru-RU" sz="2400" u="sng" dirty="0"/>
              <a:t>Межрегиональные соревнования </a:t>
            </a:r>
            <a:r>
              <a:rPr lang="ru-RU" sz="2400" dirty="0"/>
              <a:t>(при участии в них не менее</a:t>
            </a:r>
            <a:br>
              <a:rPr lang="ru-RU" sz="2400" dirty="0"/>
            </a:br>
            <a:r>
              <a:rPr lang="ru-RU" sz="2400" dirty="0"/>
              <a:t>12 команд ПСФ, АСФ от не менее трех федеральных округов Российской Федерации), в том числе:  Кубок Дальнего Востока, Кубок Азии, Кубок Сибири, Кубок Алтая, Кубок Урала, Кубок Поволжья, Кубок Кавказа, Кубок </a:t>
            </a:r>
            <a:r>
              <a:rPr lang="ru-RU" sz="2400" dirty="0" err="1"/>
              <a:t>Черноморья</a:t>
            </a:r>
            <a:r>
              <a:rPr lang="ru-RU" sz="2400" dirty="0"/>
              <a:t>, Кубок Северо-Запада России, </a:t>
            </a:r>
            <a:r>
              <a:rPr lang="ru-RU" sz="2400" dirty="0" smtClean="0"/>
              <a:t>именной </a:t>
            </a:r>
            <a:r>
              <a:rPr lang="ru-RU" sz="2400" dirty="0"/>
              <a:t>Кубок.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07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352928" cy="5649808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 smtClean="0"/>
              <a:t>     </a:t>
            </a:r>
            <a:r>
              <a:rPr lang="ru-RU" sz="2400" b="1" dirty="0" smtClean="0"/>
              <a:t>Второй </a:t>
            </a:r>
            <a:r>
              <a:rPr lang="ru-RU" sz="2400" b="1" dirty="0"/>
              <a:t>статус </a:t>
            </a:r>
            <a:r>
              <a:rPr lang="ru-RU" sz="2400" dirty="0"/>
              <a:t>- соревнования, проводимые согласно комплексным планам основных мероприятий Федеральных округов  РФ, включающие:</a:t>
            </a:r>
          </a:p>
          <a:p>
            <a:pPr algn="just"/>
            <a:r>
              <a:rPr lang="ru-RU" sz="2400" dirty="0" smtClean="0"/>
              <a:t>  </a:t>
            </a:r>
            <a:r>
              <a:rPr lang="ru-RU" sz="2400" u="sng" dirty="0" smtClean="0"/>
              <a:t>Чемпионат</a:t>
            </a:r>
            <a:r>
              <a:rPr lang="ru-RU" sz="2400" u="sng" dirty="0"/>
              <a:t>, Кубок Федерального округа </a:t>
            </a:r>
            <a:r>
              <a:rPr lang="ru-RU" sz="2400" u="sng" dirty="0" smtClean="0"/>
              <a:t>РФ, межрегиональные соревнования  </a:t>
            </a:r>
            <a:r>
              <a:rPr lang="ru-RU" sz="2400" dirty="0"/>
              <a:t>(при участии в </a:t>
            </a:r>
            <a:r>
              <a:rPr lang="ru-RU" sz="2400" dirty="0" smtClean="0"/>
              <a:t>них </a:t>
            </a:r>
            <a:r>
              <a:rPr lang="ru-RU" sz="2400" dirty="0"/>
              <a:t>не менее 10 команд от ПСФ МЧС России, АСФ  субъектов Российской Федерации, входящих в состав федерального округа РФ, а также других профессиональных  и </a:t>
            </a:r>
            <a:r>
              <a:rPr lang="ru-RU" sz="2400" u="sng" dirty="0"/>
              <a:t>общественных спасательных организаций России); </a:t>
            </a:r>
          </a:p>
          <a:p>
            <a:pPr algn="just"/>
            <a:r>
              <a:rPr lang="ru-RU" sz="2400" u="sng" dirty="0"/>
              <a:t> </a:t>
            </a:r>
            <a:r>
              <a:rPr lang="ru-RU" sz="2400" u="sng" dirty="0" smtClean="0"/>
              <a:t> Чемпионат </a:t>
            </a:r>
            <a:r>
              <a:rPr lang="ru-RU" sz="2400" u="sng" dirty="0"/>
              <a:t>ООО «РОССОЮЗСПАС»,</a:t>
            </a:r>
            <a:r>
              <a:rPr lang="ru-RU" sz="2400" dirty="0"/>
              <a:t> Чемпионат Всероссийской общественной молодежной организации «Всероссийский студенческий корпус спасателей» (ВОМО ВСКС), проводимые самостоятельно или в рамках чемпионатов  МЧС России.</a:t>
            </a:r>
          </a:p>
          <a:p>
            <a:pPr algn="just"/>
            <a:r>
              <a:rPr lang="ru-RU" sz="2400" dirty="0" smtClean="0"/>
              <a:t>     Соревнования </a:t>
            </a:r>
            <a:r>
              <a:rPr lang="ru-RU" sz="2400" dirty="0"/>
              <a:t>«юных спасателей».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28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488832" cy="55778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    </a:t>
            </a:r>
            <a:r>
              <a:rPr lang="ru-RU" b="1" dirty="0" smtClean="0"/>
              <a:t>Третий </a:t>
            </a:r>
            <a:r>
              <a:rPr lang="ru-RU" b="1" dirty="0"/>
              <a:t>статус:</a:t>
            </a:r>
          </a:p>
          <a:p>
            <a:pPr algn="just"/>
            <a:r>
              <a:rPr lang="ru-RU" dirty="0" smtClean="0"/>
              <a:t>     соревнования</a:t>
            </a:r>
            <a:r>
              <a:rPr lang="ru-RU" dirty="0"/>
              <a:t>, входящие в комплексные планы основных мероприятий   на </a:t>
            </a:r>
            <a:r>
              <a:rPr lang="ru-RU" dirty="0" smtClean="0"/>
              <a:t>текущий </a:t>
            </a:r>
            <a:r>
              <a:rPr lang="ru-RU" dirty="0"/>
              <a:t>год: ГУ МЧС России по субъектам Российской Федерации, ПСФ МЧС России центрального подчинения, региональных ПСО МЧС России, включающие:</a:t>
            </a:r>
          </a:p>
          <a:p>
            <a:pPr algn="just"/>
            <a:r>
              <a:rPr lang="ru-RU" dirty="0" smtClean="0"/>
              <a:t>     Чемпионаты </a:t>
            </a:r>
            <a:r>
              <a:rPr lang="ru-RU" dirty="0"/>
              <a:t>Главных управлений МЧС России по субъектам Российской Федерации, ПСФ МЧС России централь­ного подчинения,  региональных ПСО МЧС России (при участии в них не менее 6 команд);</a:t>
            </a:r>
          </a:p>
          <a:p>
            <a:pPr algn="just"/>
            <a:r>
              <a:rPr lang="ru-RU" dirty="0" smtClean="0"/>
              <a:t>     Кубок </a:t>
            </a:r>
            <a:r>
              <a:rPr lang="ru-RU" dirty="0"/>
              <a:t>Главного управления МЧС России по субъекту Российской Федерации;</a:t>
            </a:r>
          </a:p>
          <a:p>
            <a:pPr algn="just"/>
            <a:r>
              <a:rPr lang="ru-RU" dirty="0" smtClean="0"/>
              <a:t>     Кубок</a:t>
            </a:r>
            <a:r>
              <a:rPr lang="ru-RU" dirty="0"/>
              <a:t>, первенство  ПСФ МЧС России централь­ного подчинения,  региональных ПСО МЧС России (при участии в них не менее 4 команд).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38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264973"/>
            <a:ext cx="7101408" cy="3460171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Соревнования </a:t>
            </a:r>
            <a:r>
              <a:rPr lang="ru-RU" sz="2400" dirty="0"/>
              <a:t>между спасательными подразделениями ПСФ (АСФ) могут проводиться  заочно при использо­вании единой спортивной базы, единых условий и единой судейской коллегии. Яркий пример – организация соревнований в Удмуртской республиканской ПСС. </a:t>
            </a:r>
          </a:p>
        </p:txBody>
      </p:sp>
    </p:spTree>
    <p:extLst>
      <p:ext uri="{BB962C8B-B14F-4D97-AF65-F5344CB8AC3E}">
        <p14:creationId xmlns:p14="http://schemas.microsoft.com/office/powerpoint/2010/main" val="126668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340768"/>
            <a:ext cx="7488832" cy="449768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Участие </a:t>
            </a:r>
            <a:r>
              <a:rPr lang="ru-RU" sz="2400" dirty="0"/>
              <a:t>в соревнованиях по официальному виду спорта позволяет участникам, в зависимости от результатов и уровня самих соревнований (местные, межрегиональные, Всероссийские, Чемпионат России, Международные) добиваться присвоения им спортивных разрядов и званий мастера спорта России.  </a:t>
            </a:r>
          </a:p>
          <a:p>
            <a:pPr marL="45720" indent="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9495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704856" cy="550579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    </a:t>
            </a:r>
            <a:r>
              <a:rPr lang="ru-RU" sz="2400" dirty="0" smtClean="0"/>
              <a:t>Соревнования </a:t>
            </a:r>
            <a:r>
              <a:rPr lang="ru-RU" sz="2400" dirty="0"/>
              <a:t>являются серьезным позитивным раздражителем для всех поисково-спасательных формирований, не позволяющим успокаиваться на достигнутых показателях их всесторонней готовности к действиям в чрезвычайных ситуациях различного характера. </a:t>
            </a:r>
            <a:endParaRPr lang="ru-RU" sz="2400" dirty="0" smtClean="0"/>
          </a:p>
          <a:p>
            <a:pPr algn="just"/>
            <a:r>
              <a:rPr lang="ru-RU" sz="2400" dirty="0" smtClean="0"/>
              <a:t>Соревнования </a:t>
            </a:r>
            <a:r>
              <a:rPr lang="ru-RU" sz="2400" dirty="0"/>
              <a:t>– хороший экзамен проверки профессионального мастерства, физической и   психологической выносливости, катализатор методов и способов применения различных средств спасения при ведении поисково-спасательных работ, освоении новых технологий спасательного дела.</a:t>
            </a:r>
          </a:p>
          <a:p>
            <a:pPr marL="4572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9672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416824" cy="514575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            Разработка </a:t>
            </a:r>
            <a:r>
              <a:rPr lang="ru-RU" dirty="0"/>
              <a:t>и утверждение нормативных правовых  документов на дополнительную оплату к денежному содержанию  спасателям-спортсменам  и спортивным судьям (по опыту пожарно-прикладного вида спорта). </a:t>
            </a:r>
          </a:p>
          <a:p>
            <a:pPr algn="just"/>
            <a:r>
              <a:rPr lang="ru-RU" dirty="0"/>
              <a:t>             Восстановление возможности досрочной профессиональной аттестации спасателей-спортсменов добившихся высоких результатов в ходе участия в соревнованиях. </a:t>
            </a:r>
          </a:p>
          <a:p>
            <a:pPr algn="just"/>
            <a:r>
              <a:rPr lang="ru-RU" dirty="0"/>
              <a:t>              Создание штатных </a:t>
            </a:r>
            <a:r>
              <a:rPr lang="ru-RU" dirty="0" smtClean="0"/>
              <a:t>единиц в системе  </a:t>
            </a:r>
            <a:r>
              <a:rPr lang="ru-RU" dirty="0"/>
              <a:t>МЧС России, </a:t>
            </a:r>
            <a:r>
              <a:rPr lang="ru-RU" dirty="0" smtClean="0"/>
              <a:t>выполняющих задачу по организации подготовки и проведению соревнований спасателей. </a:t>
            </a:r>
            <a:endParaRPr lang="ru-RU" dirty="0"/>
          </a:p>
          <a:p>
            <a:pPr algn="just"/>
            <a:r>
              <a:rPr lang="ru-RU" dirty="0"/>
              <a:t>            </a:t>
            </a:r>
            <a:r>
              <a:rPr lang="ru-RU" dirty="0" smtClean="0"/>
              <a:t> </a:t>
            </a:r>
            <a:r>
              <a:rPr lang="ru-RU" dirty="0"/>
              <a:t>Создание Федерации служебно-прикладного вида спорта «Многоборье спасателей МЧС России». 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24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064896" cy="5793824"/>
          </a:xfrm>
        </p:spPr>
        <p:txBody>
          <a:bodyPr>
            <a:noAutofit/>
          </a:bodyPr>
          <a:lstStyle/>
          <a:p>
            <a:pPr algn="just"/>
            <a:r>
              <a:rPr lang="ru-RU" sz="2800" u="sng" dirty="0" smtClean="0"/>
              <a:t>Чемпионами 8–</a:t>
            </a:r>
            <a:r>
              <a:rPr lang="ru-RU" sz="2800" u="sng" dirty="0" err="1" smtClean="0"/>
              <a:t>го</a:t>
            </a:r>
            <a:r>
              <a:rPr lang="ru-RU" sz="2800" u="sng" dirty="0" smtClean="0"/>
              <a:t> Чемпионата МЧС России в 2002 году стали </a:t>
            </a:r>
            <a:r>
              <a:rPr lang="ru-RU" sz="2800" u="sng" dirty="0"/>
              <a:t>спасатели  Махачкалинской Аварийно-спасательной службы Республики Дагестан, ставшие </a:t>
            </a:r>
            <a:r>
              <a:rPr lang="ru-RU" sz="2800" b="1" u="sng" dirty="0"/>
              <a:t>первой командой мастеров спорта по </a:t>
            </a:r>
            <a:r>
              <a:rPr lang="ru-RU" sz="2800" b="1" u="sng" dirty="0" smtClean="0"/>
              <a:t>«многоборью</a:t>
            </a:r>
            <a:r>
              <a:rPr lang="ru-RU" sz="2800" b="1" dirty="0" smtClean="0"/>
              <a:t> </a:t>
            </a:r>
            <a:r>
              <a:rPr lang="ru-RU" sz="2800" b="1" dirty="0"/>
              <a:t>спасателей МЧС </a:t>
            </a:r>
            <a:r>
              <a:rPr lang="ru-RU" sz="2800" b="1" dirty="0" smtClean="0"/>
              <a:t>России».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7822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416824" cy="5577800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 При подготовке и проведении каждых последующих соревнований спасателей (чемпионата) вводились новые организационно-технические решения по подготовке и прохождению дистанций (этапов), но при этом сохранен, использован и получил дальнейшее развитие накопленный опыт проведения соревнований.</a:t>
            </a:r>
          </a:p>
          <a:p>
            <a:pPr algn="just"/>
            <a:r>
              <a:rPr lang="ru-RU" sz="2400" dirty="0"/>
              <a:t>     </a:t>
            </a:r>
            <a:r>
              <a:rPr lang="ru-RU" sz="2400" dirty="0">
                <a:solidFill>
                  <a:srgbClr val="FF0000"/>
                </a:solidFill>
              </a:rPr>
              <a:t>За период с 1998 по </a:t>
            </a:r>
            <a:r>
              <a:rPr lang="ru-RU" sz="2400" dirty="0" smtClean="0">
                <a:solidFill>
                  <a:srgbClr val="FF0000"/>
                </a:solidFill>
              </a:rPr>
              <a:t>2021 </a:t>
            </a:r>
            <a:r>
              <a:rPr lang="ru-RU" sz="2400" dirty="0">
                <a:solidFill>
                  <a:srgbClr val="FF0000"/>
                </a:solidFill>
              </a:rPr>
              <a:t>гг. требования к присвоению звание мастера спорта России выполнили </a:t>
            </a:r>
            <a:r>
              <a:rPr lang="ru-RU" sz="2400" i="1" dirty="0">
                <a:solidFill>
                  <a:srgbClr val="FF0000"/>
                </a:solidFill>
              </a:rPr>
              <a:t>216</a:t>
            </a:r>
            <a:r>
              <a:rPr lang="ru-RU" sz="2400" dirty="0">
                <a:solidFill>
                  <a:srgbClr val="FF0000"/>
                </a:solidFill>
              </a:rPr>
              <a:t> спортсмена-спасателя,  требования к  кандидатами в мастера спорта России  449 спасателей.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4381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692696"/>
            <a:ext cx="7128792" cy="5145752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 Анализ проведения соревнований показал, что только во Всероссийских соревнованиях, Чемпионатах приняло участие </a:t>
            </a:r>
            <a:r>
              <a:rPr lang="ru-RU" sz="2400" dirty="0">
                <a:solidFill>
                  <a:srgbClr val="FF0000"/>
                </a:solidFill>
              </a:rPr>
              <a:t>548</a:t>
            </a:r>
            <a:r>
              <a:rPr lang="ru-RU" sz="2400" dirty="0"/>
              <a:t> команд (</a:t>
            </a:r>
            <a:r>
              <a:rPr lang="ru-RU" sz="2400" dirty="0">
                <a:solidFill>
                  <a:srgbClr val="FF0000"/>
                </a:solidFill>
              </a:rPr>
              <a:t>4832</a:t>
            </a:r>
            <a:r>
              <a:rPr lang="ru-RU" sz="2400" dirty="0"/>
              <a:t> человек</a:t>
            </a:r>
            <a:r>
              <a:rPr lang="ru-RU" sz="2400" dirty="0" smtClean="0"/>
              <a:t>).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Среди команд – 48  от ВСКС, 34 иностранных, 98 содержащихся за счет средств местного бюджета, </a:t>
            </a:r>
            <a:r>
              <a:rPr lang="ru-RU" sz="2400" u="sng" dirty="0"/>
              <a:t>16 от РСС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r>
              <a:rPr lang="ru-RU" sz="2400" dirty="0" smtClean="0"/>
              <a:t>Кроме </a:t>
            </a:r>
            <a:r>
              <a:rPr lang="ru-RU" sz="2400" dirty="0"/>
              <a:t>того, в постановке дистанций и судействе участвовало 2895 спасателей </a:t>
            </a:r>
            <a:r>
              <a:rPr lang="ru-RU" sz="2400" dirty="0" smtClean="0"/>
              <a:t>от различных </a:t>
            </a:r>
            <a:r>
              <a:rPr lang="ru-RU" sz="2400" dirty="0"/>
              <a:t>ПСФ. </a:t>
            </a:r>
          </a:p>
        </p:txBody>
      </p:sp>
    </p:spTree>
    <p:extLst>
      <p:ext uri="{BB962C8B-B14F-4D97-AF65-F5344CB8AC3E}">
        <p14:creationId xmlns:p14="http://schemas.microsoft.com/office/powerpoint/2010/main" val="155456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920880" cy="5577800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На региональных соревнованиях выполнили норматив кандидата в мастера спорта  320 спасателей. </a:t>
            </a:r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Кроме того, 6-ти спортивным судьям приказом </a:t>
            </a:r>
            <a:r>
              <a:rPr lang="ru-RU" sz="2400" dirty="0" err="1"/>
              <a:t>Минспорта</a:t>
            </a:r>
            <a:r>
              <a:rPr lang="ru-RU" sz="2400" dirty="0"/>
              <a:t> </a:t>
            </a:r>
            <a:r>
              <a:rPr lang="ru-RU" sz="2400" dirty="0" smtClean="0"/>
              <a:t>России и </a:t>
            </a:r>
            <a:r>
              <a:rPr lang="ru-RU" sz="2400" dirty="0"/>
              <a:t>34 спасателям приказами МЧС России </a:t>
            </a:r>
            <a:r>
              <a:rPr lang="ru-RU" sz="2400" dirty="0" smtClean="0"/>
              <a:t>присвоены </a:t>
            </a:r>
            <a:r>
              <a:rPr lang="ru-RU" sz="2400" dirty="0"/>
              <a:t>судейская спортивная квалификация – судья по многоборью спасателей  всероссийской категории.</a:t>
            </a:r>
          </a:p>
          <a:p>
            <a:pPr algn="just"/>
            <a:r>
              <a:rPr lang="ru-RU" sz="2400" dirty="0"/>
              <a:t>     </a:t>
            </a:r>
          </a:p>
          <a:p>
            <a:pPr algn="just"/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54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6644208" cy="5289768"/>
          </a:xfrm>
        </p:spPr>
        <p:txBody>
          <a:bodyPr>
            <a:noAutofit/>
          </a:bodyPr>
          <a:lstStyle/>
          <a:p>
            <a:pPr lvl="1"/>
            <a:r>
              <a:rPr lang="ru-RU" sz="2400" dirty="0"/>
              <a:t>Наибольших успехов </a:t>
            </a:r>
            <a:r>
              <a:rPr lang="ru-RU" sz="2400" dirty="0" smtClean="0"/>
              <a:t>в этом виде спорта достигают  команды тех ПСФ,  которые имеют хорошую учебно-материальную базу, используя ее для постоянного тренинга спасателей, повышения эффективности применения их знаний и умений в пользу выполнения ПСР по предназначению в </a:t>
            </a:r>
            <a:r>
              <a:rPr lang="ru-RU" sz="2400" dirty="0"/>
              <a:t>любых </a:t>
            </a:r>
            <a:r>
              <a:rPr lang="ru-RU" sz="2400" dirty="0" smtClean="0"/>
              <a:t>ЧС.</a:t>
            </a:r>
          </a:p>
          <a:p>
            <a:pPr lvl="1"/>
            <a:r>
              <a:rPr lang="ru-RU" sz="2400" dirty="0" smtClean="0"/>
              <a:t> Это ПСФ Москвы,  Северо-Кавказского ФО РФ, Республики Башкирия, Удмуртской ПСС. До 2016 года активно работали и команды от регионов ЦФО РФ.</a:t>
            </a:r>
          </a:p>
          <a:p>
            <a:pPr lvl="1"/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1807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731520"/>
            <a:ext cx="7416824" cy="521776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Лучшие команды, многократно становившимися Чемпионами или призерами  - команды Северо-Кавказского РПСО, а также Ставропольского РО РСС, неоднократно достигавшие уровня мастеров спорта.</a:t>
            </a:r>
          </a:p>
          <a:p>
            <a:pPr algn="just"/>
            <a:r>
              <a:rPr lang="ru-RU" sz="2400" dirty="0" smtClean="0"/>
              <a:t>И в тоже время, по результатам Чемпионатов  есть команды, которые не выходят даже на уровень 3-го спортивного разряда.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433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64704"/>
            <a:ext cx="8208912" cy="579382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800" dirty="0" smtClean="0"/>
              <a:t>Результаты соревнований дают объективное представление об уровнях профессиональной готовности  ПСФ, АСФ к действиям по предназначению, о психофизиологическом уровне спасателей, об организации их профессиональной подготовки на местах, в своих . 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3600" dirty="0" smtClean="0"/>
              <a:t>Каждая команда – это лицо своего ПСФ.</a:t>
            </a:r>
            <a:endParaRPr lang="ru-RU" sz="3600" dirty="0"/>
          </a:p>
          <a:p>
            <a:pPr algn="just"/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endParaRPr lang="ru-RU" sz="2800" dirty="0" smtClean="0"/>
          </a:p>
          <a:p>
            <a:pPr marL="45720" indent="0" algn="just">
              <a:buNone/>
            </a:pPr>
            <a:endParaRPr lang="ru-RU" sz="2800" dirty="0" smtClean="0"/>
          </a:p>
          <a:p>
            <a:pPr algn="just"/>
            <a:r>
              <a:rPr lang="ru-RU" sz="2800" dirty="0" smtClean="0"/>
              <a:t>И всегда приятно видеть старания и стремление к достижению высоких результатов у команд, представляющих РОССОЮЗСПАС и ВСКС, которые часто оставляют позади команды спасателей-профессионалов.</a:t>
            </a:r>
          </a:p>
          <a:p>
            <a:pPr algn="just"/>
            <a:endParaRPr lang="ru-RU" sz="2800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59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196752"/>
            <a:ext cx="7533456" cy="4353664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pPr lvl="2"/>
            <a:r>
              <a:rPr lang="ru-RU" sz="2000" dirty="0" smtClean="0"/>
              <a:t>Спасатели – это  бойцы на фронте всегда неожиданно и разнообразно нападающих  на людей ЧС, и только высоко и и разносторонне подготовленные профессионалы, обладающие устойчивыми навыками борьбы с разными ЧС могут противопоставлять этим ЧС свое умение и побеждать в этой борьбе.</a:t>
            </a:r>
          </a:p>
          <a:p>
            <a:pPr lvl="2"/>
            <a:r>
              <a:rPr lang="ru-RU" sz="2000" dirty="0" smtClean="0"/>
              <a:t> А как говорил </a:t>
            </a:r>
            <a:r>
              <a:rPr lang="ru-RU" sz="2000" dirty="0" err="1" smtClean="0"/>
              <a:t>С.К.Шойгу</a:t>
            </a:r>
            <a:r>
              <a:rPr lang="ru-RU" sz="2000" dirty="0" smtClean="0"/>
              <a:t> – «спасший хотя бы одну жизнь прожил свою жизнь не напрасно».</a:t>
            </a:r>
          </a:p>
        </p:txBody>
      </p:sp>
    </p:spTree>
    <p:extLst>
      <p:ext uri="{BB962C8B-B14F-4D97-AF65-F5344CB8AC3E}">
        <p14:creationId xmlns:p14="http://schemas.microsoft.com/office/powerpoint/2010/main" val="234265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772816"/>
            <a:ext cx="7029400" cy="3057520"/>
          </a:xfrm>
        </p:spPr>
        <p:txBody>
          <a:bodyPr>
            <a:normAutofit fontScale="77500" lnSpcReduction="20000"/>
          </a:bodyPr>
          <a:lstStyle/>
          <a:p>
            <a:pPr lvl="2"/>
            <a:r>
              <a:rPr lang="ru-RU" sz="3000" dirty="0" smtClean="0"/>
              <a:t>Уолт </a:t>
            </a:r>
            <a:r>
              <a:rPr lang="ru-RU" sz="3000" dirty="0"/>
              <a:t>Уитмен – </a:t>
            </a:r>
            <a:endParaRPr lang="ru-RU" sz="3000" dirty="0" smtClean="0"/>
          </a:p>
          <a:p>
            <a:pPr lvl="2"/>
            <a:r>
              <a:rPr lang="ru-RU" sz="3000" dirty="0" smtClean="0"/>
              <a:t>«</a:t>
            </a:r>
            <a:r>
              <a:rPr lang="ru-RU" sz="3000" dirty="0"/>
              <a:t>Не дать никому погибнуть,</a:t>
            </a:r>
          </a:p>
          <a:p>
            <a:pPr lvl="2"/>
            <a:r>
              <a:rPr lang="ru-RU" sz="3000" dirty="0" smtClean="0"/>
              <a:t>  Не </a:t>
            </a:r>
            <a:r>
              <a:rPr lang="ru-RU" sz="3000" dirty="0"/>
              <a:t>погубить и себя.</a:t>
            </a:r>
          </a:p>
          <a:p>
            <a:pPr lvl="2"/>
            <a:r>
              <a:rPr lang="ru-RU" sz="3000" dirty="0" smtClean="0"/>
              <a:t>  Жизнью </a:t>
            </a:r>
            <a:r>
              <a:rPr lang="ru-RU" sz="3000" dirty="0"/>
              <a:t>наполнить каждого </a:t>
            </a:r>
          </a:p>
          <a:p>
            <a:pPr lvl="2"/>
            <a:r>
              <a:rPr lang="ru-RU" sz="3000" dirty="0" smtClean="0"/>
              <a:t>  И </a:t>
            </a:r>
            <a:r>
              <a:rPr lang="ru-RU" sz="3000" dirty="0"/>
              <a:t>самого себя»</a:t>
            </a:r>
          </a:p>
          <a:p>
            <a:pPr marL="45720" indent="0" algn="ctr">
              <a:buNone/>
            </a:pPr>
            <a:endParaRPr lang="ru-RU" sz="3600" b="1" dirty="0"/>
          </a:p>
          <a:p>
            <a:pPr marL="45720" indent="0" algn="ctr">
              <a:buNone/>
            </a:pPr>
            <a:r>
              <a:rPr lang="ru-RU" sz="3600" b="1" dirty="0" smtClean="0"/>
              <a:t>БЛАГОДАРЮ ЗА ВНИМАНИЕ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275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7699548" cy="468052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Одной </a:t>
            </a:r>
            <a:r>
              <a:rPr lang="ru-RU" sz="2400" dirty="0"/>
              <a:t>из главных задач РСС  может быть </a:t>
            </a:r>
            <a:r>
              <a:rPr lang="ru-RU" sz="2400" u="sng" dirty="0"/>
              <a:t>создание технического фонда соревнований, который должен быть сконцентрирован в одном месте</a:t>
            </a:r>
            <a:r>
              <a:rPr lang="ru-RU" sz="2400" dirty="0"/>
              <a:t> и своевременно доставляться в район соревнований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В  случае необходимости привлечение сил РСС к спасательным операциям  федерального масштаба, этот фонд может быть использован для ведения ПСР. </a:t>
            </a:r>
            <a:br>
              <a:rPr lang="ru-RU" sz="2400" dirty="0"/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844824"/>
            <a:ext cx="7488832" cy="410445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</a:t>
            </a:r>
          </a:p>
          <a:p>
            <a:pPr marL="45720" indent="0" algn="just">
              <a:buNone/>
            </a:pPr>
            <a:endParaRPr lang="ru-RU" sz="2400" dirty="0"/>
          </a:p>
          <a:p>
            <a:pPr marL="45720" indent="0" algn="just">
              <a:buNone/>
            </a:pPr>
            <a:endParaRPr lang="ru-RU" sz="2400" dirty="0" smtClean="0"/>
          </a:p>
          <a:p>
            <a:pPr marL="45720" indent="0" algn="just">
              <a:buNone/>
            </a:pPr>
            <a:endParaRPr lang="ru-RU" sz="2400" dirty="0"/>
          </a:p>
          <a:p>
            <a:pPr marL="45720" indent="0" algn="just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21559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196752"/>
            <a:ext cx="7344816" cy="4392488"/>
          </a:xfrm>
        </p:spPr>
        <p:txBody>
          <a:bodyPr>
            <a:normAutofit fontScale="92500" lnSpcReduction="20000"/>
          </a:bodyPr>
          <a:lstStyle/>
          <a:p>
            <a:pPr marL="228600" lvl="2" algn="just"/>
            <a:r>
              <a:rPr lang="ru-RU" sz="2400" dirty="0" smtClean="0"/>
              <a:t>   </a:t>
            </a:r>
            <a:r>
              <a:rPr lang="ru-RU" sz="2400" dirty="0"/>
              <a:t>Служебно-прикладной вид спорта МЧС России 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«Многоборье спасателей МЧС России» </a:t>
            </a:r>
            <a:br>
              <a:rPr lang="ru-RU" sz="2400" dirty="0"/>
            </a:br>
            <a:endParaRPr lang="ru-RU" sz="2400" dirty="0" smtClean="0"/>
          </a:p>
          <a:p>
            <a:pPr marL="228600" lvl="2" algn="just"/>
            <a:r>
              <a:rPr lang="ru-RU" sz="2400" dirty="0" smtClean="0"/>
              <a:t>  </a:t>
            </a:r>
            <a:r>
              <a:rPr lang="ru-RU" sz="2000" dirty="0"/>
              <a:t>Каждый год, начиная с 1994, на территории  различных федеральных округов и субъектов Российской Федерации проводятся соревнования среди спасательных формирований  системы МЧС России.</a:t>
            </a:r>
          </a:p>
          <a:p>
            <a:pPr algn="just"/>
            <a:r>
              <a:rPr lang="ru-RU" sz="2400" dirty="0" smtClean="0"/>
              <a:t> В </a:t>
            </a:r>
            <a:r>
              <a:rPr lang="ru-RU" sz="2400" dirty="0"/>
              <a:t>ходе мероприятий торжественного закрытия соревнований все команды получают свои награды, призы, сувениры, а также документы, позволяющие оформлять в исполнительных органах Министерства спорта Российской Федерации звания мастеров спорта России и соответствующие спортивные разряды. </a:t>
            </a:r>
          </a:p>
          <a:p>
            <a:pPr marL="4572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0661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836712"/>
            <a:ext cx="7029400" cy="4896544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      Активные </a:t>
            </a:r>
            <a:r>
              <a:rPr lang="ru-RU" sz="2400" dirty="0"/>
              <a:t>и болеющие за свою профессию спасатели </a:t>
            </a:r>
            <a:r>
              <a:rPr lang="ru-RU" sz="2400" dirty="0" smtClean="0"/>
              <a:t>в </a:t>
            </a:r>
            <a:r>
              <a:rPr lang="ru-RU" sz="2400" dirty="0"/>
              <a:t>ходе соревнований на дистанциях могли и себя показать и посмотреть, как же другие справляются с теми же, зачастую  нелегкими задачками, которые им преподнесли постановщики дистанций, оценить свои силы, знания, умение, накопленные навыки и сделать соответствующие выводы об уровне своих же достижений в сложной профессии СПАСАТЕЛЬ.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271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416824" cy="550579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sz="2400" dirty="0" smtClean="0"/>
              <a:t>Кроме </a:t>
            </a:r>
            <a:r>
              <a:rPr lang="ru-RU" sz="2400" dirty="0"/>
              <a:t>того, каждый Чемпионат МЧС России (Федерального округа РФ) по многоборью спасателей, проводимый на территориях разных Федеральных округов Российской Федерации, позволяет сделать и определенные выводы о возможностях ГУ  МЧС России  конкретного субъекта Российской Федерации по мобилизации сил его подсистем РСЧС   и других, привлекаемых на выполнение задач всестороннего обеспечения мероприятий, проводимых МЧС </a:t>
            </a:r>
            <a:r>
              <a:rPr lang="ru-RU" sz="2400" dirty="0" smtClean="0"/>
              <a:t>России в условиях крупномасштабных ЧС.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65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110">
        <p:split orient="vert"/>
      </p:transition>
    </mc:Choice>
    <mc:Fallback xmlns="">
      <p:transition spd="slow" advTm="1411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879</TotalTime>
  <Words>2940</Words>
  <Application>Microsoft Office PowerPoint</Application>
  <PresentationFormat>Экран (4:3)</PresentationFormat>
  <Paragraphs>156</Paragraphs>
  <Slides>58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3" baseType="lpstr">
      <vt:lpstr>Batang</vt:lpstr>
      <vt:lpstr>Arial</vt:lpstr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Одной из главных задач РСС  может быть создание технического фонда соревнований, который должен быть сконцентрирован в одном месте и своевременно доставляться в район соревнований.  В  случае необходимости привлечение сил РСС к спасательным операциям  федерального масштаба, этот фонд может быть использован для ведения ПСР.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ОЛЯ</dc:creator>
  <cp:lastModifiedBy>Admin</cp:lastModifiedBy>
  <cp:revision>114</cp:revision>
  <dcterms:created xsi:type="dcterms:W3CDTF">2020-09-08T13:35:33Z</dcterms:created>
  <dcterms:modified xsi:type="dcterms:W3CDTF">2022-07-20T07:29:55Z</dcterms:modified>
</cp:coreProperties>
</file>