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  <p:sldMasterId id="2147483696" r:id="rId2"/>
    <p:sldMasterId id="2147483708" r:id="rId3"/>
    <p:sldMasterId id="2147483720" r:id="rId4"/>
  </p:sldMasterIdLst>
  <p:notesMasterIdLst>
    <p:notesMasterId r:id="rId66"/>
  </p:notesMasterIdLst>
  <p:handoutMasterIdLst>
    <p:handoutMasterId r:id="rId67"/>
  </p:handoutMasterIdLst>
  <p:sldIdLst>
    <p:sldId id="258" r:id="rId5"/>
    <p:sldId id="397" r:id="rId6"/>
    <p:sldId id="259" r:id="rId7"/>
    <p:sldId id="398" r:id="rId8"/>
    <p:sldId id="396" r:id="rId9"/>
    <p:sldId id="399" r:id="rId10"/>
    <p:sldId id="453" r:id="rId11"/>
    <p:sldId id="446" r:id="rId12"/>
    <p:sldId id="395" r:id="rId13"/>
    <p:sldId id="400" r:id="rId14"/>
    <p:sldId id="447" r:id="rId15"/>
    <p:sldId id="448" r:id="rId16"/>
    <p:sldId id="414" r:id="rId17"/>
    <p:sldId id="401" r:id="rId18"/>
    <p:sldId id="402" r:id="rId19"/>
    <p:sldId id="404" r:id="rId20"/>
    <p:sldId id="405" r:id="rId21"/>
    <p:sldId id="406" r:id="rId22"/>
    <p:sldId id="407" r:id="rId23"/>
    <p:sldId id="408" r:id="rId24"/>
    <p:sldId id="409" r:id="rId25"/>
    <p:sldId id="410" r:id="rId26"/>
    <p:sldId id="412" r:id="rId27"/>
    <p:sldId id="413" r:id="rId28"/>
    <p:sldId id="376" r:id="rId29"/>
    <p:sldId id="449" r:id="rId30"/>
    <p:sldId id="266" r:id="rId31"/>
    <p:sldId id="416" r:id="rId32"/>
    <p:sldId id="427" r:id="rId33"/>
    <p:sldId id="417" r:id="rId34"/>
    <p:sldId id="418" r:id="rId35"/>
    <p:sldId id="419" r:id="rId36"/>
    <p:sldId id="420" r:id="rId37"/>
    <p:sldId id="450" r:id="rId38"/>
    <p:sldId id="456" r:id="rId39"/>
    <p:sldId id="421" r:id="rId40"/>
    <p:sldId id="451" r:id="rId41"/>
    <p:sldId id="426" r:id="rId42"/>
    <p:sldId id="423" r:id="rId43"/>
    <p:sldId id="442" r:id="rId44"/>
    <p:sldId id="457" r:id="rId45"/>
    <p:sldId id="424" r:id="rId46"/>
    <p:sldId id="422" r:id="rId47"/>
    <p:sldId id="425" r:id="rId48"/>
    <p:sldId id="428" r:id="rId49"/>
    <p:sldId id="429" r:id="rId50"/>
    <p:sldId id="430" r:id="rId51"/>
    <p:sldId id="431" r:id="rId52"/>
    <p:sldId id="432" r:id="rId53"/>
    <p:sldId id="433" r:id="rId54"/>
    <p:sldId id="434" r:id="rId55"/>
    <p:sldId id="435" r:id="rId56"/>
    <p:sldId id="436" r:id="rId57"/>
    <p:sldId id="454" r:id="rId58"/>
    <p:sldId id="455" r:id="rId59"/>
    <p:sldId id="438" r:id="rId60"/>
    <p:sldId id="443" r:id="rId61"/>
    <p:sldId id="445" r:id="rId62"/>
    <p:sldId id="439" r:id="rId63"/>
    <p:sldId id="440" r:id="rId64"/>
    <p:sldId id="374" r:id="rId6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CC"/>
    <a:srgbClr val="FA573C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660"/>
  </p:normalViewPr>
  <p:slideViewPr>
    <p:cSldViewPr>
      <p:cViewPr varScale="1">
        <p:scale>
          <a:sx n="78" d="100"/>
          <a:sy n="78" d="100"/>
        </p:scale>
        <p:origin x="-90" y="-6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4799619118033096"/>
          <c:h val="0.992877114183080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1"/>
            <c:bubble3D val="0"/>
            <c:explosion val="12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smtClean="0"/>
                      <a:t>18,85</a:t>
                    </a:r>
                    <a:r>
                      <a:rPr lang="ru-RU" b="1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2448865020811979"/>
                  <c:y val="1.6384368069110835E-2"/>
                </c:manualLayout>
              </c:layout>
              <c:tx>
                <c:rich>
                  <a:bodyPr/>
                  <a:lstStyle/>
                  <a:p>
                    <a:r>
                      <a:rPr lang="en-US" b="1" smtClean="0"/>
                      <a:t>14,93</a:t>
                    </a:r>
                    <a:r>
                      <a:rPr lang="ru-RU" b="1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18.850000000000001</c:v>
                </c:pt>
                <c:pt idx="1">
                  <c:v>14.93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b="1">
                <a:solidFill>
                  <a:srgbClr val="FF0000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>
                <a:solidFill>
                  <a:srgbClr val="FF0000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65316882194997017"/>
          <c:y val="0.73712160721442177"/>
          <c:w val="0.32127907616951118"/>
          <c:h val="0.23074256818126027"/>
        </c:manualLayout>
      </c:layout>
      <c:overlay val="0"/>
    </c:legend>
    <c:plotVisOnly val="1"/>
    <c:dispBlanksAs val="gap"/>
    <c:showDLblsOverMax val="0"/>
  </c:chart>
  <c:spPr>
    <a:solidFill>
      <a:schemeClr val="accent4">
        <a:lumMod val="40000"/>
        <a:lumOff val="60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23385915921951E-2"/>
          <c:y val="7.3238066096434851E-2"/>
          <c:w val="0.91191272130811929"/>
          <c:h val="0.660793772342199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8094223552348658E-2"/>
                  <c:y val="-3.2652102233712316E-2"/>
                </c:manualLayout>
              </c:layout>
              <c:tx>
                <c:rich>
                  <a:bodyPr/>
                  <a:lstStyle/>
                  <a:p>
                    <a:r>
                      <a:rPr lang="en-US" b="1" smtClean="0"/>
                      <a:t>14,39</a:t>
                    </a:r>
                    <a:r>
                      <a:rPr lang="ru-RU" b="1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290272565585143E-2"/>
                  <c:y val="-2.009360137459219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17,38</a:t>
                    </a:r>
                    <a:r>
                      <a:rPr lang="ru-RU" b="1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5898174539112176E-2"/>
                  <c:y val="-2.511700171824026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14,93</a:t>
                    </a:r>
                    <a:r>
                      <a:rPr lang="ru-RU" b="1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6533433354995955E-2"/>
                  <c:y val="-2.009360137459219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18,85</a:t>
                    </a:r>
                    <a:r>
                      <a:rPr lang="ru-RU" b="1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14.39</c:v>
                </c:pt>
                <c:pt idx="1">
                  <c:v>17.38</c:v>
                </c:pt>
                <c:pt idx="2">
                  <c:v>14.93</c:v>
                </c:pt>
                <c:pt idx="3">
                  <c:v>18.850000000000001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4483968"/>
        <c:axId val="224486912"/>
        <c:axId val="0"/>
      </c:bar3DChart>
      <c:catAx>
        <c:axId val="224483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224486912"/>
        <c:crosses val="autoZero"/>
        <c:auto val="1"/>
        <c:lblAlgn val="ctr"/>
        <c:lblOffset val="100"/>
        <c:noMultiLvlLbl val="0"/>
      </c:catAx>
      <c:valAx>
        <c:axId val="224486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4483968"/>
        <c:crosses val="autoZero"/>
        <c:crossBetween val="between"/>
      </c:valAx>
    </c:plotArea>
    <c:plotVisOnly val="1"/>
    <c:dispBlanksAs val="gap"/>
    <c:showDLblsOverMax val="0"/>
  </c:chart>
  <c:spPr>
    <a:solidFill>
      <a:schemeClr val="accent4">
        <a:lumMod val="40000"/>
        <a:lumOff val="60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</a:defRPr>
            </a:pPr>
            <a:r>
              <a:rPr lang="ru-RU" dirty="0">
                <a:solidFill>
                  <a:schemeClr val="tx1"/>
                </a:solidFill>
              </a:rPr>
              <a:t>Бюджетные ассигнования на 2023 </a:t>
            </a:r>
            <a:r>
              <a:rPr lang="ru-RU" dirty="0" smtClean="0">
                <a:solidFill>
                  <a:schemeClr val="tx1"/>
                </a:solidFill>
              </a:rPr>
              <a:t>год, руб.</a:t>
            </a:r>
            <a:endParaRPr lang="ru-RU" dirty="0">
              <a:solidFill>
                <a:schemeClr val="tx1"/>
              </a:solidFill>
            </a:endParaRPr>
          </a:p>
        </c:rich>
      </c:tx>
      <c:layout/>
      <c:overlay val="1"/>
    </c:title>
    <c:autoTitleDeleted val="0"/>
    <c:view3D>
      <c:rotX val="30"/>
      <c:rotY val="24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182008079730832E-2"/>
          <c:y val="0.15811647030400502"/>
          <c:w val="0.56135302690363709"/>
          <c:h val="0.729581192918599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Бюджетные ассигнования на 2023 год</c:v>
                </c:pt>
              </c:strCache>
            </c:strRef>
          </c:tx>
          <c:dLbls>
            <c:dLbl>
              <c:idx val="0"/>
              <c:layout>
                <c:manualLayout>
                  <c:x val="-0.19686471637144382"/>
                  <c:y val="0.1272478622138936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359 116 </a:t>
                    </a:r>
                    <a:r>
                      <a:rPr lang="en-US" dirty="0" smtClean="0"/>
                      <a:t>500,00</a:t>
                    </a:r>
                    <a:r>
                      <a:rPr lang="ru-RU" dirty="0" smtClean="0"/>
                      <a:t> </a:t>
                    </a:r>
                    <a:r>
                      <a:rPr lang="ru-RU" b="1" dirty="0" smtClean="0"/>
                      <a:t>(94,42%)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853877134520166"/>
                  <c:y val="0.1040151182496477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700 </a:t>
                    </a:r>
                    <a:r>
                      <a:rPr lang="en-US" dirty="0" smtClean="0"/>
                      <a:t>000,00</a:t>
                    </a:r>
                    <a:r>
                      <a:rPr lang="ru-RU" dirty="0" smtClean="0"/>
                      <a:t> </a:t>
                    </a:r>
                    <a:r>
                      <a:rPr lang="ru-RU" b="1" dirty="0" smtClean="0"/>
                      <a:t>(0,18%)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715836970549034E-3"/>
                  <c:y val="0.1139295810165713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4 530 </a:t>
                    </a:r>
                    <a:r>
                      <a:rPr lang="en-US" dirty="0" smtClean="0"/>
                      <a:t>912,94</a:t>
                    </a:r>
                    <a:r>
                      <a:rPr lang="ru-RU" dirty="0" smtClean="0"/>
                      <a:t> </a:t>
                    </a:r>
                    <a:r>
                      <a:rPr lang="ru-RU" b="1" dirty="0" smtClean="0"/>
                      <a:t>(1,19%)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0.1193831059667570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16 000 </a:t>
                    </a:r>
                    <a:r>
                      <a:rPr lang="en-US" dirty="0" smtClean="0"/>
                      <a:t>000,00</a:t>
                    </a:r>
                    <a:r>
                      <a:rPr lang="ru-RU" dirty="0" smtClean="0"/>
                      <a:t> </a:t>
                    </a:r>
                    <a:r>
                      <a:rPr lang="ru-RU" b="1" dirty="0" smtClean="0"/>
                      <a:t>(4,21%)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Лист1!$A$2:$A$5</c:f>
              <c:strCache>
                <c:ptCount val="4"/>
                <c:pt idx="0">
                  <c:v>средства на собственное содержание</c:v>
                </c:pt>
                <c:pt idx="1">
                  <c:v>средства на мероприятия по предупреждению и ликвидации ЧС в паводковый период</c:v>
                </c:pt>
                <c:pt idx="2">
                  <c:v>средства от приносящей доход деятельности</c:v>
                </c:pt>
                <c:pt idx="3">
                  <c:v>средства Национального проекта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359116500</c:v>
                </c:pt>
                <c:pt idx="1">
                  <c:v>700000</c:v>
                </c:pt>
                <c:pt idx="2">
                  <c:v>4530912.9400000004</c:v>
                </c:pt>
                <c:pt idx="3">
                  <c:v>16000000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588471666355984"/>
          <c:y val="0.21913102075255081"/>
          <c:w val="0.34939934263995143"/>
          <c:h val="0.7561764894209978"/>
        </c:manualLayout>
      </c:layout>
      <c:overlay val="0"/>
      <c:txPr>
        <a:bodyPr/>
        <a:lstStyle/>
        <a:p>
          <a:pPr>
            <a:defRPr sz="1600" b="0">
              <a:solidFill>
                <a:sysClr val="windowText" lastClr="000000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6">
        <a:lumMod val="20000"/>
        <a:lumOff val="80000"/>
      </a:schemeClr>
    </a:solidFill>
  </c:spPr>
  <c:txPr>
    <a:bodyPr/>
    <a:lstStyle/>
    <a:p>
      <a:pPr>
        <a:defRPr sz="1800"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1419035220031435"/>
          <c:y val="3.0007331712622383E-2"/>
        </c:manualLayout>
      </c:layout>
      <c:overlay val="0"/>
      <c:txPr>
        <a:bodyPr/>
        <a:lstStyle/>
        <a:p>
          <a:pPr>
            <a:defRPr>
              <a:solidFill>
                <a:sysClr val="windowText" lastClr="000000"/>
              </a:solidFill>
            </a:defRPr>
          </a:pPr>
          <a:endParaRPr lang="ru-RU"/>
        </a:p>
      </c:txPr>
    </c:title>
    <c:autoTitleDeleted val="0"/>
    <c:view3D>
      <c:rotX val="30"/>
      <c:rotY val="24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989891451087139E-2"/>
          <c:y val="0.16165776236099802"/>
          <c:w val="0.51634155956287753"/>
          <c:h val="0.672920686616772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на собственное содержание, руб.</c:v>
                </c:pt>
              </c:strCache>
            </c:strRef>
          </c:tx>
          <c:explosion val="14"/>
          <c:dPt>
            <c:idx val="0"/>
            <c:bubble3D val="0"/>
            <c:explosion val="6"/>
          </c:dPt>
          <c:dLbls>
            <c:dLbl>
              <c:idx val="0"/>
              <c:layout>
                <c:manualLayout>
                  <c:x val="-0.35428396863898615"/>
                  <c:y val="0.148733506586211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272 150 </a:t>
                    </a:r>
                    <a:r>
                      <a:rPr lang="en-US" dirty="0" smtClean="0"/>
                      <a:t>900,00</a:t>
                    </a:r>
                    <a:endParaRPr lang="ru-RU" dirty="0" smtClean="0"/>
                  </a:p>
                  <a:p>
                    <a:r>
                      <a:rPr lang="ru-RU" b="1" dirty="0" smtClean="0"/>
                      <a:t>75,78%</a:t>
                    </a:r>
                    <a:endParaRPr lang="en-US" b="1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615867824229053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33 244 </a:t>
                    </a:r>
                    <a:r>
                      <a:rPr lang="en-US" dirty="0" smtClean="0"/>
                      <a:t>000,00</a:t>
                    </a:r>
                    <a:endParaRPr lang="ru-RU" dirty="0" smtClean="0"/>
                  </a:p>
                  <a:p>
                    <a:r>
                      <a:rPr lang="ru-RU" b="1" dirty="0" smtClean="0"/>
                      <a:t>9,26%</a:t>
                    </a:r>
                    <a:endParaRPr lang="en-US" b="1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/>
                      <a:t>53 721 </a:t>
                    </a:r>
                    <a:r>
                      <a:rPr lang="en-US" dirty="0" smtClean="0"/>
                      <a:t>600,00</a:t>
                    </a:r>
                    <a:endParaRPr lang="ru-RU" dirty="0" smtClean="0"/>
                  </a:p>
                  <a:p>
                    <a:r>
                      <a:rPr lang="ru-RU" b="1" dirty="0" smtClean="0"/>
                      <a:t>14,96%</a:t>
                    </a:r>
                    <a:endParaRPr lang="en-US" b="1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Заработная плата и начисления</c:v>
                </c:pt>
                <c:pt idx="1">
                  <c:v>Приобретение основных средств</c:v>
                </c:pt>
                <c:pt idx="2">
                  <c:v>Содержание (налоги, коммун. платежи, услуги (ст.340) и пр.)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272150900</c:v>
                </c:pt>
                <c:pt idx="1">
                  <c:v>33244000</c:v>
                </c:pt>
                <c:pt idx="2">
                  <c:v>53721600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5476973142650177"/>
          <c:y val="0.21276448006959037"/>
          <c:w val="0.43216241727124055"/>
          <c:h val="0.56423192931281874"/>
        </c:manualLayout>
      </c:layout>
      <c:overlay val="0"/>
      <c:txPr>
        <a:bodyPr/>
        <a:lstStyle/>
        <a:p>
          <a:pPr>
            <a:defRPr sz="1600" b="0">
              <a:solidFill>
                <a:sysClr val="windowText" lastClr="000000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</c:spPr>
  <c:txPr>
    <a:bodyPr/>
    <a:lstStyle/>
    <a:p>
      <a:pPr>
        <a:defRPr sz="1800"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r">
              <a:defRPr sz="1300"/>
            </a:lvl1pPr>
          </a:lstStyle>
          <a:p>
            <a:fld id="{3C6BA72F-5560-4045-AFF1-B3DA8A3008AC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r">
              <a:defRPr sz="1300"/>
            </a:lvl1pPr>
          </a:lstStyle>
          <a:p>
            <a:fld id="{1C2BD77B-587C-416A-8D9F-BBF553AC57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56839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r">
              <a:defRPr sz="1300"/>
            </a:lvl1pPr>
          </a:lstStyle>
          <a:p>
            <a:fld id="{2D281745-8934-4116-9627-8BCA093AA88B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3" tIns="47781" rIns="95563" bIns="4778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5563" tIns="47781" rIns="95563" bIns="4778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r">
              <a:defRPr sz="1300"/>
            </a:lvl1pPr>
          </a:lstStyle>
          <a:p>
            <a:fld id="{F7E8022F-C812-48AB-A256-3A54B5C3DA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80185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282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31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32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33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34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35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36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37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38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39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40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6B9C3-541D-4A79-8DD4-823B4E6A7D0F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37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41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42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43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44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45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46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47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48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49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50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6B9C3-541D-4A79-8DD4-823B4E6A7D0F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97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51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52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53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54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55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56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57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58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59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27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29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022F-C812-48AB-A256-3A54B5C3DAD8}" type="slidenum">
              <a:rPr lang="ru-RU" smtClean="0"/>
              <a:t>30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55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5" indent="0" algn="ctr">
              <a:buNone/>
              <a:defRPr sz="2000"/>
            </a:lvl2pPr>
            <a:lvl3pPr marL="914330" indent="0" algn="ctr">
              <a:buNone/>
              <a:defRPr sz="1800"/>
            </a:lvl3pPr>
            <a:lvl4pPr marL="1371495" indent="0" algn="ctr">
              <a:buNone/>
              <a:defRPr sz="1600"/>
            </a:lvl4pPr>
            <a:lvl5pPr marL="1828660" indent="0" algn="ctr">
              <a:buNone/>
              <a:defRPr sz="1600"/>
            </a:lvl5pPr>
            <a:lvl6pPr marL="2285825" indent="0" algn="ctr">
              <a:buNone/>
              <a:defRPr sz="1600"/>
            </a:lvl6pPr>
            <a:lvl7pPr marL="2742990" indent="0" algn="ctr">
              <a:buNone/>
              <a:defRPr sz="1600"/>
            </a:lvl7pPr>
            <a:lvl8pPr marL="3200155" indent="0" algn="ctr">
              <a:buNone/>
              <a:defRPr sz="1600"/>
            </a:lvl8pPr>
            <a:lvl9pPr marL="365732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CC836-8029-4159-A8A5-D692AED4ED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A64F6-7630-4E01-85F0-135EA72B62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4706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094A7-480A-44CD-B240-4560972203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D84B2-01C3-4F17-9D2E-C71230989D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4315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9" y="365129"/>
            <a:ext cx="1971675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365129"/>
            <a:ext cx="5800725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17C47-E8E1-4DDC-BC5B-B4273FCD50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D707F-00F2-4BDB-B456-C9509AD640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1115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5" indent="0" algn="ctr">
              <a:buNone/>
              <a:defRPr sz="2000"/>
            </a:lvl2pPr>
            <a:lvl3pPr marL="914330" indent="0" algn="ctr">
              <a:buNone/>
              <a:defRPr sz="1800"/>
            </a:lvl3pPr>
            <a:lvl4pPr marL="1371495" indent="0" algn="ctr">
              <a:buNone/>
              <a:defRPr sz="1600"/>
            </a:lvl4pPr>
            <a:lvl5pPr marL="1828660" indent="0" algn="ctr">
              <a:buNone/>
              <a:defRPr sz="1600"/>
            </a:lvl5pPr>
            <a:lvl6pPr marL="2285825" indent="0" algn="ctr">
              <a:buNone/>
              <a:defRPr sz="1600"/>
            </a:lvl6pPr>
            <a:lvl7pPr marL="2742990" indent="0" algn="ctr">
              <a:buNone/>
              <a:defRPr sz="1600"/>
            </a:lvl7pPr>
            <a:lvl8pPr marL="3200155" indent="0" algn="ctr">
              <a:buNone/>
              <a:defRPr sz="1600"/>
            </a:lvl8pPr>
            <a:lvl9pPr marL="365732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48A23-2CAD-4B27-9CC2-A96037A14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6209E-F41A-4B2D-BEFD-8BE2ED26F3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0523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3593E-F86B-4444-89AC-56B1E700D0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C23A9-7AB6-469D-B6FC-8E5C68048B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7320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0" y="170974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0" y="458946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4A993-FA0D-43A3-B218-ED490583F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8C99B-A495-4A5C-BD83-CD8A2EEE48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7838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921AF-EEDB-416E-87A1-024DF250C9A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BF7DA-89E7-4282-A9E5-2258DCBC8B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7860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5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5" indent="0">
              <a:buNone/>
              <a:defRPr sz="1600" b="1"/>
            </a:lvl8pPr>
            <a:lvl9pPr marL="36573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7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5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5" indent="0">
              <a:buNone/>
              <a:defRPr sz="1600" b="1"/>
            </a:lvl8pPr>
            <a:lvl9pPr marL="36573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2505077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EDAEC-0348-4384-AFBB-4FB490436A8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C77F1-82F9-413C-BC5F-AC389AF4A1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8256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A88F3-F39B-43F6-8220-332FDADFB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1987C-3AC7-4F49-8F17-0D18471A93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0650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A541A-A969-4911-A354-AC3305FF0B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B5736-C572-495A-9C18-0616809220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9376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5" indent="0">
              <a:buNone/>
              <a:defRPr sz="1400"/>
            </a:lvl2pPr>
            <a:lvl3pPr marL="914330" indent="0">
              <a:buNone/>
              <a:defRPr sz="1200"/>
            </a:lvl3pPr>
            <a:lvl4pPr marL="1371495" indent="0">
              <a:buNone/>
              <a:defRPr sz="1000"/>
            </a:lvl4pPr>
            <a:lvl5pPr marL="1828660" indent="0">
              <a:buNone/>
              <a:defRPr sz="1000"/>
            </a:lvl5pPr>
            <a:lvl6pPr marL="2285825" indent="0">
              <a:buNone/>
              <a:defRPr sz="1000"/>
            </a:lvl6pPr>
            <a:lvl7pPr marL="2742990" indent="0">
              <a:buNone/>
              <a:defRPr sz="1000"/>
            </a:lvl7pPr>
            <a:lvl8pPr marL="3200155" indent="0">
              <a:buNone/>
              <a:defRPr sz="1000"/>
            </a:lvl8pPr>
            <a:lvl9pPr marL="365732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5E205-C308-4F71-BD46-CE4C5DA59F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B3B74-A74A-4EE8-9551-2313BB7ED9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890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642D5-D5A9-4AD7-9739-AE197BC976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5ABAB-4666-4C35-8604-F8E4919173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2385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65" indent="0">
              <a:buNone/>
              <a:defRPr sz="2800"/>
            </a:lvl2pPr>
            <a:lvl3pPr marL="914330" indent="0">
              <a:buNone/>
              <a:defRPr sz="2400"/>
            </a:lvl3pPr>
            <a:lvl4pPr marL="1371495" indent="0">
              <a:buNone/>
              <a:defRPr sz="2000"/>
            </a:lvl4pPr>
            <a:lvl5pPr marL="1828660" indent="0">
              <a:buNone/>
              <a:defRPr sz="2000"/>
            </a:lvl5pPr>
            <a:lvl6pPr marL="2285825" indent="0">
              <a:buNone/>
              <a:defRPr sz="2000"/>
            </a:lvl6pPr>
            <a:lvl7pPr marL="2742990" indent="0">
              <a:buNone/>
              <a:defRPr sz="2000"/>
            </a:lvl7pPr>
            <a:lvl8pPr marL="3200155" indent="0">
              <a:buNone/>
              <a:defRPr sz="2000"/>
            </a:lvl8pPr>
            <a:lvl9pPr marL="365732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5" indent="0">
              <a:buNone/>
              <a:defRPr sz="1400"/>
            </a:lvl2pPr>
            <a:lvl3pPr marL="914330" indent="0">
              <a:buNone/>
              <a:defRPr sz="1200"/>
            </a:lvl3pPr>
            <a:lvl4pPr marL="1371495" indent="0">
              <a:buNone/>
              <a:defRPr sz="1000"/>
            </a:lvl4pPr>
            <a:lvl5pPr marL="1828660" indent="0">
              <a:buNone/>
              <a:defRPr sz="1000"/>
            </a:lvl5pPr>
            <a:lvl6pPr marL="2285825" indent="0">
              <a:buNone/>
              <a:defRPr sz="1000"/>
            </a:lvl6pPr>
            <a:lvl7pPr marL="2742990" indent="0">
              <a:buNone/>
              <a:defRPr sz="1000"/>
            </a:lvl7pPr>
            <a:lvl8pPr marL="3200155" indent="0">
              <a:buNone/>
              <a:defRPr sz="1000"/>
            </a:lvl8pPr>
            <a:lvl9pPr marL="365732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23EAA-61A4-401F-A719-94F145D88F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324AE-973A-44CB-B38B-E2EB262403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4834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67408-3F4C-42E3-B9AB-88C558583D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6FC73-E31E-404C-BFF5-30E69D77C0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9791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80" y="365130"/>
            <a:ext cx="1971675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6" y="365130"/>
            <a:ext cx="5800725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49F04-E68C-4686-9CB4-2EEF1A4432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FD91F-1A12-41DD-9ABF-BE37AACBC7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8520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4C7EB-6348-4B04-8AD1-DBA2657ECBD7}" type="datetime1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15.06.2023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EB67-DAE3-4147-84F4-D6D671C4EAD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940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1B8E9-09F4-4A16-B9CB-716E9A1715DF}" type="datetime1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15.06.2023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EB67-DAE3-4147-84F4-D6D671C4EAD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60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FAE5D-3470-4F74-8747-B495C7810BFB}" type="datetime1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15.06.2023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EB67-DAE3-4147-84F4-D6D671C4EAD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76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2BAF-2750-4910-AC65-9BD098DEE34E}" type="datetime1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15.06.2023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EB67-DAE3-4147-84F4-D6D671C4EAD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087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06ED-C7E8-441B-8078-2ABDC9D9873D}" type="datetime1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15.06.2023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EB67-DAE3-4147-84F4-D6D671C4EAD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4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5D2D4-6CB6-4B9C-89CB-E7293973979B}" type="datetime1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15.06.2023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EB67-DAE3-4147-84F4-D6D671C4EAD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28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D929-CB08-4EE4-9B88-67A90B72C677}" type="datetime1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15.06.2023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EB67-DAE3-4147-84F4-D6D671C4EAD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446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FFF33-27D9-422F-9719-E94268F13B9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91B89-2E01-4CDC-AA0B-EFF74E6C07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98127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1D76D-DD8E-4736-BFD0-9E52B3437029}" type="datetime1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15.06.2023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EB67-DAE3-4147-84F4-D6D671C4EAD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989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D9239-8C61-4B14-B88C-F7C03A2F59F9}" type="datetime1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15.06.2023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609600" cy="365125"/>
          </a:xfrm>
        </p:spPr>
        <p:txBody>
          <a:bodyPr/>
          <a:lstStyle/>
          <a:p>
            <a:fld id="{A319EB67-DAE3-4147-84F4-D6D671C4EAD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6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867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221C-9AB7-47DF-8DEB-C3F3FC8064B1}" type="datetime1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15.06.2023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EB67-DAE3-4147-84F4-D6D671C4EAD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48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1967-890F-4553-9C4B-185D421A12E8}" type="datetime1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15.06.2023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EB67-DAE3-4147-84F4-D6D671C4EAD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35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5" indent="0" algn="ctr">
              <a:buNone/>
              <a:defRPr sz="2000"/>
            </a:lvl2pPr>
            <a:lvl3pPr marL="914330" indent="0" algn="ctr">
              <a:buNone/>
              <a:defRPr sz="1800"/>
            </a:lvl3pPr>
            <a:lvl4pPr marL="1371495" indent="0" algn="ctr">
              <a:buNone/>
              <a:defRPr sz="1600"/>
            </a:lvl4pPr>
            <a:lvl5pPr marL="1828660" indent="0" algn="ctr">
              <a:buNone/>
              <a:defRPr sz="1600"/>
            </a:lvl5pPr>
            <a:lvl6pPr marL="2285825" indent="0" algn="ctr">
              <a:buNone/>
              <a:defRPr sz="1600"/>
            </a:lvl6pPr>
            <a:lvl7pPr marL="2742990" indent="0" algn="ctr">
              <a:buNone/>
              <a:defRPr sz="1600"/>
            </a:lvl7pPr>
            <a:lvl8pPr marL="3200155" indent="0" algn="ctr">
              <a:buNone/>
              <a:defRPr sz="1600"/>
            </a:lvl8pPr>
            <a:lvl9pPr marL="365732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CC836-8029-4159-A8A5-D692AED4ED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A64F6-7630-4E01-85F0-135EA72B62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31918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642D5-D5A9-4AD7-9739-AE197BC976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5ABAB-4666-4C35-8604-F8E4919173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07813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FFF33-27D9-422F-9719-E94268F13B9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91B89-2E01-4CDC-AA0B-EFF74E6C07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8623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BC7D5-321B-4EEF-8B68-F6981E532C3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29EDA-6933-40B6-875E-223DC2925D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7348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5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5" indent="0">
              <a:buNone/>
              <a:defRPr sz="1600" b="1"/>
            </a:lvl8pPr>
            <a:lvl9pPr marL="36573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7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5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5" indent="0">
              <a:buNone/>
              <a:defRPr sz="1600" b="1"/>
            </a:lvl8pPr>
            <a:lvl9pPr marL="36573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2505077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B2853-181E-4228-9068-A1AD5AAD9AB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368CC-D49B-49CB-A9F0-4EDA13362A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29877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AEF56-5200-46ED-894E-76502CCD85A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97570-FD29-4463-BCCA-C710D8DF8A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709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BC7D5-321B-4EEF-8B68-F6981E532C3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29EDA-6933-40B6-875E-223DC2925D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0671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DA6F4-50FF-487A-8651-B4D7CA60122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5EB64-EB5E-4C00-AAB2-8F3EA0BA42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0216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5" indent="0">
              <a:buNone/>
              <a:defRPr sz="1400"/>
            </a:lvl2pPr>
            <a:lvl3pPr marL="914330" indent="0">
              <a:buNone/>
              <a:defRPr sz="1200"/>
            </a:lvl3pPr>
            <a:lvl4pPr marL="1371495" indent="0">
              <a:buNone/>
              <a:defRPr sz="1000"/>
            </a:lvl4pPr>
            <a:lvl5pPr marL="1828660" indent="0">
              <a:buNone/>
              <a:defRPr sz="1000"/>
            </a:lvl5pPr>
            <a:lvl6pPr marL="2285825" indent="0">
              <a:buNone/>
              <a:defRPr sz="1000"/>
            </a:lvl6pPr>
            <a:lvl7pPr marL="2742990" indent="0">
              <a:buNone/>
              <a:defRPr sz="1000"/>
            </a:lvl7pPr>
            <a:lvl8pPr marL="3200155" indent="0">
              <a:buNone/>
              <a:defRPr sz="1000"/>
            </a:lvl8pPr>
            <a:lvl9pPr marL="365732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DE7E1-4D13-4A8A-A07E-3B0B64C774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3BDFA-66A8-4378-BB7C-EECD0CBA6A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37715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65" indent="0">
              <a:buNone/>
              <a:defRPr sz="2800"/>
            </a:lvl2pPr>
            <a:lvl3pPr marL="914330" indent="0">
              <a:buNone/>
              <a:defRPr sz="2400"/>
            </a:lvl3pPr>
            <a:lvl4pPr marL="1371495" indent="0">
              <a:buNone/>
              <a:defRPr sz="2000"/>
            </a:lvl4pPr>
            <a:lvl5pPr marL="1828660" indent="0">
              <a:buNone/>
              <a:defRPr sz="2000"/>
            </a:lvl5pPr>
            <a:lvl6pPr marL="2285825" indent="0">
              <a:buNone/>
              <a:defRPr sz="2000"/>
            </a:lvl6pPr>
            <a:lvl7pPr marL="2742990" indent="0">
              <a:buNone/>
              <a:defRPr sz="2000"/>
            </a:lvl7pPr>
            <a:lvl8pPr marL="3200155" indent="0">
              <a:buNone/>
              <a:defRPr sz="2000"/>
            </a:lvl8pPr>
            <a:lvl9pPr marL="365732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5" indent="0">
              <a:buNone/>
              <a:defRPr sz="1400"/>
            </a:lvl2pPr>
            <a:lvl3pPr marL="914330" indent="0">
              <a:buNone/>
              <a:defRPr sz="1200"/>
            </a:lvl3pPr>
            <a:lvl4pPr marL="1371495" indent="0">
              <a:buNone/>
              <a:defRPr sz="1000"/>
            </a:lvl4pPr>
            <a:lvl5pPr marL="1828660" indent="0">
              <a:buNone/>
              <a:defRPr sz="1000"/>
            </a:lvl5pPr>
            <a:lvl6pPr marL="2285825" indent="0">
              <a:buNone/>
              <a:defRPr sz="1000"/>
            </a:lvl6pPr>
            <a:lvl7pPr marL="2742990" indent="0">
              <a:buNone/>
              <a:defRPr sz="1000"/>
            </a:lvl7pPr>
            <a:lvl8pPr marL="3200155" indent="0">
              <a:buNone/>
              <a:defRPr sz="1000"/>
            </a:lvl8pPr>
            <a:lvl9pPr marL="365732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9E86A-9FA8-4898-92C3-CFEBF7A6B31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84920-9E77-4A39-8563-31CB6B8011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35252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094A7-480A-44CD-B240-4560972203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D84B2-01C3-4F17-9D2E-C71230989D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85126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9" y="365129"/>
            <a:ext cx="1971675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365129"/>
            <a:ext cx="5800725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17C47-E8E1-4DDC-BC5B-B4273FCD50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D707F-00F2-4BDB-B456-C9509AD640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4348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5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5" indent="0">
              <a:buNone/>
              <a:defRPr sz="1600" b="1"/>
            </a:lvl8pPr>
            <a:lvl9pPr marL="36573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7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5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5" indent="0">
              <a:buNone/>
              <a:defRPr sz="1600" b="1"/>
            </a:lvl8pPr>
            <a:lvl9pPr marL="365732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2505077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B2853-181E-4228-9068-A1AD5AAD9AB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368CC-D49B-49CB-A9F0-4EDA13362A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8731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AEF56-5200-46ED-894E-76502CCD85A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97570-FD29-4463-BCCA-C710D8DF8A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7337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DA6F4-50FF-487A-8651-B4D7CA60122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5EB64-EB5E-4C00-AAB2-8F3EA0BA42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39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5" indent="0">
              <a:buNone/>
              <a:defRPr sz="1400"/>
            </a:lvl2pPr>
            <a:lvl3pPr marL="914330" indent="0">
              <a:buNone/>
              <a:defRPr sz="1200"/>
            </a:lvl3pPr>
            <a:lvl4pPr marL="1371495" indent="0">
              <a:buNone/>
              <a:defRPr sz="1000"/>
            </a:lvl4pPr>
            <a:lvl5pPr marL="1828660" indent="0">
              <a:buNone/>
              <a:defRPr sz="1000"/>
            </a:lvl5pPr>
            <a:lvl6pPr marL="2285825" indent="0">
              <a:buNone/>
              <a:defRPr sz="1000"/>
            </a:lvl6pPr>
            <a:lvl7pPr marL="2742990" indent="0">
              <a:buNone/>
              <a:defRPr sz="1000"/>
            </a:lvl7pPr>
            <a:lvl8pPr marL="3200155" indent="0">
              <a:buNone/>
              <a:defRPr sz="1000"/>
            </a:lvl8pPr>
            <a:lvl9pPr marL="365732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DE7E1-4D13-4A8A-A07E-3B0B64C774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3BDFA-66A8-4378-BB7C-EECD0CBA6A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3720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65" indent="0">
              <a:buNone/>
              <a:defRPr sz="2800"/>
            </a:lvl2pPr>
            <a:lvl3pPr marL="914330" indent="0">
              <a:buNone/>
              <a:defRPr sz="2400"/>
            </a:lvl3pPr>
            <a:lvl4pPr marL="1371495" indent="0">
              <a:buNone/>
              <a:defRPr sz="2000"/>
            </a:lvl4pPr>
            <a:lvl5pPr marL="1828660" indent="0">
              <a:buNone/>
              <a:defRPr sz="2000"/>
            </a:lvl5pPr>
            <a:lvl6pPr marL="2285825" indent="0">
              <a:buNone/>
              <a:defRPr sz="2000"/>
            </a:lvl6pPr>
            <a:lvl7pPr marL="2742990" indent="0">
              <a:buNone/>
              <a:defRPr sz="2000"/>
            </a:lvl7pPr>
            <a:lvl8pPr marL="3200155" indent="0">
              <a:buNone/>
              <a:defRPr sz="2000"/>
            </a:lvl8pPr>
            <a:lvl9pPr marL="365732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5" indent="0">
              <a:buNone/>
              <a:defRPr sz="1400"/>
            </a:lvl2pPr>
            <a:lvl3pPr marL="914330" indent="0">
              <a:buNone/>
              <a:defRPr sz="1200"/>
            </a:lvl3pPr>
            <a:lvl4pPr marL="1371495" indent="0">
              <a:buNone/>
              <a:defRPr sz="1000"/>
            </a:lvl4pPr>
            <a:lvl5pPr marL="1828660" indent="0">
              <a:buNone/>
              <a:defRPr sz="1000"/>
            </a:lvl5pPr>
            <a:lvl6pPr marL="2285825" indent="0">
              <a:buNone/>
              <a:defRPr sz="1000"/>
            </a:lvl6pPr>
            <a:lvl7pPr marL="2742990" indent="0">
              <a:buNone/>
              <a:defRPr sz="1000"/>
            </a:lvl7pPr>
            <a:lvl8pPr marL="3200155" indent="0">
              <a:buNone/>
              <a:defRPr sz="1000"/>
            </a:lvl8pPr>
            <a:lvl9pPr marL="365732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9E86A-9FA8-4898-92C3-CFEBF7A6B31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84920-9E77-4A39-8563-31CB6B8011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1654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lvl1pPr algn="l" defTabSz="4571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ACD4AF-3D5D-4A83-8A64-9AC1BCB7830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lvl1pPr algn="ctr" defTabSz="4571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 algn="r" defTabSz="457165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2CFBA7-30E9-4B57-9A81-C955C574A8E6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673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1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3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4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6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08" indent="-228583" algn="l" defTabSz="9143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3" indent="-228583" algn="l" defTabSz="9143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38" indent="-228583" algn="l" defTabSz="9143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3" indent="-228583" algn="l" defTabSz="9143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5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1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1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lvl1pPr algn="l" defTabSz="4571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2E8EC9-28B8-4078-9228-C3ADAACBD0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lvl1pPr algn="ctr" defTabSz="4571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 algn="r" defTabSz="457165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C3FC9E-0464-4618-9967-859903FA49D5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841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1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3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4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6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08" indent="-228583" algn="l" defTabSz="9143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3" indent="-228583" algn="l" defTabSz="9143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38" indent="-228583" algn="l" defTabSz="9143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3" indent="-228583" algn="l" defTabSz="9143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5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3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457200"/>
            <a:fld id="{96B11AC5-3DB3-469C-951B-0BCCEC9D3315}" type="datetime1">
              <a:rPr lang="ru-RU" smtClean="0">
                <a:solidFill>
                  <a:srgbClr val="04617B">
                    <a:shade val="90000"/>
                  </a:srgbClr>
                </a:solidFill>
              </a:rPr>
              <a:pPr defTabSz="457200"/>
              <a:t>15.06.2023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1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457200"/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457200"/>
            <a:fld id="{A319EB67-DAE3-4147-84F4-D6D671C4EAD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 defTabSz="457200"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6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lvl1pPr algn="l" defTabSz="4571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ACD4AF-3D5D-4A83-8A64-9AC1BCB7830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lvl1pPr algn="ctr" defTabSz="4571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 algn="r" defTabSz="457165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2CFBA7-30E9-4B57-9A81-C955C574A8E6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65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1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3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4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6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08" indent="-228583" algn="l" defTabSz="9143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3" indent="-228583" algn="l" defTabSz="9143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38" indent="-228583" algn="l" defTabSz="9143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3" indent="-228583" algn="l" defTabSz="9143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5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28.jpeg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7.jpeg"/><Relationship Id="rId3" Type="http://schemas.microsoft.com/office/2007/relationships/hdphoto" Target="../media/hdphoto13.wdp"/><Relationship Id="rId7" Type="http://schemas.openxmlformats.org/officeDocument/2006/relationships/image" Target="../media/image34.jpeg"/><Relationship Id="rId12" Type="http://schemas.microsoft.com/office/2007/relationships/hdphoto" Target="../media/hdphoto1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4.wdp"/><Relationship Id="rId11" Type="http://schemas.openxmlformats.org/officeDocument/2006/relationships/image" Target="../media/image36.jpeg"/><Relationship Id="rId5" Type="http://schemas.openxmlformats.org/officeDocument/2006/relationships/image" Target="../media/image33.jpeg"/><Relationship Id="rId10" Type="http://schemas.microsoft.com/office/2007/relationships/hdphoto" Target="../media/hdphoto16.wdp"/><Relationship Id="rId4" Type="http://schemas.openxmlformats.org/officeDocument/2006/relationships/image" Target="../media/image32.jpeg"/><Relationship Id="rId9" Type="http://schemas.openxmlformats.org/officeDocument/2006/relationships/image" Target="../media/image35.jpeg"/><Relationship Id="rId14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.xml"/><Relationship Id="rId5" Type="http://schemas.openxmlformats.org/officeDocument/2006/relationships/image" Target="../media/image38.png"/><Relationship Id="rId4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3.png"/><Relationship Id="rId7" Type="http://schemas.microsoft.com/office/2007/relationships/hdphoto" Target="../media/hdphoto20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11" Type="http://schemas.microsoft.com/office/2007/relationships/hdphoto" Target="../media/hdphoto21.wdp"/><Relationship Id="rId5" Type="http://schemas.microsoft.com/office/2007/relationships/hdphoto" Target="../media/hdphoto19.wdp"/><Relationship Id="rId10" Type="http://schemas.openxmlformats.org/officeDocument/2006/relationships/image" Target="../media/image53.jpeg"/><Relationship Id="rId4" Type="http://schemas.openxmlformats.org/officeDocument/2006/relationships/image" Target="../media/image49.jpeg"/><Relationship Id="rId9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image" Target="../media/image58.png"/><Relationship Id="rId4" Type="http://schemas.microsoft.com/office/2007/relationships/hdphoto" Target="../media/hdphoto2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image" Target="../media/image58.png"/><Relationship Id="rId4" Type="http://schemas.microsoft.com/office/2007/relationships/hdphoto" Target="../media/hdphoto2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13.jpeg"/><Relationship Id="rId10" Type="http://schemas.microsoft.com/office/2007/relationships/hdphoto" Target="../media/hdphoto5.wdp"/><Relationship Id="rId4" Type="http://schemas.openxmlformats.org/officeDocument/2006/relationships/image" Target="../media/image12.jpeg"/><Relationship Id="rId9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23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10" Type="http://schemas.microsoft.com/office/2007/relationships/hdphoto" Target="../media/hdphoto23.wdp"/><Relationship Id="rId4" Type="http://schemas.openxmlformats.org/officeDocument/2006/relationships/image" Target="../media/image67.jpeg"/><Relationship Id="rId9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23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23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23.png"/><Relationship Id="rId7" Type="http://schemas.microsoft.com/office/2007/relationships/hdphoto" Target="../media/hdphoto25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microsoft.com/office/2007/relationships/hdphoto" Target="../media/hdphoto27.wdp"/><Relationship Id="rId3" Type="http://schemas.openxmlformats.org/officeDocument/2006/relationships/image" Target="../media/image23.png"/><Relationship Id="rId7" Type="http://schemas.openxmlformats.org/officeDocument/2006/relationships/image" Target="../media/image91.jpeg"/><Relationship Id="rId12" Type="http://schemas.openxmlformats.org/officeDocument/2006/relationships/image" Target="../media/image9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11" Type="http://schemas.microsoft.com/office/2007/relationships/hdphoto" Target="../media/hdphoto26.wdp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23.png"/><Relationship Id="rId7" Type="http://schemas.microsoft.com/office/2007/relationships/hdphoto" Target="../media/hdphoto29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11" Type="http://schemas.microsoft.com/office/2007/relationships/hdphoto" Target="../media/hdphoto30.wdp"/><Relationship Id="rId5" Type="http://schemas.microsoft.com/office/2007/relationships/hdphoto" Target="../media/hdphoto28.wdp"/><Relationship Id="rId10" Type="http://schemas.openxmlformats.org/officeDocument/2006/relationships/image" Target="../media/image100.jpeg"/><Relationship Id="rId4" Type="http://schemas.openxmlformats.org/officeDocument/2006/relationships/image" Target="../media/image96.png"/><Relationship Id="rId9" Type="http://schemas.openxmlformats.org/officeDocument/2006/relationships/image" Target="../media/image9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23.png"/><Relationship Id="rId7" Type="http://schemas.openxmlformats.org/officeDocument/2006/relationships/image" Target="../media/image103.jpeg"/><Relationship Id="rId12" Type="http://schemas.openxmlformats.org/officeDocument/2006/relationships/image" Target="../media/image10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11" Type="http://schemas.openxmlformats.org/officeDocument/2006/relationships/image" Target="../media/image106.jpeg"/><Relationship Id="rId5" Type="http://schemas.microsoft.com/office/2007/relationships/hdphoto" Target="../media/hdphoto31.wdp"/><Relationship Id="rId10" Type="http://schemas.openxmlformats.org/officeDocument/2006/relationships/image" Target="../media/image105.png"/><Relationship Id="rId4" Type="http://schemas.openxmlformats.org/officeDocument/2006/relationships/image" Target="../media/image101.jpeg"/><Relationship Id="rId9" Type="http://schemas.microsoft.com/office/2007/relationships/hdphoto" Target="../media/hdphoto32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microsoft.com/office/2007/relationships/hdphoto" Target="../media/hdphoto37.wdp"/><Relationship Id="rId18" Type="http://schemas.openxmlformats.org/officeDocument/2006/relationships/image" Target="../media/image124.jpeg"/><Relationship Id="rId3" Type="http://schemas.openxmlformats.org/officeDocument/2006/relationships/image" Target="../media/image23.png"/><Relationship Id="rId21" Type="http://schemas.microsoft.com/office/2007/relationships/hdphoto" Target="../media/hdphoto41.wdp"/><Relationship Id="rId7" Type="http://schemas.microsoft.com/office/2007/relationships/hdphoto" Target="../media/hdphoto34.wdp"/><Relationship Id="rId12" Type="http://schemas.openxmlformats.org/officeDocument/2006/relationships/image" Target="../media/image121.jpeg"/><Relationship Id="rId17" Type="http://schemas.microsoft.com/office/2007/relationships/hdphoto" Target="../media/hdphoto39.wdp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23.png"/><Relationship Id="rId20" Type="http://schemas.openxmlformats.org/officeDocument/2006/relationships/image" Target="../media/image1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11" Type="http://schemas.microsoft.com/office/2007/relationships/hdphoto" Target="../media/hdphoto36.wdp"/><Relationship Id="rId5" Type="http://schemas.microsoft.com/office/2007/relationships/hdphoto" Target="../media/hdphoto33.wdp"/><Relationship Id="rId15" Type="http://schemas.microsoft.com/office/2007/relationships/hdphoto" Target="../media/hdphoto38.wdp"/><Relationship Id="rId10" Type="http://schemas.openxmlformats.org/officeDocument/2006/relationships/image" Target="../media/image120.jpeg"/><Relationship Id="rId19" Type="http://schemas.microsoft.com/office/2007/relationships/hdphoto" Target="../media/hdphoto40.wdp"/><Relationship Id="rId4" Type="http://schemas.openxmlformats.org/officeDocument/2006/relationships/image" Target="../media/image117.jpeg"/><Relationship Id="rId9" Type="http://schemas.microsoft.com/office/2007/relationships/hdphoto" Target="../media/hdphoto35.wdp"/><Relationship Id="rId14" Type="http://schemas.openxmlformats.org/officeDocument/2006/relationships/image" Target="../media/image12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23.pn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23.png"/><Relationship Id="rId7" Type="http://schemas.microsoft.com/office/2007/relationships/hdphoto" Target="../media/hdphoto42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135.jpeg"/><Relationship Id="rId9" Type="http://schemas.openxmlformats.org/officeDocument/2006/relationships/image" Target="../media/image139.jpe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3" Type="http://schemas.openxmlformats.org/officeDocument/2006/relationships/image" Target="../media/image23.png"/><Relationship Id="rId7" Type="http://schemas.openxmlformats.org/officeDocument/2006/relationships/image" Target="../media/image142.jpeg"/><Relationship Id="rId12" Type="http://schemas.microsoft.com/office/2007/relationships/hdphoto" Target="../media/hdphoto46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11" Type="http://schemas.openxmlformats.org/officeDocument/2006/relationships/image" Target="../media/image144.jpeg"/><Relationship Id="rId5" Type="http://schemas.microsoft.com/office/2007/relationships/hdphoto" Target="../media/hdphoto43.wdp"/><Relationship Id="rId10" Type="http://schemas.microsoft.com/office/2007/relationships/hdphoto" Target="../media/hdphoto45.wdp"/><Relationship Id="rId4" Type="http://schemas.openxmlformats.org/officeDocument/2006/relationships/image" Target="../media/image140.png"/><Relationship Id="rId9" Type="http://schemas.openxmlformats.org/officeDocument/2006/relationships/image" Target="../media/image143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13" Type="http://schemas.openxmlformats.org/officeDocument/2006/relationships/image" Target="../media/image153.jpeg"/><Relationship Id="rId3" Type="http://schemas.openxmlformats.org/officeDocument/2006/relationships/image" Target="../media/image23.png"/><Relationship Id="rId7" Type="http://schemas.openxmlformats.org/officeDocument/2006/relationships/image" Target="../media/image148.jpeg"/><Relationship Id="rId12" Type="http://schemas.openxmlformats.org/officeDocument/2006/relationships/image" Target="../media/image15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jpeg"/><Relationship Id="rId11" Type="http://schemas.openxmlformats.org/officeDocument/2006/relationships/image" Target="../media/image151.jpeg"/><Relationship Id="rId5" Type="http://schemas.openxmlformats.org/officeDocument/2006/relationships/image" Target="../media/image146.png"/><Relationship Id="rId10" Type="http://schemas.openxmlformats.org/officeDocument/2006/relationships/image" Target="../media/image150.jpeg"/><Relationship Id="rId4" Type="http://schemas.openxmlformats.org/officeDocument/2006/relationships/image" Target="../media/image145.jpeg"/><Relationship Id="rId9" Type="http://schemas.microsoft.com/office/2007/relationships/hdphoto" Target="../media/hdphoto47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23.pn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10" Type="http://schemas.openxmlformats.org/officeDocument/2006/relationships/image" Target="../media/image160.jpeg"/><Relationship Id="rId4" Type="http://schemas.openxmlformats.org/officeDocument/2006/relationships/image" Target="../media/image154.jpeg"/><Relationship Id="rId9" Type="http://schemas.openxmlformats.org/officeDocument/2006/relationships/image" Target="../media/image159.jpe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1"/>
          <p:cNvSpPr txBox="1">
            <a:spLocks noChangeArrowheads="1"/>
          </p:cNvSpPr>
          <p:nvPr/>
        </p:nvSpPr>
        <p:spPr bwMode="auto">
          <a:xfrm>
            <a:off x="8031163" y="6488113"/>
            <a:ext cx="974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6" rIns="91433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561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>
                <a:solidFill>
                  <a:srgbClr val="FFFF00"/>
                </a:solidFill>
              </a:rPr>
              <a:t>Слайд 1</a:t>
            </a:r>
          </a:p>
        </p:txBody>
      </p:sp>
      <p:pic>
        <p:nvPicPr>
          <p:cNvPr id="2051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3198"/>
            <a:ext cx="9144000" cy="686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798" y="728701"/>
            <a:ext cx="4071937" cy="53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 rot="5400000">
            <a:off x="-2961456" y="3068960"/>
            <a:ext cx="6858000" cy="720080"/>
            <a:chOff x="432" y="127"/>
            <a:chExt cx="11020" cy="756"/>
          </a:xfrm>
        </p:grpSpPr>
        <p:sp>
          <p:nvSpPr>
            <p:cNvPr id="8" name="Волна 3"/>
            <p:cNvSpPr>
              <a:spLocks noChangeArrowheads="1"/>
            </p:cNvSpPr>
            <p:nvPr/>
          </p:nvSpPr>
          <p:spPr bwMode="auto">
            <a:xfrm>
              <a:off x="432" y="355"/>
              <a:ext cx="11020" cy="300"/>
            </a:xfrm>
            <a:prstGeom prst="wave">
              <a:avLst>
                <a:gd name="adj1" fmla="val 12500"/>
                <a:gd name="adj2" fmla="val 0"/>
              </a:avLst>
            </a:prstGeom>
            <a:solidFill>
              <a:srgbClr val="00B0F0"/>
            </a:solidFill>
            <a:ln w="25400" algn="ctr">
              <a:solidFill>
                <a:srgbClr val="00B0F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Волна 4"/>
            <p:cNvSpPr>
              <a:spLocks noChangeArrowheads="1"/>
            </p:cNvSpPr>
            <p:nvPr/>
          </p:nvSpPr>
          <p:spPr bwMode="auto">
            <a:xfrm>
              <a:off x="432" y="127"/>
              <a:ext cx="11020" cy="300"/>
            </a:xfrm>
            <a:prstGeom prst="wave">
              <a:avLst>
                <a:gd name="adj1" fmla="val 12500"/>
                <a:gd name="adj2" fmla="val 0"/>
              </a:avLst>
            </a:prstGeom>
            <a:solidFill>
              <a:srgbClr val="F79646"/>
            </a:solidFill>
            <a:ln w="25400" algn="ctr">
              <a:solidFill>
                <a:srgbClr val="F7964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Волна 5"/>
            <p:cNvSpPr>
              <a:spLocks noChangeArrowheads="1"/>
            </p:cNvSpPr>
            <p:nvPr/>
          </p:nvSpPr>
          <p:spPr bwMode="auto">
            <a:xfrm>
              <a:off x="432" y="583"/>
              <a:ext cx="11020" cy="300"/>
            </a:xfrm>
            <a:prstGeom prst="wave">
              <a:avLst>
                <a:gd name="adj1" fmla="val 12500"/>
                <a:gd name="adj2" fmla="val 0"/>
              </a:avLst>
            </a:prstGeom>
            <a:solidFill>
              <a:srgbClr val="F79646"/>
            </a:solidFill>
            <a:ln w="25400" algn="ctr">
              <a:solidFill>
                <a:srgbClr val="F7964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Заголовок 1"/>
          <p:cNvSpPr txBox="1">
            <a:spLocks/>
          </p:cNvSpPr>
          <p:nvPr/>
        </p:nvSpPr>
        <p:spPr>
          <a:xfrm>
            <a:off x="827585" y="4565266"/>
            <a:ext cx="8202364" cy="229273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33" tIns="45716" rIns="91433" bIns="45716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ДОКЛАДЧИК </a:t>
            </a:r>
          </a:p>
          <a:p>
            <a:pPr fontAlgn="base">
              <a:spcAft>
                <a:spcPct val="0"/>
              </a:spcAft>
              <a:defRPr/>
            </a:pPr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директор КГКУ «Спасатель»</a:t>
            </a:r>
            <a:endParaRPr lang="ru-RU" alt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КОБЕЦ Александр Васильевич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53452" y="1412776"/>
            <a:ext cx="77048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Aft>
                <a:spcPct val="0"/>
              </a:spcAft>
              <a:defRPr/>
            </a:pP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Организация функционирования </a:t>
            </a:r>
          </a:p>
          <a:p>
            <a:pPr lvl="0" algn="ctr" fontAlgn="base">
              <a:lnSpc>
                <a:spcPct val="90000"/>
              </a:lnSpc>
              <a:spcAft>
                <a:spcPct val="0"/>
              </a:spcAft>
              <a:defRPr/>
            </a:pP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краевого государственного казенного учреждения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«Спасатель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»</a:t>
            </a:r>
          </a:p>
          <a:p>
            <a:pPr lvl="0" algn="ctr" fontAlgn="base">
              <a:lnSpc>
                <a:spcPct val="90000"/>
              </a:lnSpc>
              <a:spcAft>
                <a:spcPct val="0"/>
              </a:spcAft>
              <a:defRPr/>
            </a:pP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(Красноярский край)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73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739" y="1140113"/>
            <a:ext cx="835194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ctr"/>
            <a:r>
              <a:rPr lang="ru-RU" sz="1600" b="1" u="sng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Ежегодные плановые документы </a:t>
            </a:r>
          </a:p>
          <a:p>
            <a:pPr indent="355600" algn="ctr"/>
            <a:r>
              <a:rPr lang="ru-RU" sz="1600" b="1" u="sng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основании которых спланирована работа учреждения:</a:t>
            </a:r>
            <a:endParaRPr lang="ru-RU" sz="1600" b="1" u="sng" dirty="0"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177800" algn="just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</a:t>
            </a:r>
            <a:r>
              <a:rPr lang="ru-RU" sz="1600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основных мероприятий КГКУ «Спасатель» в области гражданской обороны, предупреждения и ликвидации чрезвычайных ситуаций, обеспечения пожарной безопасности и безопасности людей на водных объектах на год;</a:t>
            </a:r>
          </a:p>
          <a:p>
            <a:pPr indent="177800" algn="just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Организационно-методические </a:t>
            </a:r>
            <a:r>
              <a:rPr lang="ru-RU" sz="1600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указания КГКУ «Спасатель» для решения задач по предупреждению и ликвидации последствий происшествий и чрезвычайных ситуаций на год;</a:t>
            </a:r>
          </a:p>
          <a:p>
            <a:pPr indent="177800" algn="just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 </a:t>
            </a:r>
            <a:r>
              <a:rPr lang="ru-RU" sz="1600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учреждения «Об организации служебной деятельности КГКУ «Спасатель» на год».</a:t>
            </a:r>
          </a:p>
          <a:p>
            <a:pPr indent="355600" algn="just"/>
            <a:r>
              <a:rPr lang="ru-RU" sz="1600" b="1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Кроме </a:t>
            </a:r>
            <a:r>
              <a:rPr lang="ru-RU" sz="1600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того, в учреждении разработан и действует План действий КГКУ «Спасатель» по предупреждению и ликвидации чрезвычайных ситуаций природного и техногенного характера</a:t>
            </a:r>
            <a:r>
              <a:rPr lang="ru-RU" sz="1600" b="1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indent="355600" algn="ctr"/>
            <a:r>
              <a:rPr lang="ru-RU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ПРОБЛЕМНЫЙ ВОПРОС:</a:t>
            </a:r>
            <a:endParaRPr lang="ru-RU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355600" algn="just"/>
            <a:r>
              <a:rPr lang="ru-RU" sz="1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«Методическими рекомендациями по планированию действий в рамках единой государственной системы предупреждения и ликвидации чрезвычайных ситуаций на региональном, муниципальном и объектовом уровнях» от 15.03.2021 разработка Плана действий региональных АСФ по предупреждению и ликвидации чрезвычайных ситуаций природного и техногенного характера </a:t>
            </a:r>
            <a:r>
              <a:rPr lang="ru-RU" sz="16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ПРЕДУСМОТРЕНО.</a:t>
            </a:r>
            <a:endParaRPr lang="ru-RU" sz="1600" b="1" u="sng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355600" algn="just"/>
            <a:r>
              <a:rPr lang="ru-RU" sz="1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Однако данный документ очень необходим для организации функционирования АСФ и проведению АСДНР, указанием технологий проведения данных работ</a:t>
            </a:r>
            <a:r>
              <a:rPr lang="ru-RU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4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777" y="329677"/>
            <a:ext cx="1356969" cy="9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309116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</a:t>
            </a: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планирования деятельности </a:t>
            </a:r>
            <a:endParaRPr lang="ru-RU" sz="2400" b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Учреждения</a:t>
            </a:r>
            <a:endParaRPr lang="ru-RU" sz="24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9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595709"/>
            <a:ext cx="856895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u="sng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Планирующие </a:t>
            </a:r>
            <a:r>
              <a:rPr lang="ru-RU" sz="1700" b="1" u="sng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документы для организации профессиональной </a:t>
            </a:r>
            <a:endParaRPr lang="ru-RU" sz="1700" b="1" u="sng" dirty="0" smtClean="0"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700" b="1" u="sng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подготовки </a:t>
            </a:r>
            <a:r>
              <a:rPr lang="ru-RU" sz="1700" b="1" u="sng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учреждении:</a:t>
            </a:r>
          </a:p>
          <a:p>
            <a:pPr indent="266700"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профессиональной подготовки спасателей структурных подразделений КГКУ «Спасатель» на периоды обучения;</a:t>
            </a:r>
          </a:p>
          <a:p>
            <a:pPr indent="266700"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переподготовки и повышения квалификации работников КГКУ «Спасатель»;</a:t>
            </a:r>
          </a:p>
          <a:p>
            <a:pPr indent="266700"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профессиональной подготовки в области ГО и ЧС работников управления КГКУ «Спасатель»;</a:t>
            </a:r>
          </a:p>
          <a:p>
            <a:pPr indent="266700"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Перспективный план развития и совершенствования учебно-материальной базы для проведения занятий по профессиональной подготовке со спасателями КГКУ «Спасатель» на пять лет;</a:t>
            </a:r>
          </a:p>
          <a:p>
            <a:pPr indent="266700"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аттестации спасателей КГКУ «Спасатель».</a:t>
            </a:r>
          </a:p>
          <a:p>
            <a:pPr algn="ctr"/>
            <a:endParaRPr lang="ru-RU" sz="1700" b="1" u="sng" dirty="0" smtClean="0"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700" b="1" u="sng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Планирующие </a:t>
            </a:r>
            <a:r>
              <a:rPr lang="ru-RU" sz="1700" b="1" u="sng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документы кадровой службы:</a:t>
            </a:r>
          </a:p>
          <a:p>
            <a:pPr indent="266700"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Коллективный договор КГКУ «Спасатель;</a:t>
            </a:r>
          </a:p>
          <a:p>
            <a:pPr indent="266700"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 отпусков работников КГКУ «Спасатель» на год;</a:t>
            </a:r>
          </a:p>
          <a:p>
            <a:pPr indent="266700"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 командировок работников КГКУ «Спасатель»;</a:t>
            </a:r>
          </a:p>
          <a:p>
            <a:pPr indent="266700"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 директора учреждения «Об утверждении Кодекса этики и служебного поведения работников КГКУ «Спасатель»;</a:t>
            </a:r>
          </a:p>
          <a:p>
            <a:pPr indent="266700"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Положение  «О стажировке работников КГКУ «Спасатель» и допуске к самостоятельное работе»;</a:t>
            </a:r>
          </a:p>
          <a:p>
            <a:pPr indent="266700"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Положение об отделах и службах КГКУ «Спасатель»;</a:t>
            </a:r>
          </a:p>
          <a:p>
            <a:pPr indent="266700" algn="just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Положение об обработке персональных данных работников КГКУ «Спасатель</a:t>
            </a:r>
            <a:r>
              <a:rPr lang="ru-RU" sz="1700" b="1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1700" b="1" dirty="0"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212953" cy="82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10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0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5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3307" y="805524"/>
            <a:ext cx="855598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3038"/>
            <a:r>
              <a:rPr lang="ru-RU" b="1" u="sng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Планирующие документы финансово – экономической деятельности:</a:t>
            </a:r>
          </a:p>
          <a:p>
            <a:pPr lvl="0" indent="26670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Учетная политика учреждения для целей бухгалтерского (бюджетного) </a:t>
            </a:r>
            <a:r>
              <a:rPr lang="ru-RU" b="1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налогового </a:t>
            </a:r>
            <a:r>
              <a:rPr lang="ru-RU" b="1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учета.</a:t>
            </a:r>
          </a:p>
          <a:p>
            <a:pPr lvl="0" indent="266700" algn="just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indent="173038" algn="just"/>
            <a:r>
              <a:rPr lang="ru-RU" b="1" u="sng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Планирующие </a:t>
            </a:r>
            <a:r>
              <a:rPr lang="ru-RU" b="1" u="sng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документы по охране труда и противопожарной безопасности:</a:t>
            </a:r>
          </a:p>
          <a:p>
            <a:pPr indent="26670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мероприятий учреждения по улучшению условий и охраны труда, </a:t>
            </a:r>
            <a:r>
              <a:rPr lang="ru-RU" b="1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снижению профессиональных рисков на год;</a:t>
            </a:r>
          </a:p>
          <a:p>
            <a:pPr indent="26670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противопожарных мероприятий учреждения на </a:t>
            </a:r>
            <a:r>
              <a:rPr lang="ru-RU" b="1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год.</a:t>
            </a:r>
          </a:p>
          <a:p>
            <a:pPr indent="173038" algn="just"/>
            <a:endParaRPr lang="ru-RU" b="1" u="sng" dirty="0"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173038" algn="just"/>
            <a:r>
              <a:rPr lang="ru-RU" b="1" u="sng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Планирующие </a:t>
            </a:r>
            <a:r>
              <a:rPr lang="ru-RU" b="1" u="sng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документы по материально-техническому обеспечению:</a:t>
            </a:r>
          </a:p>
          <a:p>
            <a:pPr indent="26670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материально-технического обеспечения учреждения на  год;</a:t>
            </a:r>
          </a:p>
          <a:p>
            <a:pPr indent="26670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ремонта и технического обслуживания автотранспорта, снегоходов, лодочных моторов, плавсредств и специального оборудования учреждения на  год.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212953" cy="82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11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s://runasledstvo.ru/wp-content/uploads/2022/05/Kakie-dokumenty-nuzhny-dlya-vstupleniya-v-nasledstvo-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4" l="0" r="100000">
                        <a14:foregroundMark x1="31934" y1="17130" x2="15918" y2="92387"/>
                        <a14:foregroundMark x1="54199" y1="93119" x2="76465" y2="92679"/>
                        <a14:foregroundMark x1="48438" y1="95315" x2="48438" y2="89751"/>
                        <a14:foregroundMark x1="46289" y1="94583" x2="87695" y2="95022"/>
                        <a14:foregroundMark x1="27188" y1="33392" x2="32338" y2="76977"/>
                        <a14:foregroundMark x1="25850" y1="32865" x2="72194" y2="53779"/>
                        <a14:backgroundMark x1="53809" y1="97950" x2="79785" y2="9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23" y="4396962"/>
            <a:ext cx="3312368" cy="241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66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95" y="-254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9532" y="198800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охраны </a:t>
            </a: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труда</a:t>
            </a:r>
            <a:endParaRPr lang="ru-RU" sz="32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700808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недопущение работниками учреждения травматизма, профессиональных заболеваний и несчастных случаев, улучшение их условий труда на </a:t>
            </a:r>
            <a:r>
              <a:rPr lang="ru-RU" sz="24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основе </a:t>
            </a:r>
            <a:r>
              <a:rPr lang="ru-RU" sz="2400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повышения уровня их знаний и </a:t>
            </a:r>
            <a:r>
              <a:rPr lang="ru-RU" sz="2400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личной </a:t>
            </a:r>
            <a:r>
              <a:rPr lang="ru-RU" sz="2400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подготовки в объеме Программ обучения по охране труда, промышленной, пожарной и электробезопасности.</a:t>
            </a:r>
          </a:p>
        </p:txBody>
      </p:sp>
      <p:pic>
        <p:nvPicPr>
          <p:cNvPr id="2050" name="Picture 2" descr="C:\Users\User16\Desktop\1111\SL2748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650"/>
          <a:stretch/>
        </p:blipFill>
        <p:spPr bwMode="auto">
          <a:xfrm>
            <a:off x="667150" y="3947929"/>
            <a:ext cx="3976858" cy="257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16\Desktop\1111\SL2748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921"/>
          <a:stretch/>
        </p:blipFill>
        <p:spPr bwMode="auto">
          <a:xfrm>
            <a:off x="4884451" y="3947929"/>
            <a:ext cx="3935513" cy="254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865613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задача КГКУ «Спасатель» в области </a:t>
            </a:r>
            <a:endParaRPr lang="ru-RU" sz="2400" b="1" dirty="0" smtClean="0"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охраны </a:t>
            </a:r>
            <a:r>
              <a:rPr lang="ru-RU" sz="2400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труда: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12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Picture 4" descr="https://cdn.pixabay.com/photo/2016/07/01/17/11/security-1491514_128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788" y="194401"/>
            <a:ext cx="1333695" cy="133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04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258" y="116632"/>
            <a:ext cx="87124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Процессы, обеспечивающие функционирование </a:t>
            </a:r>
            <a:r>
              <a:rPr lang="ru-RU" sz="28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 управления охраной труда (СУОТ)</a:t>
            </a:r>
            <a:endParaRPr lang="ru-RU" sz="2800" b="1" u="sng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6692" y="1052736"/>
            <a:ext cx="8424428" cy="53553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355600" algn="just">
              <a:tabLst>
                <a:tab pos="630238" algn="l"/>
              </a:tabLst>
            </a:pPr>
            <a:r>
              <a:rPr lang="ru-RU" sz="1900" b="1" i="1" dirty="0">
                <a:solidFill>
                  <a:prstClr val="black"/>
                </a:solidFill>
              </a:rPr>
              <a:t>1)	специальная оценка условий труда;</a:t>
            </a:r>
          </a:p>
          <a:p>
            <a:pPr indent="355600" algn="just">
              <a:tabLst>
                <a:tab pos="630238" algn="l"/>
              </a:tabLst>
            </a:pPr>
            <a:r>
              <a:rPr lang="ru-RU" sz="1900" b="1" i="1" dirty="0">
                <a:solidFill>
                  <a:prstClr val="black"/>
                </a:solidFill>
              </a:rPr>
              <a:t>2)	оценка профессиональных рисков;</a:t>
            </a:r>
          </a:p>
          <a:p>
            <a:pPr indent="355600" algn="just">
              <a:tabLst>
                <a:tab pos="630238" algn="l"/>
              </a:tabLst>
            </a:pPr>
            <a:r>
              <a:rPr lang="ru-RU" sz="1900" b="1" i="1" dirty="0">
                <a:solidFill>
                  <a:prstClr val="black"/>
                </a:solidFill>
              </a:rPr>
              <a:t>3)	проведение медицинских осмотров и освидетельствований работников;</a:t>
            </a:r>
          </a:p>
          <a:p>
            <a:pPr indent="355600" algn="just">
              <a:tabLst>
                <a:tab pos="630238" algn="l"/>
              </a:tabLst>
            </a:pPr>
            <a:r>
              <a:rPr lang="ru-RU" sz="1900" b="1" i="1" dirty="0">
                <a:solidFill>
                  <a:prstClr val="black"/>
                </a:solidFill>
              </a:rPr>
              <a:t>4)	проведение обучения работников;</a:t>
            </a:r>
          </a:p>
          <a:p>
            <a:pPr indent="355600" algn="just">
              <a:tabLst>
                <a:tab pos="630238" algn="l"/>
              </a:tabLst>
            </a:pPr>
            <a:r>
              <a:rPr lang="ru-RU" sz="1900" b="1" i="1" dirty="0">
                <a:solidFill>
                  <a:prstClr val="black"/>
                </a:solidFill>
              </a:rPr>
              <a:t>5)	обеспечение работников средствами индивидуальной защиты;</a:t>
            </a:r>
          </a:p>
          <a:p>
            <a:pPr indent="355600" algn="just">
              <a:tabLst>
                <a:tab pos="630238" algn="l"/>
              </a:tabLst>
            </a:pPr>
            <a:r>
              <a:rPr lang="ru-RU" sz="1900" b="1" i="1" dirty="0">
                <a:solidFill>
                  <a:prstClr val="black"/>
                </a:solidFill>
              </a:rPr>
              <a:t>6)	обеспечение безопасности работников при эксплуатации зданий и сооружений;</a:t>
            </a:r>
          </a:p>
          <a:p>
            <a:pPr indent="355600" algn="just">
              <a:tabLst>
                <a:tab pos="630238" algn="l"/>
              </a:tabLst>
            </a:pPr>
            <a:r>
              <a:rPr lang="ru-RU" sz="1900" b="1" i="1" dirty="0">
                <a:solidFill>
                  <a:prstClr val="black"/>
                </a:solidFill>
              </a:rPr>
              <a:t>7)	обеспечение безопасности работников при эксплуатации применяемых инструментов;</a:t>
            </a:r>
          </a:p>
          <a:p>
            <a:pPr indent="355600" algn="just">
              <a:tabLst>
                <a:tab pos="630238" algn="l"/>
              </a:tabLst>
            </a:pPr>
            <a:r>
              <a:rPr lang="ru-RU" sz="1900" b="1" i="1" dirty="0">
                <a:solidFill>
                  <a:prstClr val="black"/>
                </a:solidFill>
              </a:rPr>
              <a:t>8)	обеспечение безопасности работников подрядных организаций;</a:t>
            </a:r>
          </a:p>
          <a:p>
            <a:pPr indent="355600" algn="just">
              <a:tabLst>
                <a:tab pos="630238" algn="l"/>
              </a:tabLst>
            </a:pPr>
            <a:r>
              <a:rPr lang="ru-RU" sz="1900" b="1" i="1" dirty="0">
                <a:solidFill>
                  <a:prstClr val="black"/>
                </a:solidFill>
              </a:rPr>
              <a:t>9)	санитарно-бытовое обеспечение работников;</a:t>
            </a:r>
          </a:p>
          <a:p>
            <a:pPr indent="355600" algn="just">
              <a:tabLst>
                <a:tab pos="630238" algn="l"/>
              </a:tabLst>
            </a:pPr>
            <a:r>
              <a:rPr lang="ru-RU" sz="1900" b="1" i="1" dirty="0">
                <a:solidFill>
                  <a:prstClr val="black"/>
                </a:solidFill>
              </a:rPr>
              <a:t>10)	соблюдение режима труда и отдыха работников в соответствии с трудовым законодательством и иными нормативными правовыми актами, содержащими нормы трудового права;</a:t>
            </a:r>
          </a:p>
          <a:p>
            <a:pPr indent="355600" algn="just">
              <a:tabLst>
                <a:tab pos="630238" algn="l"/>
              </a:tabLst>
            </a:pPr>
            <a:r>
              <a:rPr lang="ru-RU" sz="1900" b="1" i="1" dirty="0">
                <a:solidFill>
                  <a:prstClr val="black"/>
                </a:solidFill>
              </a:rPr>
              <a:t>11)	обеспечение социального страхования работников;</a:t>
            </a:r>
          </a:p>
          <a:p>
            <a:pPr indent="355600" algn="just">
              <a:tabLst>
                <a:tab pos="630238" algn="l"/>
              </a:tabLst>
            </a:pPr>
            <a:r>
              <a:rPr lang="ru-RU" sz="1900" b="1" i="1" dirty="0">
                <a:solidFill>
                  <a:prstClr val="black"/>
                </a:solidFill>
              </a:rPr>
              <a:t>12)	реагирование на аварийные ситуации;</a:t>
            </a:r>
          </a:p>
          <a:p>
            <a:pPr indent="355600" algn="just">
              <a:tabLst>
                <a:tab pos="630238" algn="l"/>
              </a:tabLst>
            </a:pPr>
            <a:r>
              <a:rPr lang="ru-RU" sz="1900" b="1" i="1" dirty="0">
                <a:solidFill>
                  <a:prstClr val="black"/>
                </a:solidFill>
              </a:rPr>
              <a:t>13)	расследование несчастных случаев, микротравм.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13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5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997" y="116632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Перечень </a:t>
            </a: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основной документации </a:t>
            </a: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охране </a:t>
            </a: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труда </a:t>
            </a:r>
            <a:b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КГКУ «Спасатель» (15 видов)</a:t>
            </a:r>
            <a:endParaRPr lang="ru-RU" sz="24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885" y="908720"/>
            <a:ext cx="8425064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355600" algn="just"/>
            <a:r>
              <a:rPr lang="ru-RU" sz="1500" b="1" i="1" dirty="0" smtClean="0">
                <a:solidFill>
                  <a:prstClr val="black"/>
                </a:solidFill>
              </a:rPr>
              <a:t>1. Положение </a:t>
            </a:r>
            <a:r>
              <a:rPr lang="ru-RU" sz="1500" b="1" i="1" dirty="0">
                <a:solidFill>
                  <a:prstClr val="black"/>
                </a:solidFill>
              </a:rPr>
              <a:t>о системе управления охраной труда.</a:t>
            </a:r>
            <a:endParaRPr lang="ru-RU" sz="1500" dirty="0">
              <a:solidFill>
                <a:prstClr val="black"/>
              </a:solidFill>
            </a:endParaRPr>
          </a:p>
          <a:p>
            <a:pPr indent="355600" algn="just"/>
            <a:r>
              <a:rPr lang="ru-RU" sz="1500" b="1" i="1" dirty="0" smtClean="0">
                <a:solidFill>
                  <a:prstClr val="black"/>
                </a:solidFill>
              </a:rPr>
              <a:t>2. Положение </a:t>
            </a:r>
            <a:r>
              <a:rPr lang="ru-RU" sz="1500" b="1" i="1" dirty="0">
                <a:solidFill>
                  <a:prstClr val="black"/>
                </a:solidFill>
              </a:rPr>
              <a:t>о порядке обеспечения работников специальной обувью и другими средствами защиты, их содержания, эксплуатации и ухода за ними.</a:t>
            </a:r>
            <a:endParaRPr lang="ru-RU" sz="1500" dirty="0">
              <a:solidFill>
                <a:prstClr val="black"/>
              </a:solidFill>
            </a:endParaRPr>
          </a:p>
          <a:p>
            <a:pPr indent="355600" algn="just"/>
            <a:r>
              <a:rPr lang="ru-RU" sz="1500" b="1" i="1" dirty="0" smtClean="0">
                <a:solidFill>
                  <a:prstClr val="black"/>
                </a:solidFill>
              </a:rPr>
              <a:t>3. Положение </a:t>
            </a:r>
            <a:r>
              <a:rPr lang="ru-RU" sz="1500" b="1" i="1" dirty="0">
                <a:solidFill>
                  <a:prstClr val="black"/>
                </a:solidFill>
              </a:rPr>
              <a:t>об обеспечении работников КГКУ «Спасатель» смывающими и (или) обезвреживающими средствами.</a:t>
            </a:r>
            <a:endParaRPr lang="ru-RU" sz="1500" dirty="0">
              <a:solidFill>
                <a:prstClr val="black"/>
              </a:solidFill>
            </a:endParaRPr>
          </a:p>
          <a:p>
            <a:pPr indent="355600" algn="just"/>
            <a:r>
              <a:rPr lang="ru-RU" sz="1500" b="1" i="1" dirty="0" smtClean="0">
                <a:solidFill>
                  <a:prstClr val="black"/>
                </a:solidFill>
              </a:rPr>
              <a:t>4. Положение </a:t>
            </a:r>
            <a:r>
              <a:rPr lang="ru-RU" sz="1500" b="1" i="1" dirty="0">
                <a:solidFill>
                  <a:prstClr val="black"/>
                </a:solidFill>
              </a:rPr>
              <a:t>о порядке расследования и учета несчастных случаев на производстве в КГКУ «Спасатель».</a:t>
            </a:r>
            <a:endParaRPr lang="ru-RU" sz="1500" dirty="0">
              <a:solidFill>
                <a:prstClr val="black"/>
              </a:solidFill>
            </a:endParaRPr>
          </a:p>
          <a:p>
            <a:pPr indent="355600" algn="just"/>
            <a:r>
              <a:rPr lang="ru-RU" sz="1500" b="1" i="1" dirty="0" smtClean="0">
                <a:solidFill>
                  <a:prstClr val="black"/>
                </a:solidFill>
              </a:rPr>
              <a:t>5. Положение </a:t>
            </a:r>
            <a:r>
              <a:rPr lang="ru-RU" sz="1500" b="1" i="1" dirty="0">
                <a:solidFill>
                  <a:prstClr val="black"/>
                </a:solidFill>
              </a:rPr>
              <a:t>о допуске подрядных организации к производству работ на объектах (территории) КГКУ «Спасатель».</a:t>
            </a:r>
            <a:endParaRPr lang="ru-RU" sz="1500" dirty="0">
              <a:solidFill>
                <a:prstClr val="black"/>
              </a:solidFill>
            </a:endParaRPr>
          </a:p>
          <a:p>
            <a:pPr indent="355600" algn="just"/>
            <a:r>
              <a:rPr lang="ru-RU" sz="1500" b="1" i="1" dirty="0" smtClean="0">
                <a:solidFill>
                  <a:prstClr val="black"/>
                </a:solidFill>
              </a:rPr>
              <a:t>6. Положение </a:t>
            </a:r>
            <a:r>
              <a:rPr lang="ru-RU" sz="1500" b="1" i="1" dirty="0">
                <a:solidFill>
                  <a:prstClr val="black"/>
                </a:solidFill>
              </a:rPr>
              <a:t>о проведении обязательных медицинских </a:t>
            </a:r>
            <a:r>
              <a:rPr lang="ru-RU" sz="1500" b="1" i="1" dirty="0" smtClean="0">
                <a:solidFill>
                  <a:prstClr val="black"/>
                </a:solidFill>
              </a:rPr>
              <a:t>осмотров и </a:t>
            </a:r>
            <a:r>
              <a:rPr lang="ru-RU" sz="1500" b="1" i="1" dirty="0">
                <a:solidFill>
                  <a:prstClr val="black"/>
                </a:solidFill>
              </a:rPr>
              <a:t>психиатрического освидетельствования работников в </a:t>
            </a:r>
            <a:r>
              <a:rPr lang="ru-RU" sz="1500" b="1" i="1" dirty="0" smtClean="0">
                <a:solidFill>
                  <a:prstClr val="black"/>
                </a:solidFill>
              </a:rPr>
              <a:t>КГКУ </a:t>
            </a:r>
            <a:r>
              <a:rPr lang="ru-RU" sz="1500" b="1" i="1" dirty="0">
                <a:solidFill>
                  <a:prstClr val="black"/>
                </a:solidFill>
              </a:rPr>
              <a:t>«Спасатель».</a:t>
            </a:r>
            <a:endParaRPr lang="ru-RU" sz="1500" dirty="0">
              <a:solidFill>
                <a:prstClr val="black"/>
              </a:solidFill>
            </a:endParaRPr>
          </a:p>
          <a:p>
            <a:pPr indent="355600" algn="just"/>
            <a:r>
              <a:rPr lang="ru-RU" sz="1500" b="1" i="1" dirty="0" smtClean="0">
                <a:solidFill>
                  <a:prstClr val="black"/>
                </a:solidFill>
              </a:rPr>
              <a:t>7. Положение </a:t>
            </a:r>
            <a:r>
              <a:rPr lang="ru-RU" sz="1500" b="1" i="1" dirty="0">
                <a:solidFill>
                  <a:prstClr val="black"/>
                </a:solidFill>
              </a:rPr>
              <a:t>о порядке обучения по охране труда и проверки знания требований ОТ.</a:t>
            </a:r>
            <a:endParaRPr lang="ru-RU" sz="1500" dirty="0">
              <a:solidFill>
                <a:prstClr val="black"/>
              </a:solidFill>
            </a:endParaRPr>
          </a:p>
          <a:p>
            <a:pPr indent="355600" algn="just"/>
            <a:r>
              <a:rPr lang="ru-RU" sz="1500" b="1" i="1" dirty="0" smtClean="0">
                <a:solidFill>
                  <a:prstClr val="black"/>
                </a:solidFill>
              </a:rPr>
              <a:t>8. Положение </a:t>
            </a:r>
            <a:r>
              <a:rPr lang="ru-RU" sz="1500" b="1" i="1" dirty="0">
                <a:solidFill>
                  <a:prstClr val="black"/>
                </a:solidFill>
              </a:rPr>
              <a:t>о проведении стажировки по охране труда на рабочем </a:t>
            </a:r>
            <a:r>
              <a:rPr lang="ru-RU" sz="1500" b="1" i="1" dirty="0" smtClean="0">
                <a:solidFill>
                  <a:prstClr val="black"/>
                </a:solidFill>
              </a:rPr>
              <a:t>месте.</a:t>
            </a:r>
          </a:p>
          <a:p>
            <a:pPr indent="355600" algn="just"/>
            <a:r>
              <a:rPr lang="ru-RU" sz="1500" b="1" i="1" dirty="0">
                <a:solidFill>
                  <a:prstClr val="black"/>
                </a:solidFill>
              </a:rPr>
              <a:t>9. Положение о комиссии по проведению специальной оценки условий труда.</a:t>
            </a:r>
            <a:endParaRPr lang="ru-RU" sz="1500" dirty="0">
              <a:solidFill>
                <a:prstClr val="black"/>
              </a:solidFill>
            </a:endParaRPr>
          </a:p>
          <a:p>
            <a:pPr indent="355600" algn="just"/>
            <a:r>
              <a:rPr lang="ru-RU" sz="1500" b="1" i="1" dirty="0">
                <a:solidFill>
                  <a:prstClr val="black"/>
                </a:solidFill>
              </a:rPr>
              <a:t>10. Положение о проведении специальной оценки условий труда.</a:t>
            </a:r>
            <a:endParaRPr lang="ru-RU" sz="1500" dirty="0">
              <a:solidFill>
                <a:prstClr val="black"/>
              </a:solidFill>
            </a:endParaRPr>
          </a:p>
          <a:p>
            <a:pPr indent="355600" algn="just"/>
            <a:r>
              <a:rPr lang="ru-RU" sz="1500" b="1" i="1" dirty="0" smtClean="0">
                <a:solidFill>
                  <a:prstClr val="black"/>
                </a:solidFill>
              </a:rPr>
              <a:t>11</a:t>
            </a:r>
            <a:r>
              <a:rPr lang="ru-RU" sz="1500" b="1" i="1" dirty="0">
                <a:solidFill>
                  <a:prstClr val="black"/>
                </a:solidFill>
              </a:rPr>
              <a:t>. Положение по организации и безопасному выполнению работ повышенной опасности </a:t>
            </a:r>
            <a:r>
              <a:rPr lang="ru-RU" sz="1500" b="1" i="1" dirty="0" smtClean="0">
                <a:solidFill>
                  <a:prstClr val="black"/>
                </a:solidFill>
              </a:rPr>
              <a:t/>
            </a:r>
            <a:br>
              <a:rPr lang="ru-RU" sz="1500" b="1" i="1" dirty="0" smtClean="0">
                <a:solidFill>
                  <a:prstClr val="black"/>
                </a:solidFill>
              </a:rPr>
            </a:br>
            <a:r>
              <a:rPr lang="ru-RU" sz="1500" b="1" i="1" dirty="0" smtClean="0">
                <a:solidFill>
                  <a:prstClr val="black"/>
                </a:solidFill>
              </a:rPr>
              <a:t>в </a:t>
            </a:r>
            <a:r>
              <a:rPr lang="ru-RU" sz="1500" b="1" i="1" dirty="0">
                <a:solidFill>
                  <a:prstClr val="black"/>
                </a:solidFill>
              </a:rPr>
              <a:t>КГКУ «Спасатель».</a:t>
            </a:r>
            <a:endParaRPr lang="ru-RU" sz="1500" dirty="0">
              <a:solidFill>
                <a:prstClr val="black"/>
              </a:solidFill>
            </a:endParaRPr>
          </a:p>
          <a:p>
            <a:pPr indent="355600" algn="just"/>
            <a:r>
              <a:rPr lang="ru-RU" sz="1500" b="1" i="1" dirty="0">
                <a:solidFill>
                  <a:prstClr val="black"/>
                </a:solidFill>
              </a:rPr>
              <a:t>12. План мероприятий по улучшению условий и охраны труда, ликвидации или снижению уровней профессиональных рисков и недопущению повышения их уровней Краевого государственного казенного учреждения «Спасатель» на год.</a:t>
            </a:r>
            <a:endParaRPr lang="ru-RU" sz="1500" dirty="0">
              <a:solidFill>
                <a:prstClr val="black"/>
              </a:solidFill>
            </a:endParaRPr>
          </a:p>
          <a:p>
            <a:pPr indent="355600" algn="just"/>
            <a:r>
              <a:rPr lang="ru-RU" sz="1500" b="1" i="1" dirty="0">
                <a:solidFill>
                  <a:prstClr val="black"/>
                </a:solidFill>
              </a:rPr>
              <a:t>13. План противопожарных мероприятий </a:t>
            </a:r>
            <a:r>
              <a:rPr lang="ru-RU" sz="1500" b="1" i="1" dirty="0" smtClean="0">
                <a:solidFill>
                  <a:prstClr val="black"/>
                </a:solidFill>
              </a:rPr>
              <a:t>КГКУ </a:t>
            </a:r>
            <a:r>
              <a:rPr lang="ru-RU" sz="1500" b="1" i="1" dirty="0">
                <a:solidFill>
                  <a:prstClr val="black"/>
                </a:solidFill>
              </a:rPr>
              <a:t>«Спасатель» на год.</a:t>
            </a:r>
            <a:endParaRPr lang="ru-RU" sz="1500" dirty="0">
              <a:solidFill>
                <a:prstClr val="black"/>
              </a:solidFill>
            </a:endParaRPr>
          </a:p>
          <a:p>
            <a:pPr indent="355600" algn="just"/>
            <a:r>
              <a:rPr lang="ru-RU" sz="1500" b="1" i="1" dirty="0">
                <a:solidFill>
                  <a:prstClr val="black"/>
                </a:solidFill>
              </a:rPr>
              <a:t>14. Инструкции по охране труда для работников КГКУ «Спасатель» в количестве 97 шт.</a:t>
            </a:r>
            <a:endParaRPr lang="ru-RU" sz="1500" dirty="0">
              <a:solidFill>
                <a:prstClr val="black"/>
              </a:solidFill>
            </a:endParaRPr>
          </a:p>
          <a:p>
            <a:pPr indent="355600" algn="just"/>
            <a:r>
              <a:rPr lang="ru-RU" sz="1500" b="1" i="1" dirty="0">
                <a:solidFill>
                  <a:prstClr val="black"/>
                </a:solidFill>
              </a:rPr>
              <a:t>15. Инструкции по пожарной безопасности для работников КГКУ «Спасатель» </a:t>
            </a:r>
            <a:r>
              <a:rPr lang="ru-RU" sz="1500" b="1" i="1" dirty="0" smtClean="0">
                <a:solidFill>
                  <a:prstClr val="black"/>
                </a:solidFill>
              </a:rPr>
              <a:t/>
            </a:r>
            <a:br>
              <a:rPr lang="ru-RU" sz="1500" b="1" i="1" dirty="0" smtClean="0">
                <a:solidFill>
                  <a:prstClr val="black"/>
                </a:solidFill>
              </a:rPr>
            </a:br>
            <a:r>
              <a:rPr lang="ru-RU" sz="1500" b="1" i="1" dirty="0" smtClean="0">
                <a:solidFill>
                  <a:prstClr val="black"/>
                </a:solidFill>
              </a:rPr>
              <a:t>в </a:t>
            </a:r>
            <a:r>
              <a:rPr lang="ru-RU" sz="1500" b="1" i="1" dirty="0">
                <a:solidFill>
                  <a:prstClr val="black"/>
                </a:solidFill>
              </a:rPr>
              <a:t>количестве 9 шт</a:t>
            </a:r>
            <a:r>
              <a:rPr lang="ru-RU" sz="1500" b="1" i="1" dirty="0" smtClean="0">
                <a:solidFill>
                  <a:prstClr val="black"/>
                </a:solidFill>
              </a:rPr>
              <a:t>.</a:t>
            </a:r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14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38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251012" y="332656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Обучение по охране труда</a:t>
            </a:r>
          </a:p>
          <a:p>
            <a:pPr algn="ctr"/>
            <a:r>
              <a:rPr lang="ru-RU" sz="2800" dirty="0" smtClean="0">
                <a:solidFill>
                  <a:prstClr val="black"/>
                </a:solidFill>
              </a:rPr>
              <a:t> 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539552" y="5391506"/>
            <a:ext cx="7776864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</a:rPr>
              <a:t>В учреждении разработана </a:t>
            </a:r>
            <a:endParaRPr lang="ru-RU" sz="2400" dirty="0" smtClean="0">
              <a:solidFill>
                <a:prstClr val="black"/>
              </a:solidFill>
            </a:endParaRPr>
          </a:p>
          <a:p>
            <a:pPr algn="ctr"/>
            <a:r>
              <a:rPr lang="ru-RU" sz="2400" dirty="0" smtClean="0">
                <a:solidFill>
                  <a:prstClr val="black"/>
                </a:solidFill>
              </a:rPr>
              <a:t>мультимедийная </a:t>
            </a:r>
            <a:r>
              <a:rPr lang="ru-RU" sz="2400" dirty="0">
                <a:solidFill>
                  <a:prstClr val="black"/>
                </a:solidFill>
              </a:rPr>
              <a:t>обучающая программа </a:t>
            </a:r>
            <a:endParaRPr lang="ru-RU" sz="2400" dirty="0" smtClean="0">
              <a:solidFill>
                <a:prstClr val="black"/>
              </a:solidFill>
            </a:endParaRPr>
          </a:p>
          <a:p>
            <a:pPr algn="ctr"/>
            <a:r>
              <a:rPr lang="ru-RU" sz="2400" dirty="0" smtClean="0">
                <a:solidFill>
                  <a:prstClr val="black"/>
                </a:solidFill>
              </a:rPr>
              <a:t>для </a:t>
            </a:r>
            <a:r>
              <a:rPr lang="ru-RU" sz="2400" dirty="0">
                <a:solidFill>
                  <a:prstClr val="black"/>
                </a:solidFill>
              </a:rPr>
              <a:t>проведения вводного инструктажа </a:t>
            </a:r>
            <a:r>
              <a:rPr lang="ru-RU" sz="2400" dirty="0" smtClean="0">
                <a:solidFill>
                  <a:prstClr val="black"/>
                </a:solidFill>
              </a:rPr>
              <a:t>по </a:t>
            </a:r>
            <a:r>
              <a:rPr lang="ru-RU" sz="2400" dirty="0">
                <a:solidFill>
                  <a:prstClr val="black"/>
                </a:solidFill>
              </a:rPr>
              <a:t>охране труда.</a:t>
            </a:r>
          </a:p>
        </p:txBody>
      </p:sp>
      <p:pic>
        <p:nvPicPr>
          <p:cNvPr id="1026" name="Picture 2" descr="C:\Users\User16\Desktop\IMG-20210806-WA0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239" r="16197" b="7011"/>
          <a:stretch/>
        </p:blipFill>
        <p:spPr bwMode="auto">
          <a:xfrm>
            <a:off x="6371075" y="1129000"/>
            <a:ext cx="2665419" cy="199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16\Desktop\IMG-20210806-WA00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5902" r="-777" b="8119"/>
          <a:stretch/>
        </p:blipFill>
        <p:spPr bwMode="auto">
          <a:xfrm>
            <a:off x="3286099" y="1127771"/>
            <a:ext cx="2926431" cy="199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16\Desktop\IMG-20210806-WA000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91"/>
          <a:stretch/>
        </p:blipFill>
        <p:spPr bwMode="auto">
          <a:xfrm>
            <a:off x="3286099" y="3270387"/>
            <a:ext cx="2926431" cy="202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16\Desktop\IMG-20210806-WA000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44"/>
          <a:stretch/>
        </p:blipFill>
        <p:spPr bwMode="auto">
          <a:xfrm>
            <a:off x="6371076" y="3270387"/>
            <a:ext cx="2665419" cy="202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16\Desktop\IMG-20210806-WA000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41"/>
          <a:stretch/>
        </p:blipFill>
        <p:spPr bwMode="auto">
          <a:xfrm>
            <a:off x="179512" y="1127771"/>
            <a:ext cx="2908578" cy="199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16\Desktop\IMG-20210806-WA0004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4" r="6894" b="8687"/>
          <a:stretch/>
        </p:blipFill>
        <p:spPr bwMode="auto">
          <a:xfrm>
            <a:off x="179512" y="3270387"/>
            <a:ext cx="2915402" cy="202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15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6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0"/>
            <a:ext cx="9171661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012" y="44624"/>
            <a:ext cx="8568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Перечень работ 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вредными и опасными условиями труда, выполняемых работниками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учреждения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(43 вида работ)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6470" y="1772816"/>
            <a:ext cx="8424428" cy="477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266700" algn="just"/>
            <a:r>
              <a:rPr lang="ru-RU" sz="1600" b="1" i="1" dirty="0">
                <a:solidFill>
                  <a:prstClr val="black"/>
                </a:solidFill>
              </a:rPr>
              <a:t>1. Горноспасательные работы.</a:t>
            </a:r>
            <a:endParaRPr lang="ru-RU" sz="1600" dirty="0">
              <a:solidFill>
                <a:prstClr val="black"/>
              </a:solidFill>
            </a:endParaRPr>
          </a:p>
          <a:p>
            <a:pPr indent="266700" algn="just"/>
            <a:r>
              <a:rPr lang="ru-RU" sz="1600" b="1" i="1" dirty="0">
                <a:solidFill>
                  <a:prstClr val="black"/>
                </a:solidFill>
              </a:rPr>
              <a:t>2. Газоспасательные работы.</a:t>
            </a:r>
            <a:endParaRPr lang="ru-RU" sz="1600" dirty="0">
              <a:solidFill>
                <a:prstClr val="black"/>
              </a:solidFill>
            </a:endParaRPr>
          </a:p>
          <a:p>
            <a:pPr indent="266700" algn="just"/>
            <a:r>
              <a:rPr lang="ru-RU" sz="1600" b="1" i="1" dirty="0">
                <a:solidFill>
                  <a:prstClr val="black"/>
                </a:solidFill>
              </a:rPr>
              <a:t>3. Поисково-спасательные работы.</a:t>
            </a:r>
            <a:endParaRPr lang="ru-RU" sz="1600" dirty="0">
              <a:solidFill>
                <a:prstClr val="black"/>
              </a:solidFill>
            </a:endParaRPr>
          </a:p>
          <a:p>
            <a:pPr indent="266700" algn="just"/>
            <a:r>
              <a:rPr lang="ru-RU" sz="1600" b="1" i="1" dirty="0">
                <a:solidFill>
                  <a:prstClr val="black"/>
                </a:solidFill>
              </a:rPr>
              <a:t>4. Работы по ликвидации медико-санитарных последствий чрезвычайных ситуаций.</a:t>
            </a:r>
            <a:endParaRPr lang="ru-RU" sz="1600" dirty="0">
              <a:solidFill>
                <a:prstClr val="black"/>
              </a:solidFill>
            </a:endParaRPr>
          </a:p>
          <a:p>
            <a:pPr indent="266700" algn="just"/>
            <a:r>
              <a:rPr lang="ru-RU" sz="1600" b="1" i="1" dirty="0">
                <a:solidFill>
                  <a:prstClr val="black"/>
                </a:solidFill>
              </a:rPr>
              <a:t>5. Работы по ликвидации разливов нефти и нефтепродуктов на территории Российской Федерации, за исключением внутренних морских вод Российской Федерации и территориального моря Российской Федерации;</a:t>
            </a:r>
            <a:endParaRPr lang="ru-RU" sz="1600" dirty="0">
              <a:solidFill>
                <a:prstClr val="black"/>
              </a:solidFill>
            </a:endParaRPr>
          </a:p>
          <a:p>
            <a:pPr indent="266700" algn="just"/>
            <a:r>
              <a:rPr lang="ru-RU" sz="1600" b="1" i="1" dirty="0">
                <a:solidFill>
                  <a:prstClr val="black"/>
                </a:solidFill>
              </a:rPr>
              <a:t>6. Неотложные работы при ликвидации чрезвычайных ситуаций.</a:t>
            </a:r>
            <a:endParaRPr lang="ru-RU" sz="1600" dirty="0">
              <a:solidFill>
                <a:prstClr val="black"/>
              </a:solidFill>
            </a:endParaRPr>
          </a:p>
          <a:p>
            <a:pPr indent="266700" algn="just"/>
            <a:r>
              <a:rPr lang="ru-RU" sz="1600" b="1" i="1" dirty="0">
                <a:solidFill>
                  <a:prstClr val="black"/>
                </a:solidFill>
              </a:rPr>
              <a:t>7. Работы по предупреждению и ликвидации чрезвычайных ситуаций природного и техногенного характера.</a:t>
            </a:r>
            <a:endParaRPr lang="ru-RU" sz="1600" dirty="0">
              <a:solidFill>
                <a:prstClr val="black"/>
              </a:solidFill>
            </a:endParaRPr>
          </a:p>
          <a:p>
            <a:pPr indent="266700" algn="just"/>
            <a:r>
              <a:rPr lang="ru-RU" sz="1600" b="1" i="1" dirty="0">
                <a:solidFill>
                  <a:prstClr val="black"/>
                </a:solidFill>
              </a:rPr>
              <a:t>8. Работы по локализации и ликвидации </a:t>
            </a:r>
            <a:endParaRPr lang="ru-RU" sz="1600" b="1" i="1" dirty="0" smtClean="0">
              <a:solidFill>
                <a:prstClr val="black"/>
              </a:solidFill>
            </a:endParaRPr>
          </a:p>
          <a:p>
            <a:pPr indent="266700" algn="just"/>
            <a:r>
              <a:rPr lang="ru-RU" sz="1600" b="1" i="1" dirty="0">
                <a:solidFill>
                  <a:prstClr val="black"/>
                </a:solidFill>
              </a:rPr>
              <a:t>9. Работы, связанные с вводом (выводом) сил и средств в зону (из зоны) чрезвычайной ситуации</a:t>
            </a:r>
            <a:r>
              <a:rPr lang="ru-RU" sz="1600" b="1" i="1" dirty="0" smtClean="0">
                <a:solidFill>
                  <a:prstClr val="black"/>
                </a:solidFill>
              </a:rPr>
              <a:t>.</a:t>
            </a:r>
            <a:r>
              <a:rPr lang="ru-RU" sz="1600" b="1" i="1" dirty="0">
                <a:solidFill>
                  <a:prstClr val="black"/>
                </a:solidFill>
              </a:rPr>
              <a:t> </a:t>
            </a:r>
            <a:endParaRPr lang="ru-RU" sz="1600" b="1" i="1" dirty="0" smtClean="0">
              <a:solidFill>
                <a:prstClr val="black"/>
              </a:solidFill>
            </a:endParaRPr>
          </a:p>
          <a:p>
            <a:pPr indent="266700" algn="just"/>
            <a:r>
              <a:rPr lang="ru-RU" sz="1600" b="1" i="1" dirty="0" smtClean="0">
                <a:solidFill>
                  <a:prstClr val="black"/>
                </a:solidFill>
              </a:rPr>
              <a:t>10</a:t>
            </a:r>
            <a:r>
              <a:rPr lang="ru-RU" sz="1600" b="1" i="1" dirty="0">
                <a:solidFill>
                  <a:prstClr val="black"/>
                </a:solidFill>
              </a:rPr>
              <a:t>. Работы, связанные с поиском пострадавших в зоне чрезвычайной ситуации.</a:t>
            </a:r>
            <a:endParaRPr lang="ru-RU" sz="1600" dirty="0">
              <a:solidFill>
                <a:prstClr val="black"/>
              </a:solidFill>
            </a:endParaRPr>
          </a:p>
          <a:p>
            <a:pPr indent="266700" algn="just"/>
            <a:r>
              <a:rPr lang="ru-RU" sz="1600" b="1" i="1" dirty="0">
                <a:solidFill>
                  <a:prstClr val="black"/>
                </a:solidFill>
              </a:rPr>
              <a:t>11. Работы, связанные с деблокированием, извлечением и спасением пострадавших из аварийной среды.</a:t>
            </a:r>
            <a:endParaRPr lang="ru-RU" sz="1600" dirty="0">
              <a:solidFill>
                <a:prstClr val="black"/>
              </a:solidFill>
            </a:endParaRPr>
          </a:p>
          <a:p>
            <a:pPr indent="266700" algn="just"/>
            <a:r>
              <a:rPr lang="ru-RU" sz="1600" b="1" i="1" dirty="0">
                <a:solidFill>
                  <a:prstClr val="black"/>
                </a:solidFill>
              </a:rPr>
              <a:t>12. Работы по оказанию первой помощи до оказания медицинской помощи.</a:t>
            </a:r>
            <a:endParaRPr lang="ru-RU" sz="1600" dirty="0">
              <a:solidFill>
                <a:prstClr val="black"/>
              </a:solidFill>
            </a:endParaRPr>
          </a:p>
          <a:p>
            <a:pPr indent="266700" algn="just"/>
            <a:r>
              <a:rPr lang="ru-RU" sz="1600" b="1" i="1" dirty="0">
                <a:solidFill>
                  <a:prstClr val="black"/>
                </a:solidFill>
              </a:rPr>
              <a:t>13. Работы по локализации и ликвидации поражающих факторов источников чрезвычайной ситуации</a:t>
            </a:r>
            <a:r>
              <a:rPr lang="ru-RU" sz="1600" b="1" i="1" dirty="0" smtClean="0">
                <a:solidFill>
                  <a:prstClr val="black"/>
                </a:solidFill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16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3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274" y="404664"/>
            <a:ext cx="8424428" cy="60016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177800"/>
            <a:r>
              <a:rPr lang="ru-RU" sz="1600" b="1" i="1" dirty="0">
                <a:solidFill>
                  <a:prstClr val="black"/>
                </a:solidFill>
              </a:rPr>
              <a:t>14. Работы по эвакуации населения из зоны чрезвычайной ситуации и его возвращению в места постоянного проживания.</a:t>
            </a:r>
            <a:endParaRPr lang="ru-RU" sz="1600" dirty="0">
              <a:solidFill>
                <a:prstClr val="black"/>
              </a:solidFill>
            </a:endParaRPr>
          </a:p>
          <a:p>
            <a:pPr indent="177800"/>
            <a:r>
              <a:rPr lang="ru-RU" sz="1600" b="1" i="1" dirty="0">
                <a:solidFill>
                  <a:prstClr val="black"/>
                </a:solidFill>
              </a:rPr>
              <a:t>15. Работы по спасению тонущего с извлечением его из воды с признаками жизни, поиску, подъему и извлечению из воды тел утонувших.</a:t>
            </a:r>
            <a:endParaRPr lang="ru-RU" sz="1600" dirty="0">
              <a:solidFill>
                <a:prstClr val="black"/>
              </a:solidFill>
            </a:endParaRPr>
          </a:p>
          <a:p>
            <a:pPr indent="177800"/>
            <a:r>
              <a:rPr lang="ru-RU" sz="1600" b="1" i="1" dirty="0">
                <a:solidFill>
                  <a:prstClr val="black"/>
                </a:solidFill>
              </a:rPr>
              <a:t>16. Работы, связанные с </a:t>
            </a:r>
            <a:r>
              <a:rPr lang="ru-RU" sz="1600" b="1" i="1" dirty="0" err="1">
                <a:solidFill>
                  <a:prstClr val="black"/>
                </a:solidFill>
              </a:rPr>
              <a:t>беспарашютным</a:t>
            </a:r>
            <a:r>
              <a:rPr lang="ru-RU" sz="1600" b="1" i="1" dirty="0">
                <a:solidFill>
                  <a:prstClr val="black"/>
                </a:solidFill>
              </a:rPr>
              <a:t> десантированием.</a:t>
            </a:r>
            <a:endParaRPr lang="ru-RU" sz="1600" dirty="0">
              <a:solidFill>
                <a:prstClr val="black"/>
              </a:solidFill>
            </a:endParaRPr>
          </a:p>
          <a:p>
            <a:pPr indent="177800"/>
            <a:r>
              <a:rPr lang="ru-RU" sz="1600" b="1" i="1" dirty="0">
                <a:solidFill>
                  <a:prstClr val="black"/>
                </a:solidFill>
              </a:rPr>
              <a:t>17. Работы по перевозке и (или) хранению взрывоопасных веществ.</a:t>
            </a:r>
            <a:endParaRPr lang="ru-RU" sz="1600" dirty="0">
              <a:solidFill>
                <a:prstClr val="black"/>
              </a:solidFill>
            </a:endParaRPr>
          </a:p>
          <a:p>
            <a:pPr indent="177800"/>
            <a:r>
              <a:rPr lang="ru-RU" sz="1600" b="1" i="1" dirty="0">
                <a:solidFill>
                  <a:prstClr val="black"/>
                </a:solidFill>
              </a:rPr>
              <a:t>18. Выполнение работ (мероприятий) аварийно-спасательными службами, аварийно-спасательными формированиями на опасных производственных объектах с применением изолирующих средств или без применения таковых.</a:t>
            </a:r>
            <a:endParaRPr lang="ru-RU" sz="1600" dirty="0">
              <a:solidFill>
                <a:prstClr val="black"/>
              </a:solidFill>
            </a:endParaRPr>
          </a:p>
          <a:p>
            <a:pPr indent="177800"/>
            <a:r>
              <a:rPr lang="ru-RU" sz="1600" b="1" i="1" dirty="0">
                <a:solidFill>
                  <a:prstClr val="black"/>
                </a:solidFill>
              </a:rPr>
              <a:t>19. Работы в зоне разрушенных зданий и сооружений в условиях опасности обрушения конструкций этих зданий (плит, блоков, камней и другое).</a:t>
            </a:r>
            <a:endParaRPr lang="ru-RU" sz="1600" dirty="0">
              <a:solidFill>
                <a:prstClr val="black"/>
              </a:solidFill>
            </a:endParaRPr>
          </a:p>
          <a:p>
            <a:pPr indent="177800"/>
            <a:r>
              <a:rPr lang="ru-RU" sz="1600" b="1" i="1" dirty="0">
                <a:solidFill>
                  <a:prstClr val="black"/>
                </a:solidFill>
              </a:rPr>
              <a:t>20. Работы в зоне разрушенных зданий и сооружений в условиях опасности повторных толчков землетрясения, взрывов газа и горючих жидкостей (паров).</a:t>
            </a:r>
            <a:endParaRPr lang="ru-RU" sz="1600" dirty="0">
              <a:solidFill>
                <a:prstClr val="black"/>
              </a:solidFill>
            </a:endParaRPr>
          </a:p>
          <a:p>
            <a:pPr indent="177800"/>
            <a:r>
              <a:rPr lang="ru-RU" sz="1600" b="1" i="1" dirty="0">
                <a:solidFill>
                  <a:prstClr val="black"/>
                </a:solidFill>
              </a:rPr>
              <a:t>21. Работы в сложных погодных условиях:</a:t>
            </a:r>
            <a:endParaRPr lang="ru-RU" sz="1600" dirty="0">
              <a:solidFill>
                <a:prstClr val="black"/>
              </a:solidFill>
            </a:endParaRPr>
          </a:p>
          <a:p>
            <a:pPr indent="177800"/>
            <a:r>
              <a:rPr lang="ru-RU" sz="1600" b="1" i="1" dirty="0">
                <a:solidFill>
                  <a:prstClr val="black"/>
                </a:solidFill>
              </a:rPr>
              <a:t>- при эффективной температуре (с учетом влажности и скорости ветра) ниже минус 20 °C и выше плюс 30 °C;</a:t>
            </a:r>
            <a:endParaRPr lang="ru-RU" sz="1600" dirty="0">
              <a:solidFill>
                <a:prstClr val="black"/>
              </a:solidFill>
            </a:endParaRPr>
          </a:p>
          <a:p>
            <a:pPr indent="177800"/>
            <a:r>
              <a:rPr lang="ru-RU" sz="1600" b="1" i="1" dirty="0">
                <a:solidFill>
                  <a:prstClr val="black"/>
                </a:solidFill>
              </a:rPr>
              <a:t>- на открытом воздухе при скорости движения воздуха 20 м/с и выше;</a:t>
            </a:r>
            <a:endParaRPr lang="ru-RU" sz="1600" dirty="0">
              <a:solidFill>
                <a:prstClr val="black"/>
              </a:solidFill>
            </a:endParaRPr>
          </a:p>
          <a:p>
            <a:pPr indent="177800"/>
            <a:r>
              <a:rPr lang="ru-RU" sz="1600" b="1" i="1" dirty="0">
                <a:solidFill>
                  <a:prstClr val="black"/>
                </a:solidFill>
              </a:rPr>
              <a:t>- при сильных (интенсивных) атмосферных осадках, создающих угрозу </a:t>
            </a:r>
            <a:r>
              <a:rPr lang="ru-RU" sz="1600" b="1" i="1" dirty="0" err="1">
                <a:solidFill>
                  <a:prstClr val="black"/>
                </a:solidFill>
              </a:rPr>
              <a:t>травмирования</a:t>
            </a:r>
            <a:r>
              <a:rPr lang="ru-RU" sz="1600" b="1" i="1" dirty="0">
                <a:solidFill>
                  <a:prstClr val="black"/>
                </a:solidFill>
              </a:rPr>
              <a:t>;</a:t>
            </a:r>
            <a:endParaRPr lang="ru-RU" sz="1600" dirty="0">
              <a:solidFill>
                <a:prstClr val="black"/>
              </a:solidFill>
            </a:endParaRPr>
          </a:p>
          <a:p>
            <a:pPr indent="182563"/>
            <a:r>
              <a:rPr lang="ru-RU" sz="1600" b="1" i="1" dirty="0" smtClean="0">
                <a:solidFill>
                  <a:prstClr val="black"/>
                </a:solidFill>
              </a:rPr>
              <a:t>- при </a:t>
            </a:r>
            <a:r>
              <a:rPr lang="ru-RU" sz="1600" b="1" i="1" dirty="0">
                <a:solidFill>
                  <a:prstClr val="black"/>
                </a:solidFill>
              </a:rPr>
              <a:t>ограничении видимости (туман и сильная облачность) менее 1,5 метра</a:t>
            </a:r>
            <a:r>
              <a:rPr lang="ru-RU" sz="1600" b="1" i="1" dirty="0" smtClean="0">
                <a:solidFill>
                  <a:prstClr val="black"/>
                </a:solidFill>
              </a:rPr>
              <a:t>.</a:t>
            </a:r>
          </a:p>
          <a:p>
            <a:pPr lvl="0" indent="266700" algn="just"/>
            <a:r>
              <a:rPr lang="ru-RU" sz="1600" b="1" i="1" dirty="0">
                <a:solidFill>
                  <a:prstClr val="black"/>
                </a:solidFill>
              </a:rPr>
              <a:t>22. Работы в условиях опасности схода снежных лавин и селей, камнепада, прорыва плотин и дамб, в руслах горных рек.</a:t>
            </a:r>
            <a:endParaRPr lang="ru-RU" sz="1600" dirty="0">
              <a:solidFill>
                <a:prstClr val="black"/>
              </a:solidFill>
            </a:endParaRPr>
          </a:p>
          <a:p>
            <a:pPr lvl="0" indent="266700" algn="just"/>
            <a:r>
              <a:rPr lang="ru-RU" sz="1600" b="1" i="1" dirty="0">
                <a:solidFill>
                  <a:prstClr val="black"/>
                </a:solidFill>
              </a:rPr>
              <a:t>23. Работы в горах на высоте свыше 3000 метров над уровнем моря, а также на высотах от 1500 метров на сложных участках горного рельефа, с применением альпинистского снаряжения</a:t>
            </a:r>
            <a:r>
              <a:rPr lang="ru-RU" sz="1600" b="1" i="1" dirty="0" smtClean="0">
                <a:solidFill>
                  <a:prstClr val="black"/>
                </a:solidFill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17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21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0039" y="548680"/>
            <a:ext cx="8552439" cy="60016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266700" algn="just"/>
            <a:r>
              <a:rPr lang="ru-RU" sz="1600" b="1" i="1" dirty="0" smtClean="0">
                <a:solidFill>
                  <a:prstClr val="black"/>
                </a:solidFill>
              </a:rPr>
              <a:t>24</a:t>
            </a:r>
            <a:r>
              <a:rPr lang="ru-RU" sz="1600" b="1" i="1" dirty="0">
                <a:solidFill>
                  <a:prstClr val="black"/>
                </a:solidFill>
              </a:rPr>
              <a:t>. Работы в условиях глубоких пещер с применением </a:t>
            </a:r>
            <a:r>
              <a:rPr lang="ru-RU" sz="1600" b="1" i="1" dirty="0" err="1">
                <a:solidFill>
                  <a:prstClr val="black"/>
                </a:solidFill>
              </a:rPr>
              <a:t>спелеоснаряжения</a:t>
            </a:r>
            <a:r>
              <a:rPr lang="ru-RU" sz="1600" b="1" i="1" dirty="0">
                <a:solidFill>
                  <a:prstClr val="black"/>
                </a:solidFill>
              </a:rPr>
              <a:t>, на природном рельефе (скалы, обрывы и другое) с применением альпинистского снаряжения.</a:t>
            </a:r>
            <a:endParaRPr lang="ru-RU" sz="1600" dirty="0">
              <a:solidFill>
                <a:prstClr val="black"/>
              </a:solidFill>
            </a:endParaRPr>
          </a:p>
          <a:p>
            <a:pPr indent="266700" algn="just"/>
            <a:r>
              <a:rPr lang="ru-RU" sz="1600" b="1" i="1" dirty="0">
                <a:solidFill>
                  <a:prstClr val="black"/>
                </a:solidFill>
              </a:rPr>
              <a:t>25. Работы по эвакуации трупов погибших людей и животных при проведении аварийно-спасательных и других неотложных работ вне зависимости от режимов функционирования.</a:t>
            </a:r>
            <a:endParaRPr lang="ru-RU" sz="1600" dirty="0">
              <a:solidFill>
                <a:prstClr val="black"/>
              </a:solidFill>
            </a:endParaRPr>
          </a:p>
          <a:p>
            <a:pPr indent="266700" algn="just"/>
            <a:r>
              <a:rPr lang="ru-RU" sz="1600" b="1" i="1" dirty="0">
                <a:solidFill>
                  <a:prstClr val="black"/>
                </a:solidFill>
              </a:rPr>
              <a:t>26. Работы с сильнодействующими ядовитыми и взрывчатыми веществами (агрессивными жидкостями и газами), в задымленных, загазованных и запыленных помещениях, в колодцах и замкнутых емкостях.</a:t>
            </a:r>
            <a:endParaRPr lang="ru-RU" sz="1600" dirty="0">
              <a:solidFill>
                <a:prstClr val="black"/>
              </a:solidFill>
            </a:endParaRPr>
          </a:p>
          <a:p>
            <a:pPr indent="266700" algn="just"/>
            <a:r>
              <a:rPr lang="ru-RU" sz="1600" b="1" i="1" dirty="0">
                <a:solidFill>
                  <a:prstClr val="black"/>
                </a:solidFill>
              </a:rPr>
              <a:t>27. Работы в условиях воздействия ионизирующих излучений с мощностью дозы, при которой возможно превышение предела дозы для персонала группы А.</a:t>
            </a:r>
            <a:endParaRPr lang="ru-RU" sz="1600" dirty="0">
              <a:solidFill>
                <a:prstClr val="black"/>
              </a:solidFill>
            </a:endParaRPr>
          </a:p>
          <a:p>
            <a:pPr indent="266700" algn="just"/>
            <a:r>
              <a:rPr lang="ru-RU" sz="1600" b="1" i="1" dirty="0">
                <a:solidFill>
                  <a:prstClr val="black"/>
                </a:solidFill>
              </a:rPr>
              <a:t>28. Работы в зоне ведения боевых действий, а также в зоне контртеррористических операций.</a:t>
            </a:r>
            <a:endParaRPr lang="ru-RU" sz="1600" dirty="0">
              <a:solidFill>
                <a:prstClr val="black"/>
              </a:solidFill>
            </a:endParaRPr>
          </a:p>
          <a:p>
            <a:pPr indent="266700" algn="just"/>
            <a:r>
              <a:rPr lang="ru-RU" sz="1600" b="1" i="1" dirty="0">
                <a:solidFill>
                  <a:prstClr val="black"/>
                </a:solidFill>
              </a:rPr>
              <a:t>29. Работы в зонах устойчиво функциональных очагов клещевого вирусного энцефалита, эпидемий (эпизоотии), радиоактивного, химического и бактериологического заражения местности, в эндемичной зоне в </a:t>
            </a:r>
            <a:r>
              <a:rPr lang="ru-RU" sz="1600" b="1" i="1" dirty="0" err="1">
                <a:solidFill>
                  <a:prstClr val="black"/>
                </a:solidFill>
              </a:rPr>
              <a:t>эпидемически</a:t>
            </a:r>
            <a:r>
              <a:rPr lang="ru-RU" sz="1600" b="1" i="1" dirty="0">
                <a:solidFill>
                  <a:prstClr val="black"/>
                </a:solidFill>
              </a:rPr>
              <a:t> опасный период (связанный с риском заражения болезнями, переносчиками которых являются клещи</a:t>
            </a:r>
            <a:r>
              <a:rPr lang="ru-RU" sz="1600" b="1" i="1" dirty="0" smtClean="0">
                <a:solidFill>
                  <a:prstClr val="black"/>
                </a:solidFill>
              </a:rPr>
              <a:t>).</a:t>
            </a:r>
          </a:p>
          <a:p>
            <a:pPr lvl="0" indent="177800" algn="just"/>
            <a:r>
              <a:rPr lang="ru-RU" sz="1600" b="1" i="1" dirty="0">
                <a:solidFill>
                  <a:prstClr val="black"/>
                </a:solidFill>
              </a:rPr>
              <a:t>30. Работы на воде в условиях наводнения;</a:t>
            </a:r>
            <a:endParaRPr lang="ru-RU" sz="1600" dirty="0">
              <a:solidFill>
                <a:prstClr val="black"/>
              </a:solidFill>
            </a:endParaRPr>
          </a:p>
          <a:p>
            <a:pPr lvl="0" indent="177800" algn="just"/>
            <a:r>
              <a:rPr lang="ru-RU" sz="1600" b="1" i="1" dirty="0">
                <a:solidFill>
                  <a:prstClr val="black"/>
                </a:solidFill>
              </a:rPr>
              <a:t>31. Работы на акватории водного объекта в сложных условиях:</a:t>
            </a:r>
            <a:endParaRPr lang="ru-RU" sz="1600" dirty="0">
              <a:solidFill>
                <a:prstClr val="black"/>
              </a:solidFill>
            </a:endParaRPr>
          </a:p>
          <a:p>
            <a:pPr lvl="0" algn="just"/>
            <a:r>
              <a:rPr lang="ru-RU" sz="1600" b="1" i="1" dirty="0">
                <a:solidFill>
                  <a:prstClr val="black"/>
                </a:solidFill>
              </a:rPr>
              <a:t>- в условиях паводков и наводнений;</a:t>
            </a:r>
            <a:endParaRPr lang="ru-RU" sz="1600" dirty="0">
              <a:solidFill>
                <a:prstClr val="black"/>
              </a:solidFill>
            </a:endParaRPr>
          </a:p>
          <a:p>
            <a:pPr lvl="0" algn="just"/>
            <a:r>
              <a:rPr lang="ru-RU" sz="1600" b="1" i="1" dirty="0">
                <a:solidFill>
                  <a:prstClr val="black"/>
                </a:solidFill>
              </a:rPr>
              <a:t>- при волнении воды 1 метр и более;</a:t>
            </a:r>
            <a:endParaRPr lang="ru-RU" sz="1600" dirty="0">
              <a:solidFill>
                <a:prstClr val="black"/>
              </a:solidFill>
            </a:endParaRPr>
          </a:p>
          <a:p>
            <a:pPr lvl="0" algn="just"/>
            <a:r>
              <a:rPr lang="ru-RU" sz="1600" b="1" i="1" dirty="0">
                <a:solidFill>
                  <a:prstClr val="black"/>
                </a:solidFill>
              </a:rPr>
              <a:t>- при температуре воды плюс 10 °C и ниже;</a:t>
            </a:r>
            <a:endParaRPr lang="ru-RU" sz="1600" dirty="0">
              <a:solidFill>
                <a:prstClr val="black"/>
              </a:solidFill>
            </a:endParaRPr>
          </a:p>
          <a:p>
            <a:pPr lvl="0" algn="just"/>
            <a:r>
              <a:rPr lang="ru-RU" sz="1600" b="1" i="1" dirty="0">
                <a:solidFill>
                  <a:prstClr val="black"/>
                </a:solidFill>
              </a:rPr>
              <a:t>- в период становления и разрушения ледяного покрова;</a:t>
            </a:r>
            <a:endParaRPr lang="ru-RU" sz="1600" dirty="0">
              <a:solidFill>
                <a:prstClr val="black"/>
              </a:solidFill>
            </a:endParaRPr>
          </a:p>
          <a:p>
            <a:pPr lvl="0" algn="just"/>
            <a:r>
              <a:rPr lang="ru-RU" sz="1600" b="1" i="1" dirty="0">
                <a:solidFill>
                  <a:prstClr val="black"/>
                </a:solidFill>
              </a:rPr>
              <a:t>- на участках горных рек с уклоном 3 метра на 1 километр и более, со скоростью течения 3 м/с и более</a:t>
            </a:r>
            <a:r>
              <a:rPr lang="ru-RU" sz="1600" b="1" i="1" dirty="0" smtClean="0">
                <a:solidFill>
                  <a:prstClr val="black"/>
                </a:solidFill>
              </a:rPr>
              <a:t>;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18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61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" y="0"/>
            <a:ext cx="9155830" cy="685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-27384"/>
            <a:ext cx="8712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Красноярский край</a:t>
            </a:r>
            <a:endParaRPr lang="ru-RU" sz="28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s://cdn.fishki.net/upload/post/2019/11/24/3149923/a52eff5bc7da59be6936904690180b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5836"/>
            <a:ext cx="9155829" cy="538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230824"/>
            <a:ext cx="9123320" cy="13665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88900" indent="263525" algn="just">
              <a:lnSpc>
                <a:spcPct val="115000"/>
              </a:lnSpc>
              <a:spcAft>
                <a:spcPts val="0"/>
              </a:spcAft>
              <a:tabLst>
                <a:tab pos="88900" algn="l"/>
                <a:tab pos="5219700" algn="l"/>
              </a:tabLst>
            </a:pPr>
            <a:r>
              <a:rPr lang="ru-RU" sz="1200" b="1" dirty="0">
                <a:solidFill>
                  <a:srgbClr val="000000"/>
                </a:solidFill>
                <a:ea typeface="Times New Roman"/>
                <a:cs typeface="Times New Roman"/>
              </a:rPr>
              <a:t>Площадь территории края 2 366,8 тыс. кв. км, включая Эвенкию и Таймыр, что составляет 13,86% территории Российской Федерации, 45,7% территории Сибирского Федерального Округа. </a:t>
            </a:r>
            <a:endParaRPr lang="ru-RU" sz="1200" b="1" dirty="0">
              <a:ea typeface="Calibri"/>
              <a:cs typeface="Times New Roman"/>
            </a:endParaRPr>
          </a:p>
          <a:p>
            <a:pPr marL="88900" indent="263525" algn="just">
              <a:lnSpc>
                <a:spcPct val="115000"/>
              </a:lnSpc>
              <a:spcAft>
                <a:spcPts val="0"/>
              </a:spcAft>
              <a:tabLst>
                <a:tab pos="5220970" algn="l"/>
              </a:tabLst>
            </a:pPr>
            <a:r>
              <a:rPr lang="ru-RU" sz="1200" b="1" dirty="0">
                <a:solidFill>
                  <a:srgbClr val="000000"/>
                </a:solidFill>
                <a:ea typeface="Times New Roman"/>
                <a:cs typeface="Times New Roman"/>
              </a:rPr>
              <a:t>Численность населения Красноярского края составила 2 846,0 тыс. чел. Средняя плотность населения края составляет </a:t>
            </a:r>
            <a:r>
              <a:rPr lang="ru-RU" sz="12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/>
            </a:r>
            <a:br>
              <a:rPr lang="ru-RU" sz="1200" b="1" dirty="0" smtClean="0">
                <a:solidFill>
                  <a:srgbClr val="000000"/>
                </a:solidFill>
                <a:ea typeface="Times New Roman"/>
                <a:cs typeface="Times New Roman"/>
              </a:rPr>
            </a:br>
            <a:r>
              <a:rPr lang="ru-RU" sz="12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1,2 </a:t>
            </a:r>
            <a:r>
              <a:rPr lang="ru-RU" sz="1200" b="1" dirty="0">
                <a:solidFill>
                  <a:srgbClr val="000000"/>
                </a:solidFill>
                <a:ea typeface="Times New Roman"/>
                <a:cs typeface="Times New Roman"/>
              </a:rPr>
              <a:t>чел. на 1 кв. км. </a:t>
            </a:r>
            <a:endParaRPr lang="ru-RU" sz="1200" b="1" dirty="0" smtClean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marL="88900" indent="263525" algn="just">
              <a:lnSpc>
                <a:spcPct val="115000"/>
              </a:lnSpc>
              <a:spcAft>
                <a:spcPts val="0"/>
              </a:spcAft>
              <a:tabLst>
                <a:tab pos="5220970" algn="l"/>
              </a:tabLst>
            </a:pPr>
            <a:r>
              <a:rPr lang="ru-RU" sz="12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С </a:t>
            </a:r>
            <a:r>
              <a:rPr lang="ru-RU" sz="1200" b="1" dirty="0">
                <a:solidFill>
                  <a:srgbClr val="000000"/>
                </a:solidFill>
                <a:ea typeface="Times New Roman"/>
                <a:cs typeface="Times New Roman"/>
              </a:rPr>
              <a:t>юга на север протекает одна из крупнейших рек мира — Енисей (протяженность </a:t>
            </a:r>
            <a:r>
              <a:rPr lang="ru-RU" sz="12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- 3 </a:t>
            </a:r>
            <a:r>
              <a:rPr lang="ru-RU" sz="1200" b="1" dirty="0">
                <a:solidFill>
                  <a:srgbClr val="000000"/>
                </a:solidFill>
                <a:ea typeface="Times New Roman"/>
                <a:cs typeface="Times New Roman"/>
              </a:rPr>
              <a:t>487 км), насчитывается около </a:t>
            </a:r>
            <a:r>
              <a:rPr lang="ru-RU" sz="12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/>
            </a:r>
            <a:br>
              <a:rPr lang="ru-RU" sz="1200" b="1" dirty="0" smtClean="0">
                <a:solidFill>
                  <a:srgbClr val="000000"/>
                </a:solidFill>
                <a:ea typeface="Times New Roman"/>
                <a:cs typeface="Times New Roman"/>
              </a:rPr>
            </a:br>
            <a:r>
              <a:rPr lang="ru-RU" sz="12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323 </a:t>
            </a:r>
            <a:r>
              <a:rPr lang="ru-RU" sz="1200" b="1" dirty="0">
                <a:solidFill>
                  <a:srgbClr val="000000"/>
                </a:solidFill>
                <a:ea typeface="Times New Roman"/>
                <a:cs typeface="Times New Roman"/>
              </a:rPr>
              <a:t>тысяч озер (более 11% от их количества в стране). </a:t>
            </a:r>
            <a:endParaRPr lang="ru-RU" sz="1200" b="1" dirty="0" smtClean="0">
              <a:ea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1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3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735" y="548680"/>
            <a:ext cx="8424428" cy="56323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177800" algn="just"/>
            <a:r>
              <a:rPr lang="ru-RU" sz="1600" b="1" i="1" dirty="0" smtClean="0">
                <a:solidFill>
                  <a:prstClr val="black"/>
                </a:solidFill>
              </a:rPr>
              <a:t>32</a:t>
            </a:r>
            <a:r>
              <a:rPr lang="ru-RU" sz="1600" b="1" i="1" dirty="0">
                <a:solidFill>
                  <a:prstClr val="black"/>
                </a:solidFill>
              </a:rPr>
              <a:t>. Работы по поиску пострадавших (погибших) на акватории с применением средств защиты от переохлаждения.</a:t>
            </a:r>
            <a:endParaRPr lang="ru-RU" sz="1600" dirty="0">
              <a:solidFill>
                <a:prstClr val="black"/>
              </a:solidFill>
            </a:endParaRPr>
          </a:p>
          <a:p>
            <a:pPr indent="177800" algn="just"/>
            <a:endParaRPr lang="ru-RU" sz="800" b="1" i="1" dirty="0" smtClean="0">
              <a:solidFill>
                <a:prstClr val="black"/>
              </a:solidFill>
            </a:endParaRPr>
          </a:p>
          <a:p>
            <a:pPr indent="177800" algn="just"/>
            <a:r>
              <a:rPr lang="ru-RU" sz="1600" b="1" i="1" dirty="0" smtClean="0">
                <a:solidFill>
                  <a:prstClr val="black"/>
                </a:solidFill>
              </a:rPr>
              <a:t>33</a:t>
            </a:r>
            <a:r>
              <a:rPr lang="ru-RU" sz="1600" b="1" i="1" dirty="0">
                <a:solidFill>
                  <a:prstClr val="black"/>
                </a:solidFill>
              </a:rPr>
              <a:t>. Работы, связанные с риском возникновения контакта с возможно зараженной кровью (СПИД, сифилис, гепатит A, B, C и другие инфекции, передающиеся через контакт с кровью) и другими биологическими выделениями, зараженными возбудителями инфекционных заболеваний (брюшной тиф, корь, столбняк, туберкулез, новая </a:t>
            </a:r>
            <a:r>
              <a:rPr lang="ru-RU" sz="1600" b="1" i="1" dirty="0" err="1">
                <a:solidFill>
                  <a:prstClr val="black"/>
                </a:solidFill>
              </a:rPr>
              <a:t>коронавирусная</a:t>
            </a:r>
            <a:r>
              <a:rPr lang="ru-RU" sz="1600" b="1" i="1" dirty="0">
                <a:solidFill>
                  <a:prstClr val="black"/>
                </a:solidFill>
              </a:rPr>
              <a:t> инфекция и прочее) при выполнении служебных обязанностей.</a:t>
            </a:r>
            <a:endParaRPr lang="ru-RU" sz="1600" dirty="0">
              <a:solidFill>
                <a:prstClr val="black"/>
              </a:solidFill>
            </a:endParaRPr>
          </a:p>
          <a:p>
            <a:pPr indent="177800" algn="just"/>
            <a:endParaRPr lang="ru-RU" sz="800" b="1" i="1" dirty="0" smtClean="0">
              <a:solidFill>
                <a:prstClr val="black"/>
              </a:solidFill>
            </a:endParaRPr>
          </a:p>
          <a:p>
            <a:pPr indent="177800" algn="just"/>
            <a:r>
              <a:rPr lang="ru-RU" sz="1600" b="1" i="1" dirty="0" smtClean="0">
                <a:solidFill>
                  <a:prstClr val="black"/>
                </a:solidFill>
              </a:rPr>
              <a:t>34</a:t>
            </a:r>
            <a:r>
              <a:rPr lang="ru-RU" sz="1600" b="1" i="1" dirty="0">
                <a:solidFill>
                  <a:prstClr val="black"/>
                </a:solidFill>
              </a:rPr>
              <a:t>. Работы в зоне наводнения, паводка, при ликвидации последствий затоплений местности при объявлении чрезвычайной ситуации на данной территории.</a:t>
            </a:r>
            <a:endParaRPr lang="ru-RU" sz="1600" dirty="0">
              <a:solidFill>
                <a:prstClr val="black"/>
              </a:solidFill>
            </a:endParaRPr>
          </a:p>
          <a:p>
            <a:pPr indent="177800" algn="just"/>
            <a:endParaRPr lang="ru-RU" sz="800" b="1" i="1" dirty="0" smtClean="0">
              <a:solidFill>
                <a:prstClr val="black"/>
              </a:solidFill>
            </a:endParaRPr>
          </a:p>
          <a:p>
            <a:pPr indent="177800" algn="just"/>
            <a:r>
              <a:rPr lang="ru-RU" sz="1600" b="1" i="1" dirty="0" smtClean="0">
                <a:solidFill>
                  <a:prstClr val="black"/>
                </a:solidFill>
              </a:rPr>
              <a:t>35</a:t>
            </a:r>
            <a:r>
              <a:rPr lang="ru-RU" sz="1600" b="1" i="1" dirty="0">
                <a:solidFill>
                  <a:prstClr val="black"/>
                </a:solidFill>
              </a:rPr>
              <a:t>. Работы по тушению ландшафтных пожаров.</a:t>
            </a:r>
            <a:endParaRPr lang="ru-RU" sz="1600" dirty="0">
              <a:solidFill>
                <a:prstClr val="black"/>
              </a:solidFill>
            </a:endParaRPr>
          </a:p>
          <a:p>
            <a:pPr indent="177800" algn="just"/>
            <a:endParaRPr lang="ru-RU" sz="800" b="1" i="1" dirty="0" smtClean="0">
              <a:solidFill>
                <a:prstClr val="black"/>
              </a:solidFill>
            </a:endParaRPr>
          </a:p>
          <a:p>
            <a:pPr indent="177800" algn="just"/>
            <a:r>
              <a:rPr lang="ru-RU" sz="1600" b="1" i="1" dirty="0" smtClean="0">
                <a:solidFill>
                  <a:prstClr val="black"/>
                </a:solidFill>
              </a:rPr>
              <a:t>36</a:t>
            </a:r>
            <a:r>
              <a:rPr lang="ru-RU" sz="1600" b="1" i="1" dirty="0">
                <a:solidFill>
                  <a:prstClr val="black"/>
                </a:solidFill>
              </a:rPr>
              <a:t>. Работы, непосредственно связанные с применением легковоспламеняющихся и взрывчатых материалов. </a:t>
            </a:r>
            <a:endParaRPr lang="ru-RU" sz="1600" b="1" i="1" dirty="0" smtClean="0">
              <a:solidFill>
                <a:prstClr val="black"/>
              </a:solidFill>
            </a:endParaRPr>
          </a:p>
          <a:p>
            <a:pPr lvl="0" indent="266700" algn="just"/>
            <a:endParaRPr lang="ru-RU" sz="800" b="1" i="1" dirty="0" smtClean="0">
              <a:solidFill>
                <a:prstClr val="black"/>
              </a:solidFill>
            </a:endParaRPr>
          </a:p>
          <a:p>
            <a:pPr lvl="0" indent="266700" algn="just"/>
            <a:r>
              <a:rPr lang="ru-RU" sz="1600" b="1" i="1" dirty="0" smtClean="0">
                <a:solidFill>
                  <a:prstClr val="black"/>
                </a:solidFill>
              </a:rPr>
              <a:t>37</a:t>
            </a:r>
            <a:r>
              <a:rPr lang="ru-RU" sz="1600" b="1" i="1" dirty="0">
                <a:solidFill>
                  <a:prstClr val="black"/>
                </a:solidFill>
              </a:rPr>
              <a:t>. Работы на высоте в безопорном пространстве, без применения средств </a:t>
            </a:r>
            <a:r>
              <a:rPr lang="ru-RU" sz="1600" b="1" i="1" dirty="0" err="1">
                <a:solidFill>
                  <a:prstClr val="black"/>
                </a:solidFill>
              </a:rPr>
              <a:t>подмащивания</a:t>
            </a:r>
            <a:r>
              <a:rPr lang="ru-RU" sz="1600" b="1" i="1" dirty="0">
                <a:solidFill>
                  <a:prstClr val="black"/>
                </a:solidFill>
              </a:rPr>
              <a:t> и при перепаде высот свыше 5 метров.</a:t>
            </a:r>
            <a:endParaRPr lang="ru-RU" sz="1600" dirty="0">
              <a:solidFill>
                <a:prstClr val="black"/>
              </a:solidFill>
            </a:endParaRPr>
          </a:p>
          <a:p>
            <a:pPr lvl="0" indent="266700" algn="just"/>
            <a:endParaRPr lang="ru-RU" sz="800" b="1" i="1" dirty="0" smtClean="0">
              <a:solidFill>
                <a:prstClr val="black"/>
              </a:solidFill>
            </a:endParaRPr>
          </a:p>
          <a:p>
            <a:pPr lvl="0" indent="266700" algn="just"/>
            <a:r>
              <a:rPr lang="ru-RU" sz="1600" b="1" i="1" dirty="0" smtClean="0">
                <a:solidFill>
                  <a:prstClr val="black"/>
                </a:solidFill>
              </a:rPr>
              <a:t>38</a:t>
            </a:r>
            <a:r>
              <a:rPr lang="ru-RU" sz="1600" b="1" i="1" dirty="0">
                <a:solidFill>
                  <a:prstClr val="black"/>
                </a:solidFill>
              </a:rPr>
              <a:t>. Водолазные работы методом длительного пребывания в условиях повышенного давления водной и газовой сред независимо от вида водолазных работ и глубины водолазных спусков.</a:t>
            </a:r>
            <a:endParaRPr lang="ru-RU" sz="1600" dirty="0">
              <a:solidFill>
                <a:prstClr val="black"/>
              </a:solidFill>
            </a:endParaRPr>
          </a:p>
          <a:p>
            <a:pPr lvl="0" indent="266700" algn="just"/>
            <a:endParaRPr lang="ru-RU" sz="800" b="1" i="1" dirty="0" smtClean="0">
              <a:solidFill>
                <a:prstClr val="black"/>
              </a:solidFill>
            </a:endParaRPr>
          </a:p>
          <a:p>
            <a:pPr lvl="0" indent="266700" algn="just"/>
            <a:r>
              <a:rPr lang="ru-RU" sz="1600" b="1" i="1" dirty="0" smtClean="0">
                <a:solidFill>
                  <a:prstClr val="black"/>
                </a:solidFill>
              </a:rPr>
              <a:t>39</a:t>
            </a:r>
            <a:r>
              <a:rPr lang="ru-RU" sz="1600" b="1" i="1" dirty="0">
                <a:solidFill>
                  <a:prstClr val="black"/>
                </a:solidFill>
              </a:rPr>
              <a:t>. Водолазные работы в особых условиях независимо от вида водолазных работ и глубины водолазных спусков</a:t>
            </a:r>
            <a:r>
              <a:rPr lang="ru-RU" sz="1600" b="1" i="1" dirty="0" smtClean="0">
                <a:solidFill>
                  <a:prstClr val="black"/>
                </a:solidFill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19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1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9052" y="908720"/>
            <a:ext cx="8424428" cy="52629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266700" algn="just"/>
            <a:r>
              <a:rPr lang="ru-RU" sz="1600" b="1" i="1" dirty="0" smtClean="0">
                <a:solidFill>
                  <a:prstClr val="black"/>
                </a:solidFill>
              </a:rPr>
              <a:t>40</a:t>
            </a:r>
            <a:r>
              <a:rPr lang="ru-RU" sz="1600" b="1" i="1" dirty="0">
                <a:solidFill>
                  <a:prstClr val="black"/>
                </a:solidFill>
              </a:rPr>
              <a:t>. Водолазные работы независимо от глубины и условий водолазных спусков</a:t>
            </a:r>
            <a:r>
              <a:rPr lang="ru-RU" sz="1600" b="1" i="1" dirty="0" smtClean="0">
                <a:solidFill>
                  <a:prstClr val="black"/>
                </a:solidFill>
              </a:rPr>
              <a:t>:</a:t>
            </a:r>
          </a:p>
          <a:p>
            <a:pPr indent="266700" algn="just"/>
            <a:endParaRPr lang="ru-RU" sz="800" dirty="0">
              <a:solidFill>
                <a:prstClr val="black"/>
              </a:solidFill>
            </a:endParaRPr>
          </a:p>
          <a:p>
            <a:pPr algn="just"/>
            <a:r>
              <a:rPr lang="ru-RU" sz="1600" b="1" i="1" dirty="0" smtClean="0">
                <a:solidFill>
                  <a:prstClr val="black"/>
                </a:solidFill>
              </a:rPr>
              <a:t>- аварийные - работы, связанные с ликвидацией чрезвычайных ситуаций природного </a:t>
            </a:r>
            <a:br>
              <a:rPr lang="ru-RU" sz="1600" b="1" i="1" dirty="0" smtClean="0">
                <a:solidFill>
                  <a:prstClr val="black"/>
                </a:solidFill>
              </a:rPr>
            </a:br>
            <a:r>
              <a:rPr lang="ru-RU" sz="1600" b="1" i="1" dirty="0" smtClean="0">
                <a:solidFill>
                  <a:prstClr val="black"/>
                </a:solidFill>
              </a:rPr>
              <a:t>или техногенного характера;</a:t>
            </a:r>
          </a:p>
          <a:p>
            <a:pPr algn="just"/>
            <a:endParaRPr lang="ru-RU" sz="800" dirty="0" smtClean="0">
              <a:solidFill>
                <a:prstClr val="black"/>
              </a:solidFill>
            </a:endParaRPr>
          </a:p>
          <a:p>
            <a:pPr algn="just"/>
            <a:r>
              <a:rPr lang="ru-RU" sz="1600" b="1" i="1" dirty="0" smtClean="0">
                <a:solidFill>
                  <a:prstClr val="black"/>
                </a:solidFill>
              </a:rPr>
              <a:t>- аварийно-спасательные - работы, выполняемые водолазами при оказании помощи судам (кораблям), терпящим бедствие, и при аварийном приводнении воздушных судов, космических аппаратов;</a:t>
            </a:r>
          </a:p>
          <a:p>
            <a:pPr algn="just"/>
            <a:endParaRPr lang="ru-RU" sz="800" dirty="0" smtClean="0">
              <a:solidFill>
                <a:prstClr val="black"/>
              </a:solidFill>
            </a:endParaRPr>
          </a:p>
          <a:p>
            <a:pPr algn="just"/>
            <a:r>
              <a:rPr lang="ru-RU" sz="1600" b="1" i="1" dirty="0" smtClean="0">
                <a:solidFill>
                  <a:prstClr val="black"/>
                </a:solidFill>
              </a:rPr>
              <a:t>- спасательные - работы, выполняемые водолазами, связанные со спасанием людей </a:t>
            </a:r>
            <a:br>
              <a:rPr lang="ru-RU" sz="1600" b="1" i="1" dirty="0" smtClean="0">
                <a:solidFill>
                  <a:prstClr val="black"/>
                </a:solidFill>
              </a:rPr>
            </a:br>
            <a:r>
              <a:rPr lang="ru-RU" sz="1600" b="1" i="1" dirty="0" smtClean="0">
                <a:solidFill>
                  <a:prstClr val="black"/>
                </a:solidFill>
              </a:rPr>
              <a:t>на воде и под водой;</a:t>
            </a:r>
          </a:p>
          <a:p>
            <a:pPr algn="just"/>
            <a:endParaRPr lang="ru-RU" sz="800" dirty="0" smtClean="0">
              <a:solidFill>
                <a:prstClr val="black"/>
              </a:solidFill>
            </a:endParaRPr>
          </a:p>
          <a:p>
            <a:pPr algn="just"/>
            <a:r>
              <a:rPr lang="ru-RU" sz="1600" b="1" i="1" dirty="0" smtClean="0">
                <a:solidFill>
                  <a:prstClr val="black"/>
                </a:solidFill>
              </a:rPr>
              <a:t>- судоподъемные - работы, выполняемые водолазами при обследовании затонувшего объекта (судна, предметов техники и т.п.), подготовке его к подъему, в процессе подъема и постановки его наплаву или твердое основание (отмель, берег и т.п.)</a:t>
            </a:r>
            <a:endParaRPr lang="ru-RU" sz="1600" dirty="0" smtClean="0">
              <a:solidFill>
                <a:prstClr val="black"/>
              </a:solidFill>
            </a:endParaRPr>
          </a:p>
          <a:p>
            <a:pPr indent="266700" algn="just"/>
            <a:endParaRPr lang="ru-RU" sz="800" b="1" i="1" dirty="0" smtClean="0">
              <a:solidFill>
                <a:prstClr val="black"/>
              </a:solidFill>
            </a:endParaRPr>
          </a:p>
          <a:p>
            <a:pPr indent="266700" algn="just"/>
            <a:r>
              <a:rPr lang="ru-RU" sz="1600" b="1" i="1" dirty="0" smtClean="0">
                <a:solidFill>
                  <a:prstClr val="black"/>
                </a:solidFill>
              </a:rPr>
              <a:t>41. Водолазные работы независимо от глубины водолазных спусков по разработке грунта.</a:t>
            </a:r>
            <a:endParaRPr lang="ru-RU" sz="1600" dirty="0" smtClean="0">
              <a:solidFill>
                <a:prstClr val="black"/>
              </a:solidFill>
            </a:endParaRPr>
          </a:p>
          <a:p>
            <a:pPr indent="266700" algn="just"/>
            <a:endParaRPr lang="ru-RU" sz="800" b="1" i="1" dirty="0" smtClean="0">
              <a:solidFill>
                <a:prstClr val="black"/>
              </a:solidFill>
            </a:endParaRPr>
          </a:p>
          <a:p>
            <a:pPr indent="266700" algn="just"/>
            <a:r>
              <a:rPr lang="ru-RU" sz="1600" b="1" i="1" dirty="0" smtClean="0">
                <a:solidFill>
                  <a:prstClr val="black"/>
                </a:solidFill>
              </a:rPr>
              <a:t>42</a:t>
            </a:r>
            <a:r>
              <a:rPr lang="ru-RU" sz="1600" b="1" i="1" dirty="0">
                <a:solidFill>
                  <a:prstClr val="black"/>
                </a:solidFill>
              </a:rPr>
              <a:t>. Водолазные работы независимо от глубины водолазных спусков при выполнении подводных работ по сварке и резке.</a:t>
            </a:r>
            <a:endParaRPr lang="ru-RU" sz="1600" dirty="0">
              <a:solidFill>
                <a:prstClr val="black"/>
              </a:solidFill>
            </a:endParaRPr>
          </a:p>
          <a:p>
            <a:pPr indent="266700" algn="just"/>
            <a:endParaRPr lang="ru-RU" sz="800" b="1" i="1" dirty="0" smtClean="0">
              <a:solidFill>
                <a:prstClr val="black"/>
              </a:solidFill>
            </a:endParaRPr>
          </a:p>
          <a:p>
            <a:pPr indent="266700" algn="just"/>
            <a:r>
              <a:rPr lang="ru-RU" sz="1600" b="1" i="1" dirty="0" smtClean="0">
                <a:solidFill>
                  <a:prstClr val="black"/>
                </a:solidFill>
              </a:rPr>
              <a:t>43</a:t>
            </a:r>
            <a:r>
              <a:rPr lang="ru-RU" sz="1600" b="1" i="1" dirty="0">
                <a:solidFill>
                  <a:prstClr val="black"/>
                </a:solidFill>
              </a:rPr>
              <a:t>. Кессонные работы, работы в барокамерах и других устройствах в условиях повышенного давления воздушной и газовой среды.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20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7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75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7524" y="188640"/>
            <a:ext cx="7308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учреждения на мероприятия по охране труда, в том числе на обеспечение работников </a:t>
            </a: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СИЗ:</a:t>
            </a:r>
            <a:endParaRPr lang="ru-RU" sz="24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2533150"/>
            <a:ext cx="84801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Затраты на мероприятия по охране труда в 2022  году составили </a:t>
            </a:r>
            <a:br>
              <a:rPr lang="ru-RU" sz="20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20 498 369,67 рублей </a:t>
            </a:r>
            <a:r>
              <a:rPr lang="ru-RU" sz="20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(АППГ – 14 414 608,81 рублей), что составляет </a:t>
            </a:r>
            <a:r>
              <a:rPr lang="ru-RU" sz="20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18,85%</a:t>
            </a:r>
            <a:r>
              <a:rPr lang="ru-RU" sz="20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(АППГ – 14,93%) от  сметы расходов учреждения в  2021 году </a:t>
            </a:r>
            <a:r>
              <a:rPr lang="ru-RU" sz="20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40 981 338,74 рублей </a:t>
            </a:r>
            <a:r>
              <a:rPr lang="ru-RU" sz="20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(АППГ - 21 763 794,47</a:t>
            </a:r>
            <a:r>
              <a:rPr lang="ru-RU" sz="20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Увеличение по сравнению с АППГ составило </a:t>
            </a:r>
            <a:r>
              <a:rPr lang="ru-RU" sz="2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3,92%.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229821408"/>
              </p:ext>
            </p:extLst>
          </p:nvPr>
        </p:nvGraphicFramePr>
        <p:xfrm>
          <a:off x="609580" y="1136223"/>
          <a:ext cx="8136904" cy="1284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55341"/>
            <a:ext cx="1480602" cy="8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5048" y="4077072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Затраты на мероприятия по охране труда от сметы расходов без учета заработной платы, </a:t>
            </a: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%:</a:t>
            </a:r>
            <a:endParaRPr lang="ru-RU" sz="24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47118012"/>
              </p:ext>
            </p:extLst>
          </p:nvPr>
        </p:nvGraphicFramePr>
        <p:xfrm>
          <a:off x="683568" y="4908069"/>
          <a:ext cx="8136904" cy="161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21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19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0"/>
            <a:ext cx="9171661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012" y="332656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Изменения расходов учреждения на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охране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труда в период  с 2019 г. по 2022 г.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722284"/>
              </p:ext>
            </p:extLst>
          </p:nvPr>
        </p:nvGraphicFramePr>
        <p:xfrm>
          <a:off x="467544" y="1358875"/>
          <a:ext cx="8352419" cy="5253928"/>
        </p:xfrm>
        <a:graphic>
          <a:graphicData uri="http://schemas.openxmlformats.org/drawingml/2006/table">
            <a:tbl>
              <a:tblPr/>
              <a:tblGrid>
                <a:gridCol w="2733520"/>
                <a:gridCol w="1442691"/>
                <a:gridCol w="1442691"/>
                <a:gridCol w="1346492"/>
                <a:gridCol w="1387025"/>
              </a:tblGrid>
              <a:tr h="5336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мероприятий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33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Финансирование мероприятий по ОТ, руб.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7 222 100,54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18 003 462,27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14 414 608,81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20 498 369,67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800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Затраты на мероприятия по охране труда на 1 работника, руб.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24 564, 97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59 027,75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48 534,04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67 207,77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00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Смета расходов учреждения без учета заработной платы и налогов, руб.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50 197 231,77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103 595 259,27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96 540 702,36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108 726 687,69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067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Затраты на мероприятия по охране труда от сметы расходов без учета заработной платы, 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14,39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17,38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14,93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18,85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6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Общее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финансирование, руб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253 095 434,53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326 912 604,71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324 256 043,42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381 466 336,59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800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Затраты на мероприятия по охране труда от общего финансирования, 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2,8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5,5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4,4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5,4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22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8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878" cy="6867628"/>
          </a:xfrm>
          <a:prstGeom prst="rect">
            <a:avLst/>
          </a:prstGeom>
        </p:spPr>
      </p:pic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276446" y="836712"/>
            <a:ext cx="8496944" cy="57554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600" dirty="0">
                <a:solidFill>
                  <a:srgbClr val="44546A">
                    <a:lumMod val="75000"/>
                  </a:srgbClr>
                </a:solidFill>
              </a:rPr>
              <a:t>  </a:t>
            </a:r>
            <a:r>
              <a:rPr lang="ru-RU" sz="1600" b="1" u="sng" dirty="0">
                <a:solidFill>
                  <a:schemeClr val="tx1"/>
                </a:solidFill>
              </a:rPr>
              <a:t>2018 год</a:t>
            </a:r>
          </a:p>
          <a:p>
            <a:pPr marL="177800" indent="266700" algn="just"/>
            <a:r>
              <a:rPr lang="ru-RU" sz="1600" b="1" dirty="0">
                <a:solidFill>
                  <a:srgbClr val="FF0000"/>
                </a:solidFill>
              </a:rPr>
              <a:t>2-е место </a:t>
            </a:r>
            <a:r>
              <a:rPr lang="ru-RU" sz="1600" dirty="0">
                <a:solidFill>
                  <a:schemeClr val="tx1"/>
                </a:solidFill>
              </a:rPr>
              <a:t>в </a:t>
            </a:r>
            <a:r>
              <a:rPr lang="ru-RU" sz="1600" dirty="0" smtClean="0">
                <a:solidFill>
                  <a:schemeClr val="tx1"/>
                </a:solidFill>
              </a:rPr>
              <a:t>смотре-конкурсе г. Красноярска на </a:t>
            </a:r>
            <a:r>
              <a:rPr lang="ru-RU" sz="1600" dirty="0">
                <a:solidFill>
                  <a:schemeClr val="tx1"/>
                </a:solidFill>
              </a:rPr>
              <a:t>лучшую организацию работы по охране труда в номинации «Лучшая организация Красноярского края по организации работы в области охраны труда» в номинации «Прочие виды непроизводственной деятельности»;</a:t>
            </a:r>
          </a:p>
          <a:p>
            <a:pPr algn="just"/>
            <a:r>
              <a:rPr lang="ru-RU" sz="1600" b="1" u="sng" dirty="0">
                <a:solidFill>
                  <a:schemeClr val="tx1"/>
                </a:solidFill>
              </a:rPr>
              <a:t>2019 год</a:t>
            </a:r>
          </a:p>
          <a:p>
            <a:pPr marL="177800" indent="266700" algn="just"/>
            <a:r>
              <a:rPr lang="ru-RU" sz="1600" b="1" dirty="0">
                <a:solidFill>
                  <a:srgbClr val="FF0000"/>
                </a:solidFill>
              </a:rPr>
              <a:t>2-е место </a:t>
            </a:r>
            <a:r>
              <a:rPr lang="ru-RU" sz="1600" dirty="0">
                <a:solidFill>
                  <a:schemeClr val="tx1"/>
                </a:solidFill>
              </a:rPr>
              <a:t>в </a:t>
            </a:r>
            <a:r>
              <a:rPr lang="ru-RU" sz="1600" dirty="0" smtClean="0">
                <a:solidFill>
                  <a:schemeClr val="tx1"/>
                </a:solidFill>
              </a:rPr>
              <a:t>смотре-конкурсе Красноярского края на </a:t>
            </a:r>
            <a:r>
              <a:rPr lang="ru-RU" sz="1600" dirty="0">
                <a:solidFill>
                  <a:schemeClr val="tx1"/>
                </a:solidFill>
              </a:rPr>
              <a:t>лучшую организацию работы по охране труда в номинации «Лучшая организация работы по охране труда среди работодателей Красноярского края» в производственной группе «Прочая деятельность</a:t>
            </a:r>
            <a:r>
              <a:rPr lang="ru-RU" sz="1600" dirty="0" smtClean="0">
                <a:solidFill>
                  <a:schemeClr val="tx1"/>
                </a:solidFill>
              </a:rPr>
              <a:t>».</a:t>
            </a:r>
          </a:p>
          <a:p>
            <a:pPr algn="just"/>
            <a:r>
              <a:rPr lang="ru-RU" sz="1600" b="1" u="sng" dirty="0" smtClean="0">
                <a:solidFill>
                  <a:schemeClr val="tx1"/>
                </a:solidFill>
              </a:rPr>
              <a:t>2020 </a:t>
            </a:r>
            <a:r>
              <a:rPr lang="ru-RU" sz="1600" b="1" u="sng" dirty="0">
                <a:solidFill>
                  <a:schemeClr val="tx1"/>
                </a:solidFill>
              </a:rPr>
              <a:t>год</a:t>
            </a:r>
          </a:p>
          <a:p>
            <a:pPr marL="177800" indent="266700" algn="just"/>
            <a:r>
              <a:rPr lang="ru-RU" sz="1600" b="1" dirty="0" smtClean="0">
                <a:solidFill>
                  <a:srgbClr val="FF0000"/>
                </a:solidFill>
              </a:rPr>
              <a:t>2-е </a:t>
            </a:r>
            <a:r>
              <a:rPr lang="ru-RU" sz="1600" b="1" dirty="0">
                <a:solidFill>
                  <a:srgbClr val="FF0000"/>
                </a:solidFill>
              </a:rPr>
              <a:t>место </a:t>
            </a:r>
            <a:r>
              <a:rPr lang="ru-RU" sz="1600" dirty="0">
                <a:solidFill>
                  <a:schemeClr val="tx1"/>
                </a:solidFill>
              </a:rPr>
              <a:t>в смотре-конкурсе Красноярского края на лучшую организацию работы по охране труда в номинации «Лучшая организация работы по охране труда среди работодателей Красноярского края» в производственной группе «Прочая деятельность».</a:t>
            </a:r>
          </a:p>
          <a:p>
            <a:pPr algn="just"/>
            <a:r>
              <a:rPr lang="ru-RU" sz="1600" b="1" u="sng" dirty="0" smtClean="0">
                <a:solidFill>
                  <a:schemeClr val="tx1"/>
                </a:solidFill>
              </a:rPr>
              <a:t>2021 </a:t>
            </a:r>
            <a:r>
              <a:rPr lang="ru-RU" sz="1600" b="1" u="sng" dirty="0">
                <a:solidFill>
                  <a:schemeClr val="tx1"/>
                </a:solidFill>
              </a:rPr>
              <a:t>год</a:t>
            </a:r>
          </a:p>
          <a:p>
            <a:pPr marL="177800" indent="266700" algn="just"/>
            <a:r>
              <a:rPr lang="ru-RU" sz="1600" b="1" dirty="0" smtClean="0">
                <a:solidFill>
                  <a:srgbClr val="FF0000"/>
                </a:solidFill>
              </a:rPr>
              <a:t>1-е </a:t>
            </a:r>
            <a:r>
              <a:rPr lang="ru-RU" sz="1600" b="1" dirty="0">
                <a:solidFill>
                  <a:srgbClr val="FF0000"/>
                </a:solidFill>
              </a:rPr>
              <a:t>место </a:t>
            </a:r>
            <a:r>
              <a:rPr lang="ru-RU" sz="1600" dirty="0">
                <a:solidFill>
                  <a:schemeClr val="tx1"/>
                </a:solidFill>
              </a:rPr>
              <a:t>в смотре-конкурсе г. </a:t>
            </a:r>
            <a:r>
              <a:rPr lang="ru-RU" sz="1600" dirty="0" smtClean="0">
                <a:solidFill>
                  <a:schemeClr val="tx1"/>
                </a:solidFill>
              </a:rPr>
              <a:t>Красноярска на </a:t>
            </a:r>
            <a:r>
              <a:rPr lang="ru-RU" sz="1600" dirty="0">
                <a:solidFill>
                  <a:schemeClr val="tx1"/>
                </a:solidFill>
              </a:rPr>
              <a:t>лучшую организацию работы по охране труда </a:t>
            </a:r>
            <a:r>
              <a:rPr lang="ru-RU" sz="1600" dirty="0" smtClean="0">
                <a:solidFill>
                  <a:schemeClr val="tx1"/>
                </a:solidFill>
              </a:rPr>
              <a:t>в области социального партнерства и охраны труда в </a:t>
            </a:r>
            <a:r>
              <a:rPr lang="ru-RU" sz="1600" dirty="0">
                <a:solidFill>
                  <a:schemeClr val="tx1"/>
                </a:solidFill>
              </a:rPr>
              <a:t>номинации </a:t>
            </a:r>
            <a:r>
              <a:rPr lang="ru-RU" sz="1600" dirty="0" smtClean="0">
                <a:solidFill>
                  <a:schemeClr val="tx1"/>
                </a:solidFill>
              </a:rPr>
              <a:t>«Деятельность по обеспечению безопасности в чрезвычайных ситуациях»;</a:t>
            </a:r>
          </a:p>
          <a:p>
            <a:pPr marL="177800" indent="266700" algn="just"/>
            <a:r>
              <a:rPr lang="ru-RU" sz="1600" b="1" dirty="0" smtClean="0">
                <a:solidFill>
                  <a:srgbClr val="FF0000"/>
                </a:solidFill>
              </a:rPr>
              <a:t>3-е </a:t>
            </a:r>
            <a:r>
              <a:rPr lang="ru-RU" sz="1600" b="1" dirty="0">
                <a:solidFill>
                  <a:srgbClr val="FF0000"/>
                </a:solidFill>
              </a:rPr>
              <a:t>место </a:t>
            </a:r>
            <a:r>
              <a:rPr lang="ru-RU" sz="1600" dirty="0">
                <a:solidFill>
                  <a:schemeClr val="tx1"/>
                </a:solidFill>
              </a:rPr>
              <a:t>в смотре-конкурсе Красноярского края на лучшую организацию работы по охране труда в номинации «Лучшая организация работы по охране труда среди работодателей Красноярского края» в производственной группе «Прочая деятельность».</a:t>
            </a:r>
          </a:p>
          <a:p>
            <a:pPr algn="just"/>
            <a:r>
              <a:rPr lang="ru-RU" sz="1600" b="1" u="sng" dirty="0" smtClean="0">
                <a:solidFill>
                  <a:schemeClr val="tx1"/>
                </a:solidFill>
              </a:rPr>
              <a:t>2022 </a:t>
            </a:r>
            <a:r>
              <a:rPr lang="ru-RU" sz="1600" b="1" u="sng" dirty="0">
                <a:solidFill>
                  <a:schemeClr val="tx1"/>
                </a:solidFill>
              </a:rPr>
              <a:t>год</a:t>
            </a:r>
          </a:p>
          <a:p>
            <a:pPr marL="177800" indent="266700" algn="just"/>
            <a:r>
              <a:rPr lang="ru-RU" sz="1600" b="1" dirty="0">
                <a:solidFill>
                  <a:srgbClr val="FF0000"/>
                </a:solidFill>
              </a:rPr>
              <a:t>2</a:t>
            </a:r>
            <a:r>
              <a:rPr lang="ru-RU" sz="1600" b="1" dirty="0" smtClean="0">
                <a:solidFill>
                  <a:srgbClr val="FF0000"/>
                </a:solidFill>
              </a:rPr>
              <a:t>-е </a:t>
            </a:r>
            <a:r>
              <a:rPr lang="ru-RU" sz="1600" b="1" dirty="0">
                <a:solidFill>
                  <a:srgbClr val="FF0000"/>
                </a:solidFill>
              </a:rPr>
              <a:t>место </a:t>
            </a:r>
            <a:r>
              <a:rPr lang="ru-RU" sz="1600" dirty="0">
                <a:solidFill>
                  <a:schemeClr val="tx1"/>
                </a:solidFill>
              </a:rPr>
              <a:t>в смотре-конкурсе г. Красноярска на лучшую организацию работы по охране труда в области социального партнерства и охраны труда в номинации </a:t>
            </a:r>
            <a:r>
              <a:rPr lang="ru-RU" sz="1600" dirty="0" smtClean="0">
                <a:solidFill>
                  <a:schemeClr val="tx1"/>
                </a:solidFill>
              </a:rPr>
              <a:t>«</a:t>
            </a:r>
            <a:r>
              <a:rPr lang="ru-RU" sz="1600" dirty="0">
                <a:solidFill>
                  <a:schemeClr val="tx1"/>
                </a:solidFill>
              </a:rPr>
              <a:t>Прочие виды непроизводственной деятельности</a:t>
            </a:r>
            <a:r>
              <a:rPr lang="ru-RU" sz="1600" dirty="0" smtClean="0">
                <a:solidFill>
                  <a:schemeClr val="tx1"/>
                </a:solidFill>
              </a:rPr>
              <a:t>».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1241" y="38470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ежегодной работы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охране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труда: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23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0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229075" y="44624"/>
            <a:ext cx="8880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Социальные гарантии спасателей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91589" y="553898"/>
            <a:ext cx="842493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450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FFC000">
                    <a:lumMod val="20000"/>
                    <a:lumOff val="80000"/>
                  </a:srgbClr>
                </a:solidFill>
              </a:rPr>
              <a:t>обязательное страхование спасателей на случай причинения вреда их жизни или здоровью (</a:t>
            </a:r>
            <a:r>
              <a:rPr lang="ru-RU" sz="16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в 2023 году страховая выплата составляет 97 444 рубля</a:t>
            </a:r>
            <a:r>
              <a:rPr lang="ru-RU" sz="1600" b="1" dirty="0" smtClean="0">
                <a:solidFill>
                  <a:srgbClr val="FFC000">
                    <a:lumMod val="20000"/>
                    <a:lumOff val="80000"/>
                  </a:srgbClr>
                </a:solidFill>
              </a:rPr>
              <a:t>);</a:t>
            </a:r>
            <a:endParaRPr lang="ru-RU" sz="1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indent="44450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 </a:t>
            </a: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21.12.2010 установлены ежемесячные социальные выплаты  за счет средств краевого бюджета с ежегодной индексацией лицам, проработавшим не менее 15 лет в качестве спасателей в профессиональных АСФ и участвовавшим в ликвидации чрезвычайных ситуаций, не ранее достижения ими возраста 40 лет (</a:t>
            </a:r>
            <a:r>
              <a:rPr lang="ru-RU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 2023 году выплата составляет </a:t>
            </a:r>
            <a:r>
              <a:rPr lang="ru-RU" sz="1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12 076,00 </a:t>
            </a:r>
            <a:r>
              <a:rPr lang="ru-RU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рублей, которую получают 20 человек);</a:t>
            </a:r>
          </a:p>
          <a:p>
            <a:pPr indent="44450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обеспечение спасателей питанием или компенсацией взамен положенного питания при несении дежурства, проведении аварийно-спасательных работ и других неотложных работ при ликвидации чрезвычайных ситуаций (сумма компенсации меняется каждые полгода. В зависимости от статистических данных о стоимости продуктов питания </a:t>
            </a:r>
            <a:r>
              <a:rPr lang="ru-RU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 2023 году сумма компенсации составляет при дежурстве 569,84 рублей при  проведении АСР, ПСР </a:t>
            </a:r>
            <a:r>
              <a:rPr lang="ru-RU" sz="1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ru-RU" sz="1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682,73 </a:t>
            </a:r>
            <a:r>
              <a:rPr lang="ru-RU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рубля.);</a:t>
            </a:r>
          </a:p>
          <a:p>
            <a:pPr indent="44450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спасатели при проведении АСР обеспечиваются индивидуальными рационами питания (сумма которых меняется каждые полгода, </a:t>
            </a:r>
            <a:r>
              <a:rPr lang="ru-RU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 2023 году составила 867,04 рубля</a:t>
            </a: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);</a:t>
            </a:r>
          </a:p>
          <a:p>
            <a:pPr indent="44450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медицинская и психологическая реабилитация спасателей (ежегодно за счет краевого бюджета приобретаются  4 санаторно-курортные путевки, для спасателей нуждающихся в реабилитации. В 2023 году приобретаются 3 путевки).</a:t>
            </a:r>
          </a:p>
          <a:p>
            <a:pPr indent="44450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Также согласно ст.6. Закона Красноярского края от 03.12.2004 № 12-2668 «О гарантиях и компенсациях для лиц, работающих в районах Крайнего Севера и приравненных к ним местностях, а также в иных местностях края с особыми климатическими условиями» в учреждении работники трех структурных подразделений (Богучанский ПСО, Енисейское ПСО, Лесосибирская СС), расположенных в местностях, приравненных к районам Крайнего Севера. Пользуются льготным проездом к месту отдыха и обратно работники и члены их семей </a:t>
            </a: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 </a:t>
            </a: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раз в 2 года.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24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05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7384"/>
            <a:ext cx="9197648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25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8449" y="620688"/>
            <a:ext cx="8015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5600" algn="ctr"/>
            <a:r>
              <a:rPr lang="ru-RU" sz="2400" b="1" dirty="0" smtClean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ПРОБЛЕМНЫЕ ВОПРОСЫ:</a:t>
            </a:r>
            <a:endParaRPr lang="ru-RU" sz="24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3638" y="1074016"/>
            <a:ext cx="8424936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7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</a:t>
            </a:r>
            <a:r>
              <a:rPr lang="ru-RU" sz="17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. В </a:t>
            </a:r>
            <a:r>
              <a:rPr lang="ru-RU" sz="17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соответствии с ч. 5  ст.20 Федерального закона № 151-ФЗ </a:t>
            </a:r>
            <a:r>
              <a:rPr lang="ru-RU" sz="17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минимальный размер страховой суммы составляет 20 000 рублей. </a:t>
            </a:r>
            <a:r>
              <a:rPr lang="ru-RU" sz="17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Указанная сумма нуждается в актуализации, поскольку установленный в 2000 году </a:t>
            </a:r>
            <a:r>
              <a:rPr lang="ru-RU" sz="17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минимальный порог страховой суммы не отвечает, на наш взгляд, целям страхования, в числе которых обеспечение защиты интересов спасателей  при наступлении определенных страховых случаев.</a:t>
            </a:r>
          </a:p>
          <a:p>
            <a:pPr lvl="0" indent="450850" algn="just"/>
            <a:r>
              <a:rPr lang="ru-RU" sz="17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При этом Федеральным законом от 30.12.2012 № 283-ФЗ «О социальных гарантиях сотрудникам некоторых федеральных органов исполнительной власти и внесении изменений в отдельные законодательные акты Российской Федерации», регулирующим отношения, с вязанные с денежным довольствием сотрудников, проходящих службу в   федеральной противопожарной службе Государственной противопожарной службы предусмотрена максимальная страховая сумма в размере 2 000 000 руб</a:t>
            </a:r>
            <a:r>
              <a:rPr lang="ru-RU" sz="17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9075" y="44624"/>
            <a:ext cx="8880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Социальные гарантии спасателей</a:t>
            </a:r>
          </a:p>
        </p:txBody>
      </p:sp>
      <p:pic>
        <p:nvPicPr>
          <p:cNvPr id="13" name="Picture 6" descr="http://s3.eu-west-1.amazonaws.com/prod.news.product.which.co.uk/news/wp-content/uploads/2021/09/claddingsale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4" r="31625"/>
          <a:stretch/>
        </p:blipFill>
        <p:spPr bwMode="auto">
          <a:xfrm>
            <a:off x="7219247" y="4179882"/>
            <a:ext cx="1529217" cy="227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3638" y="4077072"/>
            <a:ext cx="6780650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700" b="1" dirty="0">
                <a:solidFill>
                  <a:srgbClr val="ED7D31">
                    <a:lumMod val="60000"/>
                    <a:lumOff val="40000"/>
                  </a:srgbClr>
                </a:solidFill>
              </a:rPr>
              <a:t>2. </a:t>
            </a:r>
            <a:r>
              <a:rPr lang="ru-RU" sz="1700" dirty="0">
                <a:solidFill>
                  <a:srgbClr val="ED7D31">
                    <a:lumMod val="60000"/>
                    <a:lumOff val="40000"/>
                  </a:srgbClr>
                </a:solidFill>
              </a:rPr>
              <a:t>В соответствии с п.1 ст. 30 Федерального закона от 22.08.1995 № 151 ФЗ «Об аварийно-спасательных службах и статусе спасателей», </a:t>
            </a:r>
            <a:r>
              <a:rPr lang="ru-RU" sz="1700" b="1" dirty="0">
                <a:solidFill>
                  <a:srgbClr val="ED7D31">
                    <a:lumMod val="60000"/>
                    <a:lumOff val="40000"/>
                  </a:srgbClr>
                </a:solidFill>
              </a:rPr>
              <a:t>спасатели</a:t>
            </a:r>
            <a:r>
              <a:rPr lang="ru-RU" sz="1700" dirty="0">
                <a:solidFill>
                  <a:srgbClr val="ED7D31">
                    <a:lumMod val="60000"/>
                    <a:lumOff val="40000"/>
                  </a:srgbClr>
                </a:solidFill>
              </a:rPr>
              <a:t> </a:t>
            </a:r>
            <a:r>
              <a:rPr lang="ru-RU" sz="1700" b="1" dirty="0">
                <a:solidFill>
                  <a:srgbClr val="ED7D31">
                    <a:lumMod val="60000"/>
                    <a:lumOff val="40000"/>
                  </a:srgbClr>
                </a:solidFill>
              </a:rPr>
              <a:t>имеют право на предоставление жилья</a:t>
            </a:r>
            <a:r>
              <a:rPr lang="ru-RU" sz="1700" dirty="0">
                <a:solidFill>
                  <a:srgbClr val="ED7D31">
                    <a:lumMod val="60000"/>
                    <a:lumOff val="40000"/>
                  </a:srgbClr>
                </a:solidFill>
              </a:rPr>
              <a:t>. Данное право также задекларировано в краевом Законе «О защите населения и территории Красноярского края от чрезвычайных ситуаций природного и техногенного характера», </a:t>
            </a:r>
            <a:r>
              <a:rPr lang="ru-RU" sz="1700" b="1" dirty="0">
                <a:solidFill>
                  <a:srgbClr val="ED7D31">
                    <a:lumMod val="60000"/>
                    <a:lumOff val="40000"/>
                  </a:srgbClr>
                </a:solidFill>
              </a:rPr>
              <a:t>но механизма реализации права нет. </a:t>
            </a:r>
          </a:p>
          <a:p>
            <a:pPr lvl="0" indent="450850" algn="just"/>
            <a:r>
              <a:rPr lang="ru-RU" sz="1700" b="1" dirty="0">
                <a:solidFill>
                  <a:srgbClr val="ED7D31">
                    <a:lumMod val="60000"/>
                    <a:lumOff val="40000"/>
                  </a:srgbClr>
                </a:solidFill>
              </a:rPr>
              <a:t>На сегодня нуждаются в предоставлении жилья 25 спасателей учреждения </a:t>
            </a:r>
            <a:r>
              <a:rPr lang="ru-RU" sz="1700" dirty="0">
                <a:solidFill>
                  <a:srgbClr val="ED7D31">
                    <a:lumMod val="60000"/>
                    <a:lumOff val="40000"/>
                  </a:srgbClr>
                </a:solidFill>
              </a:rPr>
              <a:t>(12,2% от численности спасателей). </a:t>
            </a:r>
          </a:p>
        </p:txBody>
      </p:sp>
    </p:spTree>
    <p:extLst>
      <p:ext uri="{BB962C8B-B14F-4D97-AF65-F5344CB8AC3E}">
        <p14:creationId xmlns:p14="http://schemas.microsoft.com/office/powerpoint/2010/main" val="283285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0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16456" y="260648"/>
            <a:ext cx="8023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Профессиональная подготовка работников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3382" y="980728"/>
            <a:ext cx="827629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/>
            <a:r>
              <a:rPr lang="ru-RU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Профессиональная подготовка спасателей организована </a:t>
            </a:r>
            <a:r>
              <a:rPr lang="ru-RU" sz="2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соответствии </a:t>
            </a:r>
            <a:r>
              <a:rPr lang="ru-RU" sz="2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требованиями Федерального закона </a:t>
            </a:r>
            <a:r>
              <a:rPr lang="ru-RU" sz="2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22.08.1995 № 151-ФЗ «Об аварийно-спасательных службах и статусе спасателей» и осуществляется </a:t>
            </a:r>
            <a:r>
              <a:rPr lang="ru-RU" sz="2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соответствии </a:t>
            </a:r>
            <a:br>
              <a:rPr lang="ru-RU" sz="2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«Программой профессиональной подготовки спасателей краевого государственного казенного учреждения «Спасатель», утверждённой приказом директора учреждения от 27.01.2022 № 51 «О внесении изменений </a:t>
            </a:r>
            <a:r>
              <a:rPr lang="ru-RU" sz="2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 директора учреждения от 28.12.2021 № 1277 </a:t>
            </a:r>
            <a:r>
              <a:rPr lang="ru-RU" sz="2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организации профессиональной подготовки».</a:t>
            </a:r>
          </a:p>
          <a:p>
            <a:pPr indent="266700" algn="just"/>
            <a:endParaRPr lang="ru-RU" sz="24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266700" algn="just"/>
            <a:r>
              <a:rPr lang="ru-RU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</a:t>
            </a:r>
            <a:r>
              <a:rPr lang="ru-RU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профессиональной подготовки спасателей включает в себя </a:t>
            </a:r>
            <a:r>
              <a:rPr lang="ru-RU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</a:t>
            </a:r>
            <a:r>
              <a:rPr lang="ru-RU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видов предметов обучения, рассчитанных на  438 часов обучения.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26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99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оле 2"/>
          <p:cNvSpPr txBox="1"/>
          <p:nvPr/>
        </p:nvSpPr>
        <p:spPr>
          <a:xfrm>
            <a:off x="1413232" y="158408"/>
            <a:ext cx="7009765" cy="394279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Система профессиональной подготовки спасателей в КГКУ «Спасатель»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Поле 3"/>
          <p:cNvSpPr txBox="1"/>
          <p:nvPr/>
        </p:nvSpPr>
        <p:spPr>
          <a:xfrm>
            <a:off x="182228" y="628229"/>
            <a:ext cx="2085516" cy="4796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Профессиональная подготовка включает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Поле 4"/>
          <p:cNvSpPr txBox="1"/>
          <p:nvPr/>
        </p:nvSpPr>
        <p:spPr>
          <a:xfrm>
            <a:off x="2339753" y="628229"/>
            <a:ext cx="3960440" cy="3075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Учебно-тренировочные, практические занятия и сборы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Поле 5"/>
          <p:cNvSpPr txBox="1"/>
          <p:nvPr/>
        </p:nvSpPr>
        <p:spPr>
          <a:xfrm>
            <a:off x="6419671" y="645113"/>
            <a:ext cx="2616825" cy="2639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Участие в чемпионате и соревнованиях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1. Чемпионата КГКУ «Спасатель» 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по спасательному многоборью.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2. Главным управлением МЧС России по Красноярскому края среди профессиональных и нештатных аварийно-спасательных формирований, аттестованных на право ведения газоспасательных работ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3. Государственным казенным учреждением «Агентство по защите населения и территории Кемеровской области» открытого соревнования 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по проведению аварийно-спасательных работ при ликвидации чрезвычайных ситуаций памяти героя Кузбасса Ю. </a:t>
            </a:r>
            <a:r>
              <a:rPr kumimoji="0" lang="ru-RU" sz="9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Рошканюка</a:t>
            </a: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.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 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Поле 6"/>
          <p:cNvSpPr txBox="1"/>
          <p:nvPr/>
        </p:nvSpPr>
        <p:spPr>
          <a:xfrm>
            <a:off x="6419671" y="3443684"/>
            <a:ext cx="2616825" cy="30811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Учебный центр КГКУ «Спасатель»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Профессиональное обучение по программам: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 «Водолаз»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 «Матрос-спасатель»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 «Механик передвижного компрессора»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 «</a:t>
            </a:r>
            <a:r>
              <a:rPr kumimoji="0" lang="ru-RU" sz="9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Беспарашютное</a:t>
            </a: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десантирование с помощью штатных спусковых устройств и штатных спускоподъемных устройств вертолета для десантников» 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 «</a:t>
            </a:r>
            <a:r>
              <a:rPr kumimoji="0" lang="ru-RU" sz="9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Беспарашютное</a:t>
            </a: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десантирование с помощью штатных спусковых устройств и штатных спускоподъемных устройств вертолета для выпускающего»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 «Спуски с вертолетов с применением спусковых устройств СУ-Р для десантников»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 «Спуски с вертолетов с применением спусковых устройств СУ-Р. Руководитель спусков – выпускающий</a:t>
            </a:r>
            <a:r>
              <a:rPr kumimoji="0" lang="ru-RU" sz="9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»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Поле 10"/>
          <p:cNvSpPr txBox="1"/>
          <p:nvPr/>
        </p:nvSpPr>
        <p:spPr>
          <a:xfrm>
            <a:off x="2339752" y="1016238"/>
            <a:ext cx="1728192" cy="33488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Ежемесячно</a:t>
            </a:r>
            <a:r>
              <a:rPr kumimoji="0" lang="ru-RU" sz="95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: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 по ликвидации ДТП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 по отработке нормативов по РХБЗ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 с использованием стационарной барокамеры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</a:t>
            </a:r>
            <a:r>
              <a:rPr kumimoji="0" lang="ru-RU" sz="95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по водолазной подготовке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 по газоспасательным работам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 по темам: «Эвакуация пострадавшего с высоты», «Наведение навесной переправы и транспортировка пострадавшего» (для спасательных отрядов)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 по проведению АСДНР с использованием </a:t>
            </a:r>
            <a:r>
              <a:rPr kumimoji="0" lang="ru-RU" sz="9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аэролодок</a:t>
            </a: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«Север-650», «Фантом-650»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Поле 12"/>
          <p:cNvSpPr txBox="1"/>
          <p:nvPr/>
        </p:nvSpPr>
        <p:spPr>
          <a:xfrm>
            <a:off x="2339752" y="4427982"/>
            <a:ext cx="1728192" cy="22413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Раз </a:t>
            </a:r>
            <a:r>
              <a:rPr kumimoji="0" lang="ru-RU" sz="1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в два месяца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: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по специальной подготовке спасателей (с дополнительными обязанностями взрывника)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 по темам: «Эвакуация пострадавшего с высоты», «Наведение навесной переправы и транспортировка пострадавшего» (для спасательных отделений)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Поле 13"/>
          <p:cNvSpPr txBox="1"/>
          <p:nvPr/>
        </p:nvSpPr>
        <p:spPr>
          <a:xfrm>
            <a:off x="4113176" y="1016235"/>
            <a:ext cx="2187016" cy="3204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Ежеквартально</a:t>
            </a:r>
            <a:r>
              <a:rPr kumimoji="0" lang="ru-RU" sz="95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: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по горно-таежной местности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с использованием стационарной барокамеры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со спасателями на объектах, с которыми заключены договора по приносящей доход деятельности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по ликвидации последствий происшествий и ЧС в условиях непригодной для дыхания среды, с аттестованными на ведение газоспасательных работ спасателями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по </a:t>
            </a:r>
            <a:r>
              <a:rPr kumimoji="0" lang="ru-RU" sz="95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беспарашютному</a:t>
            </a: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десантированию наземная подготовка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 по темам: «Эвакуация пострадавшего с высоты», «Наведение навесной переправы и транспортировка пострадавшего» (для спасательных станций)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Поле 15"/>
          <p:cNvSpPr txBox="1"/>
          <p:nvPr/>
        </p:nvSpPr>
        <p:spPr>
          <a:xfrm>
            <a:off x="4130200" y="4268909"/>
            <a:ext cx="2169992" cy="24004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Ежегодно</a:t>
            </a:r>
            <a:r>
              <a:rPr kumimoji="0" lang="ru-RU" sz="95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: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по лыжному 1-но дневному 25 км переходу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- 2-х </a:t>
            </a:r>
            <a:r>
              <a:rPr kumimoji="0" lang="ru-RU" sz="95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дневный</a:t>
            </a: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переход с применением снегоходной техники.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сбор по </a:t>
            </a:r>
            <a:r>
              <a:rPr kumimoji="0" lang="ru-RU" sz="95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беспарашютному</a:t>
            </a: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десантированию с помощью спусковых </a:t>
            </a:r>
            <a:r>
              <a:rPr kumimoji="0" lang="ru-RU" sz="95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устройств </a:t>
            </a: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с использованием вертолета 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сбор по горной и спелеологической подготовке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- 3-х дневные сборы по горной подготовке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 сбор по водолазной подготовке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1" name="Поле 22"/>
          <p:cNvSpPr txBox="1"/>
          <p:nvPr/>
        </p:nvSpPr>
        <p:spPr>
          <a:xfrm>
            <a:off x="185998" y="1268760"/>
            <a:ext cx="2081748" cy="44934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1. Профессиональная подготовка делится на 2 учебных периода.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 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2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 Занятия по профессиональной подготовки проводятся в подразделениях с учебной нагрузкой не менее 4 учебных часов, продолжительностью 50 минут.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 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3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 Каждый спасатель имеет 2 тетради, одна тетрадь по профессиональной  подготовке, одна тетрадь по охране труда и электробезопасности.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 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4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 Проверка знаний и профессионально пригодности спасателей осуществляется: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ежемесячно начальниками структурных подразделений с выставлением оценок по каждому предмету обучения;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один раз в год в ходе комплексной проверки структурных подразделений комиссией управления учреждения.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 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6" name="Поле 14"/>
          <p:cNvSpPr txBox="1"/>
          <p:nvPr/>
        </p:nvSpPr>
        <p:spPr>
          <a:xfrm>
            <a:off x="174347" y="6044612"/>
            <a:ext cx="2093397" cy="6344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Раз </a:t>
            </a:r>
            <a:r>
              <a:rPr kumimoji="0" lang="ru-RU" sz="95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в полгода: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 с использованием стационарной барокамеры</a:t>
            </a:r>
            <a:endParaRPr kumimoji="0" lang="ru-RU" sz="9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27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4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0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28371" y="188640"/>
            <a:ext cx="78269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sz="2400" b="1" dirty="0">
                <a:latin typeface="+mj-lt"/>
                <a:cs typeface="Times New Roman" panose="02020603050405020304" pitchFamily="18" charset="0"/>
              </a:rPr>
              <a:t>Занятия по </a:t>
            </a:r>
            <a:r>
              <a:rPr lang="ru-RU" sz="2400" b="1" dirty="0" smtClean="0">
                <a:latin typeface="+mj-lt"/>
                <a:cs typeface="Times New Roman" panose="02020603050405020304" pitchFamily="18" charset="0"/>
              </a:rPr>
              <a:t>отработке </a:t>
            </a:r>
            <a:r>
              <a:rPr lang="ru-RU" sz="2400" b="1" dirty="0">
                <a:latin typeface="+mj-lt"/>
                <a:cs typeface="Times New Roman" panose="02020603050405020304" pitchFamily="18" charset="0"/>
              </a:rPr>
              <a:t>профессиональных </a:t>
            </a:r>
            <a:r>
              <a:rPr lang="ru-RU" sz="2400" b="1" dirty="0" smtClean="0">
                <a:latin typeface="+mj-lt"/>
                <a:cs typeface="Times New Roman" panose="02020603050405020304" pitchFamily="18" charset="0"/>
              </a:rPr>
              <a:t>навыков</a:t>
            </a:r>
            <a:endParaRPr lang="ru-RU" sz="2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3665" y="5580529"/>
            <a:ext cx="17080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ru-RU" sz="1600" b="1" dirty="0">
                <a:solidFill>
                  <a:srgbClr val="FFFFCC"/>
                </a:solidFill>
                <a:latin typeface="+mj-lt"/>
              </a:rPr>
              <a:t>Ликвидация ДТП</a:t>
            </a:r>
          </a:p>
          <a:p>
            <a:pPr algn="ctr" defTabSz="457200"/>
            <a:r>
              <a:rPr lang="ru-RU" sz="1600" b="1" dirty="0">
                <a:solidFill>
                  <a:srgbClr val="FFFFCC"/>
                </a:solidFill>
                <a:latin typeface="+mj-lt"/>
              </a:rPr>
              <a:t>(48 занятий)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477683" y="3132257"/>
            <a:ext cx="22938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ru-RU" sz="1600" b="1" dirty="0" smtClean="0">
                <a:solidFill>
                  <a:srgbClr val="FFFFCC"/>
                </a:solidFill>
                <a:latin typeface="+mj-lt"/>
              </a:rPr>
              <a:t>Водолазная подготовка</a:t>
            </a:r>
          </a:p>
          <a:p>
            <a:pPr algn="ctr" defTabSz="457200"/>
            <a:r>
              <a:rPr lang="ru-RU" sz="1600" b="1" dirty="0" smtClean="0">
                <a:solidFill>
                  <a:srgbClr val="FFFFCC"/>
                </a:solidFill>
                <a:latin typeface="+mj-lt"/>
              </a:rPr>
              <a:t>(30 занятий)</a:t>
            </a:r>
            <a:endParaRPr lang="ru-RU" sz="1600" b="1" dirty="0">
              <a:solidFill>
                <a:srgbClr val="FFFFCC"/>
              </a:solidFill>
              <a:latin typeface="+mj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49851" y="3140968"/>
            <a:ext cx="1279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ru-RU" sz="1600" b="1" dirty="0">
                <a:solidFill>
                  <a:srgbClr val="FFFFCC"/>
                </a:solidFill>
                <a:latin typeface="+mj-lt"/>
              </a:rPr>
              <a:t>ЛАРН</a:t>
            </a:r>
          </a:p>
          <a:p>
            <a:pPr algn="ctr" defTabSz="457200"/>
            <a:r>
              <a:rPr lang="ru-RU" sz="1600" b="1" dirty="0">
                <a:solidFill>
                  <a:srgbClr val="FFFFCC"/>
                </a:solidFill>
                <a:latin typeface="+mj-lt"/>
              </a:rPr>
              <a:t>(12 занятий)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373600" y="3132257"/>
            <a:ext cx="13748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ru-RU" sz="1600" b="1" dirty="0" err="1" smtClean="0">
                <a:solidFill>
                  <a:srgbClr val="FFFFCC"/>
                </a:solidFill>
                <a:latin typeface="+mj-lt"/>
              </a:rPr>
              <a:t>Газоспасение</a:t>
            </a:r>
            <a:endParaRPr lang="ru-RU" sz="1600" b="1" dirty="0">
              <a:solidFill>
                <a:srgbClr val="FFFFCC"/>
              </a:solidFill>
              <a:latin typeface="+mj-lt"/>
            </a:endParaRPr>
          </a:p>
          <a:p>
            <a:pPr algn="ctr" defTabSz="457200"/>
            <a:r>
              <a:rPr lang="ru-RU" sz="1600" b="1" dirty="0" smtClean="0">
                <a:solidFill>
                  <a:srgbClr val="FFFFCC"/>
                </a:solidFill>
                <a:latin typeface="+mj-lt"/>
              </a:rPr>
              <a:t>(16 занятий)</a:t>
            </a:r>
            <a:endParaRPr lang="ru-RU" sz="1600" b="1" dirty="0">
              <a:solidFill>
                <a:srgbClr val="FFFFCC"/>
              </a:solidFill>
              <a:latin typeface="+mj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3140968"/>
            <a:ext cx="2403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sz="1600" b="1" dirty="0" smtClean="0">
                <a:solidFill>
                  <a:srgbClr val="FFFFCC"/>
                </a:solidFill>
                <a:latin typeface="+mj-lt"/>
              </a:rPr>
              <a:t>Горная подготовка</a:t>
            </a:r>
          </a:p>
          <a:p>
            <a:pPr algn="ctr" defTabSz="457200"/>
            <a:r>
              <a:rPr lang="ru-RU" sz="1600" b="1" dirty="0" smtClean="0">
                <a:solidFill>
                  <a:srgbClr val="FFFFCC"/>
                </a:solidFill>
                <a:latin typeface="+mj-lt"/>
              </a:rPr>
              <a:t>(23 занятий)</a:t>
            </a:r>
            <a:endParaRPr lang="ru-RU" sz="1600" b="1" dirty="0">
              <a:solidFill>
                <a:srgbClr val="FFFFCC"/>
              </a:solidFill>
              <a:latin typeface="+mj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611602" y="5550331"/>
            <a:ext cx="17301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ru-RU" sz="1600" b="1" dirty="0">
                <a:solidFill>
                  <a:srgbClr val="FFFFCC"/>
                </a:solidFill>
                <a:latin typeface="+mj-lt"/>
              </a:rPr>
              <a:t>Обезвреживание</a:t>
            </a:r>
          </a:p>
          <a:p>
            <a:pPr algn="ctr" defTabSz="457200"/>
            <a:r>
              <a:rPr lang="ru-RU" sz="1600" b="1" dirty="0">
                <a:solidFill>
                  <a:srgbClr val="FFFFCC"/>
                </a:solidFill>
                <a:latin typeface="+mj-lt"/>
              </a:rPr>
              <a:t>ВОП</a:t>
            </a:r>
          </a:p>
          <a:p>
            <a:pPr algn="ctr" defTabSz="457200"/>
            <a:r>
              <a:rPr lang="ru-RU" sz="1600" b="1" dirty="0" smtClean="0">
                <a:solidFill>
                  <a:srgbClr val="FFFFCC"/>
                </a:solidFill>
                <a:latin typeface="+mj-lt"/>
              </a:rPr>
              <a:t>(5 </a:t>
            </a:r>
            <a:r>
              <a:rPr lang="ru-RU" sz="1600" b="1" dirty="0">
                <a:solidFill>
                  <a:srgbClr val="FFFFCC"/>
                </a:solidFill>
                <a:latin typeface="+mj-lt"/>
              </a:rPr>
              <a:t>занятий)</a:t>
            </a:r>
          </a:p>
        </p:txBody>
      </p:sp>
      <p:pic>
        <p:nvPicPr>
          <p:cNvPr id="20" name="Picture 2" descr="Фото #18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50682"/>
            <a:ext cx="2188232" cy="17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Фото #17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218197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Фото #17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434" y="1450682"/>
            <a:ext cx="2166858" cy="175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Фото #37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915" y="1450682"/>
            <a:ext cx="2125341" cy="175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Фото #2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22" y="1450682"/>
            <a:ext cx="2052274" cy="175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www.ridus.ru/images/2017/2/9/539091/4e96887c7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414" y="3933056"/>
            <a:ext cx="2077878" cy="158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D:\Презентации\Сборы\СБОРЫ 2021\15лет\Фото сбора СУР\Воздушная тренировка\Спуск с вертолета1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22" y="3908530"/>
            <a:ext cx="2022286" cy="157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7161473" y="5525596"/>
            <a:ext cx="1697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ru-RU" sz="1600" b="1" dirty="0" err="1">
                <a:solidFill>
                  <a:srgbClr val="FFFFCC"/>
                </a:solidFill>
                <a:latin typeface="+mj-lt"/>
              </a:rPr>
              <a:t>Беспарашютное</a:t>
            </a:r>
            <a:endParaRPr lang="ru-RU" sz="1600" b="1" dirty="0">
              <a:solidFill>
                <a:srgbClr val="FFFFCC"/>
              </a:solidFill>
              <a:latin typeface="+mj-lt"/>
            </a:endParaRPr>
          </a:p>
          <a:p>
            <a:pPr algn="ctr" defTabSz="457200"/>
            <a:r>
              <a:rPr lang="ru-RU" sz="1600" b="1" dirty="0">
                <a:solidFill>
                  <a:srgbClr val="FFFFCC"/>
                </a:solidFill>
                <a:latin typeface="+mj-lt"/>
              </a:rPr>
              <a:t>десантирование </a:t>
            </a:r>
          </a:p>
          <a:p>
            <a:pPr algn="ctr" defTabSz="457200"/>
            <a:r>
              <a:rPr lang="ru-RU" sz="1600" b="1" dirty="0">
                <a:solidFill>
                  <a:srgbClr val="FFFFCC"/>
                </a:solidFill>
                <a:latin typeface="+mj-lt"/>
              </a:rPr>
              <a:t>( 1 занятие)</a:t>
            </a:r>
          </a:p>
        </p:txBody>
      </p:sp>
      <p:pic>
        <p:nvPicPr>
          <p:cNvPr id="18435" name="Picture 3" descr="T:\ФОТО и ВИДЕО\2017 год\УТЗ по проведению поисковых работ в тайге\image-0-02-05-dd1c4c2d5d914bd44a3038eb2eec4038bcac7be91eb47a8780cd84d161efb601-V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99"/>
          <a:stretch/>
        </p:blipFill>
        <p:spPr bwMode="auto">
          <a:xfrm>
            <a:off x="4930449" y="3933056"/>
            <a:ext cx="1801791" cy="158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890609" y="5503584"/>
            <a:ext cx="19136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sz="1600" b="1" dirty="0" smtClean="0">
                <a:solidFill>
                  <a:srgbClr val="FFFFCC"/>
                </a:solidFill>
                <a:latin typeface="+mj-lt"/>
              </a:rPr>
              <a:t>Отработка </a:t>
            </a:r>
            <a:r>
              <a:rPr lang="ru-RU" sz="1600" b="1" dirty="0">
                <a:solidFill>
                  <a:srgbClr val="FFFFCC"/>
                </a:solidFill>
                <a:latin typeface="+mj-lt"/>
              </a:rPr>
              <a:t>навыков ведения </a:t>
            </a:r>
            <a:r>
              <a:rPr lang="ru-RU" sz="1600" b="1" dirty="0" smtClean="0">
                <a:solidFill>
                  <a:srgbClr val="FFFFCC"/>
                </a:solidFill>
                <a:latin typeface="+mj-lt"/>
              </a:rPr>
              <a:t>ПСР </a:t>
            </a:r>
            <a:r>
              <a:rPr lang="ru-RU" sz="1600" b="1" dirty="0">
                <a:solidFill>
                  <a:srgbClr val="FFFFCC"/>
                </a:solidFill>
                <a:latin typeface="+mj-lt"/>
              </a:rPr>
              <a:t>в условиях горно-таежной местности (</a:t>
            </a:r>
            <a:r>
              <a:rPr lang="ru-RU" sz="1600" b="1" dirty="0" smtClean="0">
                <a:solidFill>
                  <a:srgbClr val="FFFFCC"/>
                </a:solidFill>
                <a:latin typeface="+mj-lt"/>
              </a:rPr>
              <a:t>3 занятия)</a:t>
            </a:r>
            <a:endParaRPr lang="ru-RU" sz="1600" b="1" dirty="0">
              <a:solidFill>
                <a:srgbClr val="FFFFCC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766445"/>
            <a:ext cx="87549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7800" algn="just"/>
            <a:r>
              <a:rPr lang="ru-RU" sz="2000" dirty="0" smtClean="0">
                <a:solidFill>
                  <a:srgbClr val="FFFFCC"/>
                </a:solidFill>
                <a:latin typeface="+mj-lt"/>
              </a:rPr>
              <a:t>Ежегодно спланировано </a:t>
            </a:r>
            <a:r>
              <a:rPr lang="ru-RU" sz="2000" dirty="0">
                <a:solidFill>
                  <a:srgbClr val="FFFFCC"/>
                </a:solidFill>
                <a:latin typeface="+mj-lt"/>
              </a:rPr>
              <a:t>к проведению 257 учебно-тренировочных занятий </a:t>
            </a:r>
            <a:r>
              <a:rPr lang="ru-RU" sz="2000" dirty="0" smtClean="0">
                <a:solidFill>
                  <a:srgbClr val="FFFFCC"/>
                </a:solidFill>
                <a:latin typeface="+mj-lt"/>
              </a:rPr>
              <a:t/>
            </a:r>
            <a:br>
              <a:rPr lang="ru-RU" sz="2000" dirty="0" smtClean="0">
                <a:solidFill>
                  <a:srgbClr val="FFFFCC"/>
                </a:solidFill>
                <a:latin typeface="+mj-lt"/>
              </a:rPr>
            </a:br>
            <a:r>
              <a:rPr lang="ru-RU" sz="2000" dirty="0" smtClean="0">
                <a:solidFill>
                  <a:srgbClr val="FFFFCC"/>
                </a:solidFill>
                <a:latin typeface="+mj-lt"/>
              </a:rPr>
              <a:t>и сборов, </a:t>
            </a:r>
            <a:r>
              <a:rPr lang="ru-RU" sz="2000" dirty="0">
                <a:solidFill>
                  <a:srgbClr val="FFFFCC"/>
                </a:solidFill>
                <a:latin typeface="+mj-lt"/>
              </a:rPr>
              <a:t>в том числе: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  <a:latin typeface="Calibri"/>
              </a:rPr>
              <a:t>Слайд 28</a:t>
            </a:r>
            <a:endParaRPr lang="ru-RU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817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0"/>
            <a:ext cx="9159711" cy="686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1631" y="92334"/>
            <a:ext cx="8842736" cy="1384995"/>
          </a:xfrm>
          <a:prstGeom prst="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21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КГКУ «Спасатель» создано в соответствии </a:t>
            </a:r>
            <a:b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с Постановлением Совета Администрации Красноярского края от 19.01.2006 № 6-п </a:t>
            </a:r>
          </a:p>
          <a:p>
            <a:pPr marL="0" marR="0" lvl="0" indent="0" algn="ctr" defTabSz="9121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и действует на основании Федерального Закона от 22.08.1995 № 151-ФЗ </a:t>
            </a:r>
            <a:b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«Об аварийно-спасательных службах и статусе спасателей», </a:t>
            </a:r>
          </a:p>
          <a:p>
            <a:pPr marL="0" marR="0" lvl="0" indent="0" algn="ctr" defTabSz="9121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Закона Красноярского края «О защите населения и территорий Красноярского края от ЧС природного и техногенного характера» от 10.02.2000 № 9-631 и Устава КГКУ «Спасатель».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76" t="33041" r="52357" b="21155"/>
          <a:stretch/>
        </p:blipFill>
        <p:spPr bwMode="auto">
          <a:xfrm>
            <a:off x="4345576" y="2637412"/>
            <a:ext cx="2890720" cy="309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44" t="27888" r="27368" b="5411"/>
          <a:stretch/>
        </p:blipFill>
        <p:spPr bwMode="auto">
          <a:xfrm>
            <a:off x="251520" y="2637412"/>
            <a:ext cx="3763726" cy="348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s://mospolytech-tuchkovo.online/pluginfile.php/136/course/overviewfiles/101848845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" t="35293" b="14956"/>
          <a:stretch/>
        </p:blipFill>
        <p:spPr bwMode="auto">
          <a:xfrm>
            <a:off x="1522984" y="1542652"/>
            <a:ext cx="1352890" cy="106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images.myshared.ru/6/594627/slide_1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4" t="21111" b="13958"/>
          <a:stretch/>
        </p:blipFill>
        <p:spPr bwMode="auto">
          <a:xfrm>
            <a:off x="5229431" y="1542652"/>
            <a:ext cx="926745" cy="106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45576" y="5789290"/>
            <a:ext cx="2890720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Закон </a:t>
            </a:r>
            <a:r>
              <a:rPr lang="ru-RU" sz="1000" b="1" dirty="0"/>
              <a:t>Красноярского края </a:t>
            </a:r>
            <a:endParaRPr lang="ru-RU" sz="1000" b="1" dirty="0" smtClean="0"/>
          </a:p>
          <a:p>
            <a:pPr algn="ctr"/>
            <a:r>
              <a:rPr lang="ru-RU" sz="1000" i="1" dirty="0" smtClean="0"/>
              <a:t>«</a:t>
            </a:r>
            <a:r>
              <a:rPr lang="ru-RU" sz="1000" i="1" dirty="0"/>
              <a:t>О защите населения и территорий Красноярского края </a:t>
            </a:r>
            <a:endParaRPr lang="ru-RU" sz="1000" i="1" dirty="0" smtClean="0"/>
          </a:p>
          <a:p>
            <a:pPr algn="ctr"/>
            <a:r>
              <a:rPr lang="ru-RU" sz="1000" i="1" dirty="0" smtClean="0"/>
              <a:t>от </a:t>
            </a:r>
            <a:r>
              <a:rPr lang="ru-RU" sz="1000" i="1" dirty="0"/>
              <a:t>ЧС природного и техногенного характера» </a:t>
            </a:r>
            <a:endParaRPr lang="ru-RU" sz="1000" i="1" dirty="0" smtClean="0"/>
          </a:p>
          <a:p>
            <a:pPr algn="ctr"/>
            <a:endParaRPr lang="ru-RU" sz="1000" i="1" dirty="0" smtClean="0"/>
          </a:p>
          <a:p>
            <a:pPr algn="ctr"/>
            <a:r>
              <a:rPr lang="ru-RU" sz="1000" dirty="0" smtClean="0"/>
              <a:t>10.02.2000	</a:t>
            </a:r>
            <a:r>
              <a:rPr lang="ru-RU" sz="1000" dirty="0"/>
              <a:t> </a:t>
            </a:r>
            <a:r>
              <a:rPr lang="ru-RU" sz="1000" dirty="0" smtClean="0"/>
              <a:t>                                       </a:t>
            </a:r>
            <a:r>
              <a:rPr lang="ru-RU" sz="1000" dirty="0"/>
              <a:t>№ 9-631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524328" y="3501008"/>
            <a:ext cx="1257959" cy="158417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Устав</a:t>
            </a:r>
          </a:p>
          <a:p>
            <a:pPr algn="ctr"/>
            <a:r>
              <a:rPr lang="ru-RU" sz="1400" b="1" dirty="0" smtClean="0"/>
              <a:t>КГКУ</a:t>
            </a:r>
          </a:p>
          <a:p>
            <a:pPr algn="ctr"/>
            <a:r>
              <a:rPr lang="ru-RU" sz="1400" b="1" dirty="0" smtClean="0"/>
              <a:t>«Спасатель»</a:t>
            </a:r>
            <a:endParaRPr lang="ru-RU" sz="1400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529" y="1542652"/>
            <a:ext cx="998795" cy="1158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2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399895"/>
              </p:ext>
            </p:extLst>
          </p:nvPr>
        </p:nvGraphicFramePr>
        <p:xfrm>
          <a:off x="323528" y="1091639"/>
          <a:ext cx="8496944" cy="536448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516461"/>
                <a:gridCol w="4483962"/>
                <a:gridCol w="1092278"/>
                <a:gridCol w="892075"/>
                <a:gridCol w="1512168"/>
              </a:tblGrid>
              <a:tr h="3212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Наименование специальности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Положено (чел.)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Имеется (чел.)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Процент обеспеченности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1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 u="none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Специалист по работе с газоспасательным оборудованием (оборудованием для ликвидации аварийных розливов нефтепродуктов)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1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 u="none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Руководитель газоспасательного формирования (формирования по ликвидации аварийных розливов нефтепродуктов)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4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600" u="none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Командир газоспасательного отделения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600" u="none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Специалист по работе в загазованных средах.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35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600" u="none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Командир отделения по ликвидации аварийных розливов нефтепродуктов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600" u="none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Специалист по ликвидации аварийных розливов нефтепродуктов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41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41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600" u="none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Специалист по обслуживанию сосудов, работающих под давлением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54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46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85,18%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600" u="none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Специалист по обслуживанию подъемных сооружений (стропальщик)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102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99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97,05%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1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600" u="none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Специалист по обслуживанию стационарных и передвижных дизельных (бензиновых) электростанций (машинист ДЭС)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35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82,85%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600" u="none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Электрогазосварщик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579977" y="80962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Сведения о потребности в узконаправленных специальностях </a:t>
            </a:r>
            <a:r>
              <a:rPr lang="ru-RU" sz="2400" b="1" dirty="0" smtClean="0">
                <a:solidFill>
                  <a:schemeClr val="bg1"/>
                </a:solidFill>
              </a:rPr>
              <a:t>КГКУ </a:t>
            </a:r>
            <a:r>
              <a:rPr lang="ru-RU" sz="2400" b="1" dirty="0">
                <a:solidFill>
                  <a:schemeClr val="bg1"/>
                </a:solidFill>
              </a:rPr>
              <a:t>«Спасатель» на 2023 год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29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890924"/>
              </p:ext>
            </p:extLst>
          </p:nvPr>
        </p:nvGraphicFramePr>
        <p:xfrm>
          <a:off x="340990" y="898384"/>
          <a:ext cx="8496944" cy="560832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516461"/>
                <a:gridCol w="4483962"/>
                <a:gridCol w="1092278"/>
                <a:gridCol w="892075"/>
                <a:gridCol w="1512168"/>
              </a:tblGrid>
              <a:tr h="4724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Наименование специальности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Положено (чел.)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Имеется (чел.)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Процент обеспеченности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Промышленный альпинист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145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145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4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Специалист по обнаружению и обезвреживанию взрывоопасных предметов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71,42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Руководитель, специалист по охране труда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57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57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4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Руководитель, специалист по пожарной безопасности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57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57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4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Руководитель, специалист, член аттестационной комиссии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Водолаз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80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76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95,00;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7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Специалист по медицинскому обеспечению водолазных спусков на малых и средних глубинах (врач – физиолог / фельдшер)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Водолаз – сварщик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55,55%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4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Водитель автомобиля оборудованного специальными сигналами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114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114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Водитель (технический водительский минимум) 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114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114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4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Водитель автомобиля для перевозки опасных грузов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84,61%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7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Специалист по организации перевозок автомобильным транспортом и безопасности дорожного движения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41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41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12998" y="188640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Сведения о потребности в узконаправленных специальностях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КГКУ </a:t>
            </a:r>
            <a:r>
              <a:rPr lang="ru-RU" sz="2000" b="1" dirty="0">
                <a:solidFill>
                  <a:schemeClr val="bg1"/>
                </a:solidFill>
              </a:rPr>
              <a:t>«Спасатель» на 2023 </a:t>
            </a:r>
            <a:r>
              <a:rPr lang="ru-RU" sz="2000" b="1" dirty="0" smtClean="0">
                <a:solidFill>
                  <a:schemeClr val="bg1"/>
                </a:solidFill>
              </a:rPr>
              <a:t>год (продолжение)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30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3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159236"/>
              </p:ext>
            </p:extLst>
          </p:nvPr>
        </p:nvGraphicFramePr>
        <p:xfrm>
          <a:off x="323528" y="1091639"/>
          <a:ext cx="8496944" cy="536448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516461"/>
                <a:gridCol w="4483962"/>
                <a:gridCol w="1092278"/>
                <a:gridCol w="892075"/>
                <a:gridCol w="1512168"/>
              </a:tblGrid>
              <a:tr h="3212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Наименование специальности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Положено (чел.)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Имеется (чел.)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Процент обеспеченности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Специалист по спуску на СУРах 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Специалист по проведению предрейсовых и послерейсовых медицинских осмотров водителей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Проводник служебных собак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50%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Специалист по управлению маломерным судном особой конструкции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35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97,14%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Специалист по управлению маломерным судном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124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1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Специалист по радиационной безопасности и радиационному контролю при работе с генерирующими источниками ионизирующих излучений (персонал группы А)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Специалист по радиационной безопасности при обращении с лучевыми досмотровыми установками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Машинист крана автомобильного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77,77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1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Специалист, ответственный за теплоэнергетику и исправное состояние и безопасную эксплуатацию тепловых энергоустановок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Специалист по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организации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здравоохранения </a:t>
                      </a:r>
                      <a:b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и общественного здоровья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50%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617" marR="256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12998" y="188640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Сведения о потребности в узконаправленных специальностях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КГКУ </a:t>
            </a:r>
            <a:r>
              <a:rPr lang="ru-RU" sz="2000" b="1" dirty="0">
                <a:solidFill>
                  <a:schemeClr val="bg1"/>
                </a:solidFill>
              </a:rPr>
              <a:t>«Спасатель» на 2023 </a:t>
            </a:r>
            <a:r>
              <a:rPr lang="ru-RU" sz="2000" b="1" dirty="0" smtClean="0">
                <a:solidFill>
                  <a:schemeClr val="bg1"/>
                </a:solidFill>
              </a:rPr>
              <a:t>год (продолжение)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31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12998" y="188640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Состояние учебно-тренировочной </a:t>
            </a:r>
            <a:r>
              <a:rPr lang="ru-RU" sz="2000" b="1" dirty="0" smtClean="0">
                <a:solidFill>
                  <a:schemeClr val="bg1"/>
                </a:solidFill>
              </a:rPr>
              <a:t>базы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48710"/>
              </p:ext>
            </p:extLst>
          </p:nvPr>
        </p:nvGraphicFramePr>
        <p:xfrm>
          <a:off x="412998" y="617426"/>
          <a:ext cx="8352927" cy="579376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60802"/>
                <a:gridCol w="4202256"/>
                <a:gridCol w="1296144"/>
                <a:gridCol w="939751"/>
                <a:gridCol w="1453974"/>
              </a:tblGrid>
              <a:tr h="5597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Наименования УМБ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Потребность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Имеется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Процент оснащенности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 anchor="ctr"/>
                </a:tc>
              </a:tr>
              <a:tr h="5597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Учебные классы, помещения приспособленные 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для проведения занятий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</a:tr>
              <a:tr h="3731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Спортивные площадки, тренажерные залы, спортивные уголки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</a:tr>
              <a:tr h="2086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Учебные места для: </a:t>
                      </a: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 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 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</a:tr>
              <a:tr h="3731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3.1.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ликвидация последствий ДТП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</a:tr>
              <a:tr h="3731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3.2.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извлечения пострадавших из под завалов «Потерна»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12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92,30%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</a:tr>
              <a:tr h="4303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3.3.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отработки аварийно-спасательных работ 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в колодцах - «Труба»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</a:tr>
              <a:tr h="3731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3.4.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отработки горной подготовки «Скалодром»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18,18%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</a:tr>
              <a:tr h="5597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3.5.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отработки оказания первой помощи с использованием тренажеров типа «Максим, Гоша»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61,53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</a:tr>
              <a:tr h="2086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Уголок безопасности дорожного движения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100%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</a:tr>
              <a:tr h="3731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вольер и площадка для тренировки и выгула поисковых собак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100%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92" marR="61692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</a:t>
            </a:r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2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4685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82712" y="334236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 учреждении на балансе состоит </a:t>
            </a:r>
            <a:r>
              <a:rPr lang="en-US" sz="2000" b="1" dirty="0" smtClean="0">
                <a:solidFill>
                  <a:schemeClr val="bg1"/>
                </a:solidFill>
              </a:rPr>
              <a:t>20</a:t>
            </a:r>
            <a:r>
              <a:rPr lang="ru-RU" sz="2000" b="1" dirty="0" smtClean="0">
                <a:solidFill>
                  <a:schemeClr val="bg1"/>
                </a:solidFill>
              </a:rPr>
              <a:t> зданий и </a:t>
            </a:r>
            <a:r>
              <a:rPr lang="en-US" sz="2000" b="1" dirty="0" smtClean="0">
                <a:solidFill>
                  <a:schemeClr val="bg1"/>
                </a:solidFill>
              </a:rPr>
              <a:t>31 </a:t>
            </a:r>
            <a:r>
              <a:rPr lang="ru-RU" sz="2000" b="1" dirty="0" smtClean="0">
                <a:solidFill>
                  <a:schemeClr val="bg1"/>
                </a:solidFill>
              </a:rPr>
              <a:t>сооружени</a:t>
            </a:r>
            <a:r>
              <a:rPr lang="ru-RU" sz="2000" b="1" dirty="0">
                <a:solidFill>
                  <a:schemeClr val="bg1"/>
                </a:solidFill>
              </a:rPr>
              <a:t>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</a:t>
            </a:r>
            <a:r>
              <a:rPr lang="en-US" dirty="0" smtClean="0">
                <a:solidFill>
                  <a:schemeClr val="bg1"/>
                </a:solidFill>
              </a:rPr>
              <a:t>33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User15\Desktop\Сбор\лсс\IMG_01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88"/>
          <a:stretch/>
        </p:blipFill>
        <p:spPr bwMode="auto">
          <a:xfrm>
            <a:off x="107504" y="1081721"/>
            <a:ext cx="3459266" cy="174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1171" y="2780928"/>
            <a:ext cx="39025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Здание Лесосибирской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спасательной станции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DSCN050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88"/>
          <a:stretch/>
        </p:blipFill>
        <p:spPr bwMode="auto">
          <a:xfrm>
            <a:off x="3635896" y="1081721"/>
            <a:ext cx="2588147" cy="1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635896" y="2780928"/>
            <a:ext cx="25881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Здание Зеленогорского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поисково-спасательного отделения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7171" name="Picture 3" descr="Учебный класс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22451"/>
            <a:ext cx="2931243" cy="21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14909"/>
            <a:ext cx="2948187" cy="220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032470" y="6047459"/>
            <a:ext cx="5459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Классы по служебной подготовке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в структурных подразделениях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7172" name="Picture 4" descr="C:\Users\User16\Desktop\Новая папка\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1" t="8301" r="48802" b="31150"/>
          <a:stretch/>
        </p:blipFill>
        <p:spPr bwMode="auto">
          <a:xfrm>
            <a:off x="6300192" y="1081721"/>
            <a:ext cx="2569967" cy="174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300192" y="2759775"/>
            <a:ext cx="25881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Здание Красноярского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поисково-спасательного отряда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3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4685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12998" y="332656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Оборудование  учебных мест для отработки нормативов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</a:t>
            </a:r>
            <a:r>
              <a:rPr lang="en-US" dirty="0" smtClean="0">
                <a:solidFill>
                  <a:schemeClr val="bg1"/>
                </a:solidFill>
              </a:rPr>
              <a:t>34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42" name="Picture 2" descr="C:\Users\User16\Desktop\Новая папка\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56792"/>
            <a:ext cx="4671715" cy="385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16\Desktop\Новая папка\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786" y="980728"/>
            <a:ext cx="3806771" cy="263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16\Desktop\Новая папка\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48" y="3728548"/>
            <a:ext cx="3778477" cy="282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75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5575" y="259593"/>
            <a:ext cx="71867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Организация </a:t>
            </a:r>
            <a:endParaRPr lang="ru-RU" sz="2800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финансово-экономического обеспечения</a:t>
            </a:r>
            <a:endParaRPr lang="ru-RU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882" y="243108"/>
            <a:ext cx="1886294" cy="124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35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679379444"/>
              </p:ext>
            </p:extLst>
          </p:nvPr>
        </p:nvGraphicFramePr>
        <p:xfrm>
          <a:off x="273224" y="2139856"/>
          <a:ext cx="8746656" cy="4232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73224" y="1462748"/>
            <a:ext cx="874665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Утвержденные бюджетные ассигнования на 2023 год по средствам краевого бюджета составляют </a:t>
            </a:r>
            <a:r>
              <a:rPr lang="ru-RU" sz="20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380 347 412,94 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рублей</a:t>
            </a:r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в том </a:t>
            </a:r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числе: </a:t>
            </a:r>
            <a:endParaRPr lang="ru-RU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12998" y="1488009"/>
            <a:ext cx="835292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FFFFCC"/>
                </a:solidFill>
                <a:ea typeface="Calibri"/>
                <a:cs typeface="Times New Roman"/>
              </a:rPr>
              <a:t>Средства </a:t>
            </a:r>
            <a:r>
              <a:rPr lang="ru-RU" sz="2400" dirty="0">
                <a:solidFill>
                  <a:srgbClr val="FFFFCC"/>
                </a:solidFill>
                <a:ea typeface="Calibri"/>
                <a:cs typeface="Times New Roman"/>
              </a:rPr>
              <a:t>на </a:t>
            </a:r>
            <a:r>
              <a:rPr lang="ru-RU" sz="2400" dirty="0" smtClean="0">
                <a:solidFill>
                  <a:srgbClr val="FFFFCC"/>
                </a:solidFill>
                <a:ea typeface="Calibri"/>
                <a:cs typeface="Times New Roman"/>
              </a:rPr>
              <a:t>собственное содержание составляют </a:t>
            </a:r>
            <a:br>
              <a:rPr lang="ru-RU" sz="2400" dirty="0" smtClean="0">
                <a:solidFill>
                  <a:srgbClr val="FFFFCC"/>
                </a:solidFill>
                <a:ea typeface="Calibri"/>
                <a:cs typeface="Times New Roman"/>
              </a:rPr>
            </a:br>
            <a:r>
              <a:rPr lang="ru-RU" sz="2400" b="1" dirty="0" smtClean="0">
                <a:solidFill>
                  <a:srgbClr val="FFFFCC"/>
                </a:solidFill>
                <a:ea typeface="Calibri"/>
                <a:cs typeface="Times New Roman"/>
              </a:rPr>
              <a:t>359 116 500,00 </a:t>
            </a:r>
            <a:r>
              <a:rPr lang="ru-RU" sz="2400" b="1" dirty="0">
                <a:solidFill>
                  <a:srgbClr val="FFFFCC"/>
                </a:solidFill>
                <a:ea typeface="Calibri"/>
                <a:cs typeface="Times New Roman"/>
              </a:rPr>
              <a:t>рублей </a:t>
            </a:r>
            <a:r>
              <a:rPr lang="ru-RU" sz="2400" dirty="0">
                <a:solidFill>
                  <a:srgbClr val="FFFFCC"/>
                </a:solidFill>
                <a:ea typeface="Calibri"/>
                <a:cs typeface="Times New Roman"/>
              </a:rPr>
              <a:t>или </a:t>
            </a:r>
            <a:r>
              <a:rPr lang="ru-RU" sz="2400" dirty="0" smtClean="0">
                <a:solidFill>
                  <a:srgbClr val="FFFFCC"/>
                </a:solidFill>
                <a:ea typeface="Calibri"/>
                <a:cs typeface="Times New Roman"/>
              </a:rPr>
              <a:t>71,55%  </a:t>
            </a:r>
            <a:r>
              <a:rPr lang="ru-RU" sz="2400" dirty="0">
                <a:solidFill>
                  <a:srgbClr val="FFFFCC"/>
                </a:solidFill>
                <a:ea typeface="Calibri"/>
                <a:cs typeface="Times New Roman"/>
              </a:rPr>
              <a:t>от утвержденных бюджетных ассигнований на год.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36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882" y="243108"/>
            <a:ext cx="1886294" cy="124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5575" y="259593"/>
            <a:ext cx="71867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Организация </a:t>
            </a:r>
            <a:endParaRPr lang="ru-RU" sz="2800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финансово-экономического обеспечения</a:t>
            </a:r>
            <a:endParaRPr lang="ru-RU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493552733"/>
              </p:ext>
            </p:extLst>
          </p:nvPr>
        </p:nvGraphicFramePr>
        <p:xfrm>
          <a:off x="216134" y="2996952"/>
          <a:ext cx="8746656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798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31732" y="260648"/>
            <a:ext cx="8352928" cy="6173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300" dirty="0" smtClean="0">
                <a:solidFill>
                  <a:srgbClr val="FFFFCC"/>
                </a:solidFill>
                <a:ea typeface="Calibri"/>
                <a:cs typeface="Times New Roman"/>
              </a:rPr>
              <a:t>Смета </a:t>
            </a:r>
            <a:r>
              <a:rPr lang="ru-RU" sz="2300" dirty="0">
                <a:solidFill>
                  <a:srgbClr val="FFFFCC"/>
                </a:solidFill>
                <a:ea typeface="Calibri"/>
                <a:cs typeface="Times New Roman"/>
              </a:rPr>
              <a:t>доходов по средствам от приносящей доход деятельности на 2023 год утверждена  в размере </a:t>
            </a:r>
            <a:r>
              <a:rPr lang="ru-RU" sz="2300" b="1" dirty="0">
                <a:solidFill>
                  <a:srgbClr val="FFFFCC"/>
                </a:solidFill>
                <a:ea typeface="Calibri"/>
                <a:cs typeface="Times New Roman"/>
              </a:rPr>
              <a:t>3 435 800,00 руб</a:t>
            </a:r>
            <a:r>
              <a:rPr lang="ru-RU" sz="2300" dirty="0">
                <a:solidFill>
                  <a:srgbClr val="FFFFCC"/>
                </a:solidFill>
                <a:ea typeface="Calibri"/>
                <a:cs typeface="Times New Roman"/>
              </a:rPr>
              <a:t>., в том числе </a:t>
            </a:r>
            <a:r>
              <a:rPr lang="ru-RU" sz="2300" b="1" dirty="0">
                <a:solidFill>
                  <a:srgbClr val="FFFFCC"/>
                </a:solidFill>
                <a:ea typeface="Calibri"/>
                <a:cs typeface="Times New Roman"/>
              </a:rPr>
              <a:t>3 250 000,00 руб. </a:t>
            </a:r>
            <a:r>
              <a:rPr lang="ru-RU" sz="2300" dirty="0">
                <a:solidFill>
                  <a:srgbClr val="FFFFCC"/>
                </a:solidFill>
                <a:ea typeface="Calibri"/>
                <a:cs typeface="Times New Roman"/>
              </a:rPr>
              <a:t> доходы от оказания услуг, </a:t>
            </a:r>
            <a:r>
              <a:rPr lang="ru-RU" sz="2300" b="1" dirty="0">
                <a:solidFill>
                  <a:srgbClr val="FFFFCC"/>
                </a:solidFill>
                <a:ea typeface="Calibri"/>
                <a:cs typeface="Times New Roman"/>
              </a:rPr>
              <a:t>94 900,00,00 руб</a:t>
            </a:r>
            <a:r>
              <a:rPr lang="ru-RU" sz="2300" dirty="0">
                <a:solidFill>
                  <a:srgbClr val="FFFFCC"/>
                </a:solidFill>
                <a:ea typeface="Calibri"/>
                <a:cs typeface="Times New Roman"/>
              </a:rPr>
              <a:t>. возмещение расходов на коммунальные услуги и содержание помещений, находящихся в безвозмездном пользовании </a:t>
            </a:r>
            <a:r>
              <a:rPr lang="ru-RU" sz="2300" dirty="0" smtClean="0">
                <a:solidFill>
                  <a:srgbClr val="FFFFCC"/>
                </a:solidFill>
                <a:ea typeface="Calibri"/>
                <a:cs typeface="Times New Roman"/>
              </a:rPr>
              <a:t/>
            </a:r>
            <a:br>
              <a:rPr lang="ru-RU" sz="2300" dirty="0" smtClean="0">
                <a:solidFill>
                  <a:srgbClr val="FFFFCC"/>
                </a:solidFill>
                <a:ea typeface="Calibri"/>
                <a:cs typeface="Times New Roman"/>
              </a:rPr>
            </a:br>
            <a:r>
              <a:rPr lang="ru-RU" sz="2300" dirty="0" smtClean="0">
                <a:solidFill>
                  <a:srgbClr val="FFFFCC"/>
                </a:solidFill>
                <a:ea typeface="Calibri"/>
                <a:cs typeface="Times New Roman"/>
              </a:rPr>
              <a:t>и </a:t>
            </a:r>
            <a:r>
              <a:rPr lang="ru-RU" sz="2300" b="1" dirty="0">
                <a:solidFill>
                  <a:srgbClr val="FFFFCC"/>
                </a:solidFill>
                <a:ea typeface="Calibri"/>
                <a:cs typeface="Times New Roman"/>
              </a:rPr>
              <a:t>90 900,00 руб. </a:t>
            </a:r>
            <a:r>
              <a:rPr lang="ru-RU" sz="2300" dirty="0">
                <a:solidFill>
                  <a:srgbClr val="FFFFCC"/>
                </a:solidFill>
                <a:ea typeface="Calibri"/>
                <a:cs typeface="Times New Roman"/>
              </a:rPr>
              <a:t>доходы от компенсации расходов (удержание за ученические договора, несданную форму одежды).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300" dirty="0">
                <a:solidFill>
                  <a:srgbClr val="FFFFCC"/>
                </a:solidFill>
                <a:ea typeface="Calibri"/>
                <a:cs typeface="Times New Roman"/>
              </a:rPr>
              <a:t>За отчетный период поступило денежных средств на лицевой счет учреждения </a:t>
            </a:r>
            <a:r>
              <a:rPr lang="ru-RU" sz="2300" b="1" dirty="0">
                <a:solidFill>
                  <a:srgbClr val="FFFFCC"/>
                </a:solidFill>
                <a:ea typeface="Calibri"/>
                <a:cs typeface="Times New Roman"/>
              </a:rPr>
              <a:t>6 618 517,99 руб., </a:t>
            </a:r>
            <a:r>
              <a:rPr lang="ru-RU" sz="2300" dirty="0">
                <a:solidFill>
                  <a:srgbClr val="FFFFCC"/>
                </a:solidFill>
                <a:ea typeface="Calibri"/>
                <a:cs typeface="Times New Roman"/>
              </a:rPr>
              <a:t>из них в части доходов от оказания услуг </a:t>
            </a:r>
            <a:r>
              <a:rPr lang="ru-RU" sz="2300" b="1" dirty="0">
                <a:solidFill>
                  <a:srgbClr val="FFFFCC"/>
                </a:solidFill>
                <a:ea typeface="Calibri"/>
                <a:cs typeface="Times New Roman"/>
              </a:rPr>
              <a:t>882 263,33 руб., </a:t>
            </a:r>
            <a:r>
              <a:rPr lang="ru-RU" sz="2300" dirty="0">
                <a:solidFill>
                  <a:srgbClr val="FFFFCC"/>
                </a:solidFill>
                <a:ea typeface="Calibri"/>
                <a:cs typeface="Times New Roman"/>
              </a:rPr>
              <a:t>в части возмещения расходов – </a:t>
            </a:r>
            <a:r>
              <a:rPr lang="ru-RU" sz="2300" dirty="0" smtClean="0">
                <a:solidFill>
                  <a:srgbClr val="FFFFCC"/>
                </a:solidFill>
                <a:ea typeface="Calibri"/>
                <a:cs typeface="Times New Roman"/>
              </a:rPr>
              <a:t/>
            </a:r>
            <a:br>
              <a:rPr lang="ru-RU" sz="2300" dirty="0" smtClean="0">
                <a:solidFill>
                  <a:srgbClr val="FFFFCC"/>
                </a:solidFill>
                <a:ea typeface="Calibri"/>
                <a:cs typeface="Times New Roman"/>
              </a:rPr>
            </a:br>
            <a:r>
              <a:rPr lang="ru-RU" sz="2300" b="1" dirty="0" smtClean="0">
                <a:solidFill>
                  <a:srgbClr val="FFFFCC"/>
                </a:solidFill>
                <a:ea typeface="Calibri"/>
                <a:cs typeface="Times New Roman"/>
              </a:rPr>
              <a:t>8 </a:t>
            </a:r>
            <a:r>
              <a:rPr lang="ru-RU" sz="2300" b="1" dirty="0">
                <a:solidFill>
                  <a:srgbClr val="FFFFCC"/>
                </a:solidFill>
                <a:ea typeface="Calibri"/>
                <a:cs typeface="Times New Roman"/>
              </a:rPr>
              <a:t>344,93 руб., </a:t>
            </a:r>
            <a:r>
              <a:rPr lang="ru-RU" sz="2300" dirty="0">
                <a:solidFill>
                  <a:srgbClr val="FFFFCC"/>
                </a:solidFill>
                <a:ea typeface="Calibri"/>
                <a:cs typeface="Times New Roman"/>
              </a:rPr>
              <a:t>в части перечисления удержанных с работников сумм за ученические </a:t>
            </a:r>
            <a:r>
              <a:rPr lang="ru-RU" sz="2300" dirty="0" smtClean="0">
                <a:solidFill>
                  <a:srgbClr val="FFFFCC"/>
                </a:solidFill>
                <a:ea typeface="Calibri"/>
                <a:cs typeface="Times New Roman"/>
              </a:rPr>
              <a:t>договора – </a:t>
            </a:r>
            <a:r>
              <a:rPr lang="ru-RU" sz="2300" b="1" dirty="0">
                <a:solidFill>
                  <a:srgbClr val="FFFFCC"/>
                </a:solidFill>
                <a:ea typeface="Calibri"/>
                <a:cs typeface="Times New Roman"/>
              </a:rPr>
              <a:t>16 509,73 руб. </a:t>
            </a:r>
            <a:r>
              <a:rPr lang="ru-RU" sz="2300" dirty="0">
                <a:solidFill>
                  <a:srgbClr val="FFFFCC"/>
                </a:solidFill>
                <a:ea typeface="Calibri"/>
                <a:cs typeface="Times New Roman"/>
              </a:rPr>
              <a:t>Кроме этого, поступило в виде возмещения ранее выплаченного аванса за не исполнение контракта на поставку ангара в размере </a:t>
            </a:r>
            <a:r>
              <a:rPr lang="ru-RU" sz="2300" dirty="0" smtClean="0">
                <a:solidFill>
                  <a:srgbClr val="FFFFCC"/>
                </a:solidFill>
                <a:ea typeface="Calibri"/>
                <a:cs typeface="Times New Roman"/>
              </a:rPr>
              <a:t/>
            </a:r>
            <a:br>
              <a:rPr lang="ru-RU" sz="2300" dirty="0" smtClean="0">
                <a:solidFill>
                  <a:srgbClr val="FFFFCC"/>
                </a:solidFill>
                <a:ea typeface="Calibri"/>
                <a:cs typeface="Times New Roman"/>
              </a:rPr>
            </a:br>
            <a:r>
              <a:rPr lang="ru-RU" sz="2300" b="1" dirty="0" smtClean="0">
                <a:solidFill>
                  <a:srgbClr val="FFFFCC"/>
                </a:solidFill>
                <a:ea typeface="Calibri"/>
                <a:cs typeface="Times New Roman"/>
              </a:rPr>
              <a:t>5  711 </a:t>
            </a:r>
            <a:r>
              <a:rPr lang="ru-RU" sz="2300" b="1" dirty="0">
                <a:solidFill>
                  <a:srgbClr val="FFFFCC"/>
                </a:solidFill>
                <a:ea typeface="Calibri"/>
                <a:cs typeface="Times New Roman"/>
              </a:rPr>
              <a:t>400,00 руб.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37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5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034" y="548680"/>
            <a:ext cx="82263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3050" algn="just"/>
            <a:r>
              <a:rPr lang="ru-RU" dirty="0" smtClean="0">
                <a:solidFill>
                  <a:srgbClr val="FFFFCC"/>
                </a:solidFill>
                <a:ea typeface="Calibri"/>
                <a:cs typeface="Times New Roman"/>
              </a:rPr>
              <a:t>С 2017 </a:t>
            </a:r>
            <a:r>
              <a:rPr lang="ru-RU" dirty="0">
                <a:solidFill>
                  <a:srgbClr val="FFFFCC"/>
                </a:solidFill>
                <a:ea typeface="Calibri"/>
                <a:cs typeface="Times New Roman"/>
              </a:rPr>
              <a:t>года наблюдается снижение уровня средней заработной платы работников учреждения к средней по </a:t>
            </a:r>
            <a:r>
              <a:rPr lang="ru-RU" dirty="0" smtClean="0">
                <a:solidFill>
                  <a:srgbClr val="FFFFCC"/>
                </a:solidFill>
                <a:ea typeface="Calibri"/>
                <a:cs typeface="Times New Roman"/>
              </a:rPr>
              <a:t>Красноярскому краю </a:t>
            </a:r>
            <a:r>
              <a:rPr lang="ru-RU" dirty="0">
                <a:solidFill>
                  <a:srgbClr val="FFFFCC"/>
                </a:solidFill>
                <a:ea typeface="Calibri"/>
                <a:cs typeface="Times New Roman"/>
              </a:rPr>
              <a:t>и к концу 2022 года отклонение составило </a:t>
            </a:r>
            <a:r>
              <a:rPr lang="ru-RU" b="1" dirty="0">
                <a:solidFill>
                  <a:srgbClr val="FFFFCC"/>
                </a:solidFill>
                <a:ea typeface="Calibri"/>
                <a:cs typeface="Times New Roman"/>
              </a:rPr>
              <a:t>23,06%. </a:t>
            </a:r>
            <a:r>
              <a:rPr lang="ru-RU" dirty="0">
                <a:solidFill>
                  <a:srgbClr val="FFFFCC"/>
                </a:solidFill>
                <a:ea typeface="Calibri"/>
                <a:cs typeface="Times New Roman"/>
              </a:rPr>
              <a:t>При этом, за данный период не выросло финансирование на дооснащение учреждения, прирост составляет ежегодное содержание в части касающейся текущих расходов на коммунальные расходы, связь и другие обязательные платежи.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896507"/>
              </p:ext>
            </p:extLst>
          </p:nvPr>
        </p:nvGraphicFramePr>
        <p:xfrm>
          <a:off x="539552" y="2303002"/>
          <a:ext cx="8226374" cy="421270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792088"/>
                <a:gridCol w="1512168"/>
                <a:gridCol w="1506880"/>
                <a:gridCol w="2345315"/>
                <a:gridCol w="2069923"/>
              </a:tblGrid>
              <a:tr h="19180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Год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Среднемесячная зарплата по учреждению, рублей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Среднемесячная зарплата по Красноярскому краю, рублей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Отклонение среднемесячной зарплаты по учреждению от среднемесячной зарплаты по Красноярскому краю, рублей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Отклонение среднемесячной зарплаты по учреждению от среднемесячной зарплаты по Красноярскому краю, %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86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2015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35 900,58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35 736,59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+164,21</a:t>
                      </a:r>
                      <a:endParaRPr lang="ru-RU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+0,46</a:t>
                      </a:r>
                      <a:endParaRPr lang="ru-RU" sz="1400" b="1" u="non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6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2016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41 126,53*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38 103,45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+3 023,08</a:t>
                      </a:r>
                      <a:endParaRPr lang="ru-RU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+7,93</a:t>
                      </a:r>
                      <a:endParaRPr lang="ru-RU" sz="1400" b="1" u="non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6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2017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39 464,42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40 826,65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-1 362,23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-3,34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6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2018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40 847,77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44 836,64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-3 988,87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-9,90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6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2019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42 070,49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48 215,30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- 6 144,81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-12,74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6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2020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44 618,50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54 425,60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-9 807,10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-18,02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6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2021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46 998,90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59 056,00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-12 057,10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-20,42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6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2022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56 537,26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70 903,80 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-14 366,54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-20,00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38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3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7430"/>
            <a:ext cx="9144000" cy="685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3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Picture 4" descr="C:\Users\User16\AppData\Local\Temp\Rar$DRa7824.19094\нев\газоспа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20" y="3405774"/>
            <a:ext cx="2127558" cy="141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User16\AppData\Local\Temp\Rar$DRa7824.25572\нев\IMG_20191002_1143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86" y="4941168"/>
            <a:ext cx="2379892" cy="176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User16\AppData\Local\Temp\Rar$DRa7824.33875\нев\IMG_93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486" y="1886561"/>
            <a:ext cx="2074963" cy="134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C:\Users\User16\AppData\Local\Temp\Rar$DRa7824.2363\нев\19 (2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2" b="17248"/>
          <a:stretch/>
        </p:blipFill>
        <p:spPr bwMode="auto">
          <a:xfrm>
            <a:off x="1706265" y="2636912"/>
            <a:ext cx="1281559" cy="6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675" y="188640"/>
            <a:ext cx="87129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КГКУ «Спасатель»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аттестованное профессиональное  аварийно-спасательное формирование,</a:t>
            </a:r>
          </a:p>
          <a:p>
            <a:pPr lvl="0" algn="ctr" defTabSz="912144">
              <a:defRPr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аттестовано на три вида аварийно-спасательных </a:t>
            </a: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defTabSz="912144">
              <a:defRPr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других неотложных работ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78662" y="3881386"/>
            <a:ext cx="2654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6213" algn="ctr" defTabSz="912144">
              <a:defRPr/>
            </a:pPr>
            <a:r>
              <a:rPr lang="ru-RU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- газоспасательные работы;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65775" y="5193334"/>
            <a:ext cx="39121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6213" algn="ctr" defTabSz="912144">
              <a:defRPr/>
            </a:pPr>
            <a:r>
              <a:rPr lang="ru-RU" sz="16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- работы </a:t>
            </a:r>
            <a:r>
              <a:rPr lang="ru-RU" sz="1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по ликвидации разливов нефти и нефтепродуктов на территории РФ, за исключением внутренних морских вод территориального моря РФ, </a:t>
            </a:r>
            <a:br>
              <a:rPr lang="ru-RU" sz="1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1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до 500 тонн на суше и на водных объектах.</a:t>
            </a:r>
            <a:endParaRPr lang="ru-RU" sz="16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4" name="Picture 3" descr="C:\Users\User16\AppData\Local\Temp\Rar$DRa7824.2622\нев\свободный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705" y="1630507"/>
            <a:ext cx="1189112" cy="86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68281" y="2237689"/>
            <a:ext cx="25922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6213" defTabSz="912144">
              <a:defRPr/>
            </a:pPr>
            <a:r>
              <a:rPr lang="ru-RU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- поисково-спасательные работы;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95278" y="1584899"/>
            <a:ext cx="26593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Свидетельство </a:t>
            </a:r>
            <a:r>
              <a:rPr lang="ru-RU" sz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аттестации </a:t>
            </a:r>
            <a:endParaRPr lang="ru-RU" sz="12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2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10.09.2021 № </a:t>
            </a:r>
            <a:r>
              <a:rPr lang="ru-RU" sz="12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04580 </a:t>
            </a:r>
            <a:endParaRPr lang="ru-RU" sz="12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04519"/>
              </p:ext>
            </p:extLst>
          </p:nvPr>
        </p:nvGraphicFramePr>
        <p:xfrm>
          <a:off x="6356968" y="2062080"/>
          <a:ext cx="2545835" cy="359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1" name="PDF" r:id="rId11" imgW="0" imgH="360" progId="FoxitReader.Document">
                  <p:embed/>
                </p:oleObj>
              </mc:Choice>
              <mc:Fallback>
                <p:oleObj name="PDF" r:id="rId11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356968" y="2062080"/>
                        <a:ext cx="2545835" cy="3598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964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0776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49721" y="737984"/>
            <a:ext cx="847948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Недостаточный 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уровень средней заработной платы работников КГКУ «Спасатель». </a:t>
            </a:r>
          </a:p>
          <a:p>
            <a:pPr lvl="0" indent="266700" algn="just"/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Средняя заработная плата спасателей КГКУ «Спасатель» за 2022 год составила </a:t>
            </a:r>
            <a:b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54 148,70 рублей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у работников 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56 537,26 рублей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 При этом уровень средней заработной платы в Красноярском крае по данным Управления Федеральной службы государственной статистики по Красноярскому краю за 2022 год составил </a:t>
            </a:r>
            <a:b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70 903,80 рублей. </a:t>
            </a:r>
            <a:endParaRPr lang="ru-RU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lvl="0" algn="just"/>
            <a:endParaRPr lang="ru-RU" b="1" dirty="0" smtClean="0">
              <a:solidFill>
                <a:srgbClr val="FFFFCC"/>
              </a:solidFill>
            </a:endParaRPr>
          </a:p>
          <a:p>
            <a:pPr lvl="0" algn="just"/>
            <a:endParaRPr lang="ru-RU" b="1" dirty="0">
              <a:solidFill>
                <a:srgbClr val="FFFFCC"/>
              </a:solidFill>
            </a:endParaRPr>
          </a:p>
          <a:p>
            <a:pPr lvl="0" algn="just"/>
            <a:endParaRPr lang="ru-RU" b="1" dirty="0" smtClean="0">
              <a:solidFill>
                <a:srgbClr val="FFFFCC"/>
              </a:solidFill>
            </a:endParaRPr>
          </a:p>
          <a:p>
            <a:pPr lvl="0" algn="just"/>
            <a:endParaRPr lang="ru-RU" b="1" dirty="0">
              <a:solidFill>
                <a:srgbClr val="FFFFCC"/>
              </a:solidFill>
            </a:endParaRPr>
          </a:p>
          <a:p>
            <a:pPr lvl="0" algn="just"/>
            <a:endParaRPr lang="ru-RU" b="1" dirty="0" smtClean="0">
              <a:solidFill>
                <a:srgbClr val="FFFFCC"/>
              </a:solidFill>
            </a:endParaRPr>
          </a:p>
          <a:p>
            <a:pPr lvl="0" algn="just"/>
            <a:endParaRPr lang="ru-RU" b="1" dirty="0">
              <a:solidFill>
                <a:srgbClr val="FFFFCC"/>
              </a:solidFill>
            </a:endParaRPr>
          </a:p>
          <a:p>
            <a:pPr algn="just"/>
            <a:endParaRPr lang="ru-RU" dirty="0" smtClean="0">
              <a:solidFill>
                <a:srgbClr val="FFFF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39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9189" y="245839"/>
            <a:ext cx="8015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5600" algn="ctr"/>
            <a:r>
              <a:rPr lang="ru-RU" sz="2400" b="1" dirty="0" smtClean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ПРОБЛЕМНЫЕ ВОПРОСЫ:</a:t>
            </a:r>
            <a:endParaRPr lang="ru-RU" sz="24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3" t="21225" r="21596" b="8752"/>
          <a:stretch>
            <a:fillRect/>
          </a:stretch>
        </p:blipFill>
        <p:spPr bwMode="auto">
          <a:xfrm>
            <a:off x="827584" y="2420888"/>
            <a:ext cx="728916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46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40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1010" y="4581128"/>
            <a:ext cx="81369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6700" algn="just"/>
            <a:r>
              <a:rPr lang="ru-RU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Ежегодное снижение уровня средней заработной платы работников  учреждения по отношению к средней заработной плате по краю приводит к оттоку высококлассных специалистов, в части которых учреждением были вложены значительные финансовые средства на их подготовку. </a:t>
            </a:r>
          </a:p>
          <a:p>
            <a:pPr lvl="0" indent="266700" algn="just"/>
            <a:r>
              <a:rPr lang="ru-RU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При средней численности учреждения (за 8 последних лет) – 286 человек, текучесть кадров составила </a:t>
            </a:r>
            <a:r>
              <a:rPr lang="ru-RU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15,02</a:t>
            </a:r>
            <a:r>
              <a:rPr lang="ru-RU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% или </a:t>
            </a:r>
            <a:r>
              <a:rPr lang="ru-RU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43 человека, ежегодно</a:t>
            </a:r>
            <a:r>
              <a:rPr lang="ru-RU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0" name="Picture 4" descr="https://catherineasquithgallery.com/uploads/posts/2021-02/1613545406_99-p-kartinki-na-belom-fone-dlya-prezentatsii-1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0" y="6114767"/>
            <a:ext cx="1499517" cy="74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Рисунок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4" t="21445" r="14580" b="11378"/>
          <a:stretch>
            <a:fillRect/>
          </a:stretch>
        </p:blipFill>
        <p:spPr bwMode="auto">
          <a:xfrm>
            <a:off x="827585" y="80962"/>
            <a:ext cx="7488832" cy="450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30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322" y="44624"/>
            <a:ext cx="8532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Материально-техническое обеспечение</a:t>
            </a:r>
            <a:endParaRPr lang="ru-RU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322" y="404664"/>
            <a:ext cx="838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FFFFCC"/>
                </a:solidFill>
                <a:ea typeface="Calibri"/>
                <a:cs typeface="Times New Roman"/>
              </a:rPr>
              <a:t>Процент оснащенности КГКУ «Спасатель» </a:t>
            </a:r>
            <a:r>
              <a:rPr lang="ru-RU" sz="1600" dirty="0" smtClean="0">
                <a:solidFill>
                  <a:srgbClr val="FFFFCC"/>
                </a:solidFill>
                <a:ea typeface="Calibri"/>
                <a:cs typeface="Times New Roman"/>
              </a:rPr>
              <a:t>основным </a:t>
            </a:r>
            <a:r>
              <a:rPr lang="ru-RU" sz="1600" dirty="0">
                <a:solidFill>
                  <a:srgbClr val="FFFFCC"/>
                </a:solidFill>
                <a:ea typeface="Calibri"/>
                <a:cs typeface="Times New Roman"/>
              </a:rPr>
              <a:t>аварийно-спасательным оборудованием и техникой </a:t>
            </a:r>
            <a:r>
              <a:rPr lang="ru-RU" sz="1600" dirty="0" smtClean="0">
                <a:solidFill>
                  <a:srgbClr val="FFFFCC"/>
                </a:solidFill>
                <a:ea typeface="Calibri"/>
                <a:cs typeface="Times New Roman"/>
              </a:rPr>
              <a:t>в соответствии </a:t>
            </a:r>
            <a:r>
              <a:rPr lang="ru-RU" sz="1600" dirty="0">
                <a:solidFill>
                  <a:srgbClr val="FFFFCC"/>
                </a:solidFill>
                <a:ea typeface="Calibri"/>
                <a:cs typeface="Times New Roman"/>
              </a:rPr>
              <a:t>с нормами </a:t>
            </a:r>
            <a:r>
              <a:rPr lang="ru-RU" sz="1600" dirty="0" smtClean="0">
                <a:solidFill>
                  <a:srgbClr val="FFFFCC"/>
                </a:solidFill>
                <a:ea typeface="Calibri"/>
                <a:cs typeface="Times New Roman"/>
              </a:rPr>
              <a:t>обеспечения, </a:t>
            </a:r>
            <a:r>
              <a:rPr lang="ru-RU" sz="1600" dirty="0">
                <a:solidFill>
                  <a:srgbClr val="FFFFCC"/>
                </a:solidFill>
                <a:ea typeface="Calibri"/>
                <a:cs typeface="Times New Roman"/>
              </a:rPr>
              <a:t>утвержденными  </a:t>
            </a:r>
            <a:r>
              <a:rPr lang="ru-RU" sz="1600" dirty="0" smtClean="0">
                <a:solidFill>
                  <a:srgbClr val="FFFFCC"/>
                </a:solidFill>
                <a:ea typeface="Calibri"/>
                <a:cs typeface="Times New Roman"/>
              </a:rPr>
              <a:t>Постановлением Правительства Красноярского края от  </a:t>
            </a:r>
            <a:r>
              <a:rPr lang="ru-RU" sz="1600" dirty="0">
                <a:solidFill>
                  <a:srgbClr val="FFFFCC"/>
                </a:solidFill>
                <a:ea typeface="Calibri"/>
                <a:cs typeface="Times New Roman"/>
              </a:rPr>
              <a:t>05.06.2008 </a:t>
            </a:r>
            <a:r>
              <a:rPr lang="ru-RU" sz="1600" dirty="0" smtClean="0">
                <a:solidFill>
                  <a:srgbClr val="FFFFCC"/>
                </a:solidFill>
                <a:ea typeface="Calibri"/>
                <a:cs typeface="Times New Roman"/>
              </a:rPr>
              <a:t>№ 270-П  "Об утверждении норм обеспечения аварийно-спасательными и другими средствами подразделений КГКУ «Спасатель» по состоянию на </a:t>
            </a:r>
            <a:r>
              <a:rPr lang="ru-RU" sz="1600" dirty="0">
                <a:solidFill>
                  <a:srgbClr val="FFFFCC"/>
                </a:solidFill>
                <a:ea typeface="Calibri"/>
                <a:cs typeface="Times New Roman"/>
              </a:rPr>
              <a:t>01.06.2023 </a:t>
            </a:r>
            <a:r>
              <a:rPr lang="ru-RU" sz="1600" dirty="0" smtClean="0">
                <a:solidFill>
                  <a:srgbClr val="FFFFCC"/>
                </a:solidFill>
                <a:ea typeface="Calibri"/>
                <a:cs typeface="Times New Roman"/>
              </a:rPr>
              <a:t> составляет </a:t>
            </a:r>
            <a:r>
              <a:rPr lang="ru-RU" sz="1600" b="1" dirty="0" smtClean="0">
                <a:solidFill>
                  <a:srgbClr val="FFFFCC"/>
                </a:solidFill>
                <a:ea typeface="Calibri"/>
                <a:cs typeface="Times New Roman"/>
              </a:rPr>
              <a:t>67,97%.</a:t>
            </a:r>
            <a:endParaRPr lang="ru-RU" sz="1200" b="1" dirty="0">
              <a:solidFill>
                <a:srgbClr val="FFFFCC"/>
              </a:solidFill>
              <a:ea typeface="Calibri"/>
              <a:cs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445476"/>
              </p:ext>
            </p:extLst>
          </p:nvPr>
        </p:nvGraphicFramePr>
        <p:xfrm>
          <a:off x="467544" y="1728103"/>
          <a:ext cx="8316058" cy="4760986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508567"/>
                <a:gridCol w="5828138"/>
                <a:gridCol w="1979353"/>
              </a:tblGrid>
              <a:tr h="3417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1300" u="none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 anchor="ctr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Наименование, ед.</a:t>
                      </a:r>
                      <a:endParaRPr lang="ru-RU" sz="1300" u="none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 </a:t>
                      </a:r>
                      <a:r>
                        <a:rPr lang="ru-RU" sz="1300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оснащенности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 </a:t>
                      </a:r>
                      <a:r>
                        <a:rPr lang="ru-RU" sz="13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01.06.2023</a:t>
                      </a:r>
                      <a:endParaRPr lang="ru-RU" sz="1300" u="none" dirty="0"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70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</a:rPr>
                        <a:t>1</a:t>
                      </a:r>
                      <a:endParaRPr lang="ru-RU" sz="1300" b="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Обмундирование</a:t>
                      </a:r>
                      <a:endParaRPr lang="ru-RU" sz="130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100,00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70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</a:rPr>
                        <a:t>2</a:t>
                      </a:r>
                      <a:endParaRPr lang="ru-RU" sz="1300" b="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Средства связи</a:t>
                      </a:r>
                      <a:endParaRPr lang="ru-RU" sz="130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76,5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70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</a:rPr>
                        <a:t>3</a:t>
                      </a:r>
                      <a:endParaRPr lang="ru-RU" sz="1300" b="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Водолазное оборудование</a:t>
                      </a:r>
                      <a:endParaRPr lang="ru-RU" sz="130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41,51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70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</a:rPr>
                        <a:t>4</a:t>
                      </a:r>
                      <a:endParaRPr lang="ru-RU" sz="1300" b="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Альпинистское снаряжение</a:t>
                      </a:r>
                      <a:endParaRPr lang="ru-RU" sz="130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52,6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70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</a:rPr>
                        <a:t>5</a:t>
                      </a:r>
                      <a:endParaRPr lang="ru-RU" sz="1300" b="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Аварийно-спасательный инструмент</a:t>
                      </a:r>
                      <a:endParaRPr lang="ru-RU" sz="130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79,8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70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</a:rPr>
                        <a:t>6</a:t>
                      </a:r>
                      <a:endParaRPr lang="ru-RU" sz="1300" b="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Средства обнаружения пострадавших</a:t>
                      </a:r>
                      <a:endParaRPr lang="ru-RU" sz="130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64,62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70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</a:rPr>
                        <a:t>7</a:t>
                      </a:r>
                      <a:endParaRPr lang="ru-RU" sz="1300" b="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Средства защиты органов дыхания</a:t>
                      </a:r>
                      <a:endParaRPr lang="ru-RU" sz="130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72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70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</a:rPr>
                        <a:t>8</a:t>
                      </a:r>
                      <a:endParaRPr lang="ru-RU" sz="1300" b="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Приборы химического и радиационного контроля</a:t>
                      </a:r>
                      <a:endParaRPr lang="ru-RU" sz="130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29,5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70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</a:rPr>
                        <a:t>9</a:t>
                      </a:r>
                      <a:endParaRPr lang="ru-RU" sz="1300" b="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Средства обнаружения и обезвреживания взрывчатых веществ</a:t>
                      </a:r>
                      <a:endParaRPr lang="ru-RU" sz="130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90,0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70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</a:rPr>
                        <a:t>10</a:t>
                      </a:r>
                      <a:endParaRPr lang="ru-RU" sz="1300" b="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Газоспасательное оборудование</a:t>
                      </a:r>
                      <a:endParaRPr lang="ru-RU" sz="130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68,3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70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</a:rPr>
                        <a:t>11</a:t>
                      </a:r>
                      <a:endParaRPr lang="ru-RU" sz="1300" b="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Оборудование для ликвидации аварийных разливов нефти и нефтепродуктов</a:t>
                      </a:r>
                      <a:endParaRPr lang="ru-RU" sz="130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59,3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70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</a:rPr>
                        <a:t>12</a:t>
                      </a:r>
                      <a:endParaRPr lang="ru-RU" sz="1300" b="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Медицинское оборудование</a:t>
                      </a:r>
                      <a:endParaRPr lang="ru-RU" sz="130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57,4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70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</a:rPr>
                        <a:t>13</a:t>
                      </a:r>
                      <a:endParaRPr lang="ru-RU" sz="1300" b="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Средства жизнеобеспечения</a:t>
                      </a:r>
                      <a:endParaRPr lang="ru-RU" sz="130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65,1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417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</a:rPr>
                        <a:t>14</a:t>
                      </a:r>
                      <a:endParaRPr lang="ru-RU" sz="1300" b="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Другое оборудование и снаряжение (пилы, кувалды, топоры,  переносные электростанции и т.д.)</a:t>
                      </a:r>
                      <a:endParaRPr lang="ru-RU" sz="130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89,32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70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</a:rPr>
                        <a:t>15</a:t>
                      </a:r>
                      <a:endParaRPr lang="ru-RU" sz="1300" b="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Автомобильный транспорт</a:t>
                      </a:r>
                      <a:endParaRPr lang="ru-RU" sz="130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88,4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70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</a:rPr>
                        <a:t>16</a:t>
                      </a:r>
                      <a:endParaRPr lang="ru-RU" sz="1300" b="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Снегоходная техника</a:t>
                      </a:r>
                      <a:endParaRPr lang="ru-RU" sz="130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54,2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70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</a:rPr>
                        <a:t>17</a:t>
                      </a:r>
                      <a:endParaRPr lang="ru-RU" sz="1300" b="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Плавательные средства</a:t>
                      </a:r>
                      <a:endParaRPr lang="ru-RU" sz="130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85,1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70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effectLst/>
                        </a:rPr>
                        <a:t>18</a:t>
                      </a:r>
                      <a:endParaRPr lang="ru-RU" sz="1300" b="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Прицепная техника (прицепы)</a:t>
                      </a:r>
                      <a:endParaRPr lang="ru-RU" sz="130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49,76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0041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 средний процент:</a:t>
                      </a:r>
                      <a:endParaRPr lang="ru-RU" sz="1400" dirty="0">
                        <a:solidFill>
                          <a:srgbClr val="FFFFC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648" marR="48648" marT="0" marB="0" anchor="ctr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67,97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41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8074" y="188640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Аварийно-спасательный инструмент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052736"/>
            <a:ext cx="6264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/>
            <a:r>
              <a:rPr lang="ru-RU" sz="1600" dirty="0">
                <a:solidFill>
                  <a:srgbClr val="FFFFCC"/>
                </a:solidFill>
              </a:rPr>
              <a:t>Всего в структурных подразделениях имеется </a:t>
            </a:r>
            <a:r>
              <a:rPr lang="ru-RU" sz="1600" b="1" dirty="0" smtClean="0">
                <a:solidFill>
                  <a:srgbClr val="FFFFCC"/>
                </a:solidFill>
              </a:rPr>
              <a:t>25 комплектов ГАСИ</a:t>
            </a:r>
            <a:r>
              <a:rPr lang="ru-RU" sz="1600" dirty="0" smtClean="0">
                <a:solidFill>
                  <a:srgbClr val="FFFFCC"/>
                </a:solidFill>
              </a:rPr>
              <a:t>, из них: 17 комплектов «ЛУКАС» и 8 комплектов «ВЕБЕР».</a:t>
            </a:r>
          </a:p>
          <a:p>
            <a:pPr indent="266700" algn="just"/>
            <a:r>
              <a:rPr lang="ru-RU" sz="1600" dirty="0" smtClean="0">
                <a:solidFill>
                  <a:srgbClr val="FFFFCC"/>
                </a:solidFill>
              </a:rPr>
              <a:t> Потребность</a:t>
            </a:r>
            <a:r>
              <a:rPr lang="ru-RU" sz="1600" dirty="0">
                <a:solidFill>
                  <a:srgbClr val="FFFFCC"/>
                </a:solidFill>
              </a:rPr>
              <a:t>, исходя из норм </a:t>
            </a:r>
            <a:r>
              <a:rPr lang="ru-RU" sz="1600" dirty="0" smtClean="0">
                <a:solidFill>
                  <a:srgbClr val="FFFFCC"/>
                </a:solidFill>
              </a:rPr>
              <a:t>оснащения</a:t>
            </a:r>
            <a:r>
              <a:rPr lang="ru-RU" sz="1600" dirty="0">
                <a:solidFill>
                  <a:srgbClr val="FFFFCC"/>
                </a:solidFill>
              </a:rPr>
              <a:t>, составляет </a:t>
            </a:r>
            <a:r>
              <a:rPr lang="ru-RU" sz="1600" dirty="0" smtClean="0">
                <a:solidFill>
                  <a:srgbClr val="FFFFCC"/>
                </a:solidFill>
              </a:rPr>
              <a:t>дополнительно 9 комплектов </a:t>
            </a:r>
            <a:r>
              <a:rPr lang="ru-RU" sz="1600" dirty="0">
                <a:solidFill>
                  <a:srgbClr val="FFFFCC"/>
                </a:solidFill>
              </a:rPr>
              <a:t>ГАСИ (всего по нормам - </a:t>
            </a:r>
            <a:r>
              <a:rPr lang="ru-RU" sz="1600" b="1" dirty="0">
                <a:solidFill>
                  <a:srgbClr val="FFFFCC"/>
                </a:solidFill>
              </a:rPr>
              <a:t>34 комплекта</a:t>
            </a:r>
            <a:r>
              <a:rPr lang="ru-RU" sz="1600" dirty="0">
                <a:solidFill>
                  <a:srgbClr val="FFFFCC"/>
                </a:solidFill>
              </a:rPr>
              <a:t>). </a:t>
            </a:r>
            <a:endParaRPr lang="ru-RU" sz="1600" dirty="0" smtClean="0">
              <a:solidFill>
                <a:srgbClr val="FFFF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1" y="2824436"/>
            <a:ext cx="727280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/>
            <a:r>
              <a:rPr lang="ru-RU" sz="1600" dirty="0" smtClean="0">
                <a:solidFill>
                  <a:srgbClr val="FFFFCC"/>
                </a:solidFill>
              </a:rPr>
              <a:t>Учреждение </a:t>
            </a:r>
            <a:r>
              <a:rPr lang="ru-RU" sz="1600" dirty="0">
                <a:solidFill>
                  <a:srgbClr val="FFFFCC"/>
                </a:solidFill>
              </a:rPr>
              <a:t>должно быть оснащено </a:t>
            </a:r>
          </a:p>
          <a:p>
            <a:r>
              <a:rPr lang="ru-RU" sz="1600" dirty="0" smtClean="0">
                <a:solidFill>
                  <a:srgbClr val="FFFFCC"/>
                </a:solidFill>
              </a:rPr>
              <a:t>145 </a:t>
            </a:r>
            <a:r>
              <a:rPr lang="ru-RU" sz="1600" dirty="0">
                <a:solidFill>
                  <a:srgbClr val="FFFFCC"/>
                </a:solidFill>
              </a:rPr>
              <a:t>комплектами индивидуального горного альпинистского снаряжения, </a:t>
            </a:r>
            <a:endParaRPr lang="ru-RU" sz="1600" dirty="0" smtClean="0">
              <a:solidFill>
                <a:srgbClr val="FFFFCC"/>
              </a:solidFill>
            </a:endParaRPr>
          </a:p>
          <a:p>
            <a:r>
              <a:rPr lang="ru-RU" sz="1600" dirty="0" smtClean="0">
                <a:solidFill>
                  <a:srgbClr val="FFFFCC"/>
                </a:solidFill>
              </a:rPr>
              <a:t>145 комплектами  </a:t>
            </a:r>
            <a:r>
              <a:rPr lang="ru-RU" sz="1600" dirty="0">
                <a:solidFill>
                  <a:srgbClr val="FFFFCC"/>
                </a:solidFill>
              </a:rPr>
              <a:t>индивидуального альпинистского </a:t>
            </a:r>
            <a:r>
              <a:rPr lang="ru-RU" sz="1600" dirty="0" err="1">
                <a:solidFill>
                  <a:srgbClr val="FFFFCC"/>
                </a:solidFill>
              </a:rPr>
              <a:t>спелеоснаряжения</a:t>
            </a:r>
            <a:r>
              <a:rPr lang="ru-RU" sz="1600" dirty="0">
                <a:solidFill>
                  <a:srgbClr val="FFFFCC"/>
                </a:solidFill>
              </a:rPr>
              <a:t> </a:t>
            </a:r>
            <a:endParaRPr lang="ru-RU" sz="1600" dirty="0" smtClean="0">
              <a:solidFill>
                <a:srgbClr val="FFFFCC"/>
              </a:solidFill>
            </a:endParaRPr>
          </a:p>
          <a:p>
            <a:r>
              <a:rPr lang="ru-RU" sz="1600" dirty="0" smtClean="0">
                <a:solidFill>
                  <a:srgbClr val="FFFFCC"/>
                </a:solidFill>
              </a:rPr>
              <a:t>и </a:t>
            </a:r>
            <a:r>
              <a:rPr lang="ru-RU" sz="1600" dirty="0">
                <a:solidFill>
                  <a:srgbClr val="FFFFCC"/>
                </a:solidFill>
              </a:rPr>
              <a:t>15 комплектами </a:t>
            </a:r>
            <a:r>
              <a:rPr lang="ru-RU" sz="1600" dirty="0" smtClean="0">
                <a:solidFill>
                  <a:srgbClr val="FFFFCC"/>
                </a:solidFill>
              </a:rPr>
              <a:t>группового </a:t>
            </a:r>
            <a:r>
              <a:rPr lang="ru-RU" sz="1600" dirty="0" err="1">
                <a:solidFill>
                  <a:srgbClr val="FFFFCC"/>
                </a:solidFill>
              </a:rPr>
              <a:t>спелеоснаряжения</a:t>
            </a:r>
            <a:r>
              <a:rPr lang="ru-RU" sz="1600" dirty="0">
                <a:solidFill>
                  <a:srgbClr val="FFFFCC"/>
                </a:solidFill>
              </a:rPr>
              <a:t>. </a:t>
            </a:r>
            <a:endParaRPr lang="ru-RU" sz="1600" dirty="0" smtClean="0">
              <a:solidFill>
                <a:srgbClr val="FFFFCC"/>
              </a:solidFill>
            </a:endParaRPr>
          </a:p>
          <a:p>
            <a:pPr indent="266700"/>
            <a:r>
              <a:rPr lang="ru-RU" sz="1600" dirty="0" smtClean="0">
                <a:solidFill>
                  <a:srgbClr val="FFFFCC"/>
                </a:solidFill>
              </a:rPr>
              <a:t>В </a:t>
            </a:r>
            <a:r>
              <a:rPr lang="ru-RU" sz="1600" dirty="0">
                <a:solidFill>
                  <a:srgbClr val="FFFFCC"/>
                </a:solidFill>
              </a:rPr>
              <a:t>настоящее время оснащенность учреждения </a:t>
            </a:r>
            <a:r>
              <a:rPr lang="ru-RU" sz="1600" dirty="0" smtClean="0">
                <a:solidFill>
                  <a:srgbClr val="FFFFCC"/>
                </a:solidFill>
              </a:rPr>
              <a:t>альпинистским </a:t>
            </a:r>
          </a:p>
          <a:p>
            <a:r>
              <a:rPr lang="ru-RU" sz="1600" dirty="0" smtClean="0">
                <a:solidFill>
                  <a:srgbClr val="FFFFCC"/>
                </a:solidFill>
              </a:rPr>
              <a:t>снаряжением </a:t>
            </a:r>
            <a:r>
              <a:rPr lang="ru-RU" sz="1600" b="1" dirty="0" smtClean="0">
                <a:solidFill>
                  <a:srgbClr val="FFFFCC"/>
                </a:solidFill>
              </a:rPr>
              <a:t>составляет </a:t>
            </a:r>
            <a:r>
              <a:rPr lang="en-US" sz="1600" b="1" dirty="0" smtClean="0">
                <a:solidFill>
                  <a:srgbClr val="FFFFCC"/>
                </a:solidFill>
              </a:rPr>
              <a:t>52</a:t>
            </a:r>
            <a:r>
              <a:rPr lang="ru-RU" sz="1600" b="1" dirty="0" smtClean="0">
                <a:solidFill>
                  <a:srgbClr val="FFFFCC"/>
                </a:solidFill>
              </a:rPr>
              <a:t>,</a:t>
            </a:r>
            <a:r>
              <a:rPr lang="en-US" sz="1600" b="1" dirty="0" smtClean="0">
                <a:solidFill>
                  <a:srgbClr val="FFFFCC"/>
                </a:solidFill>
              </a:rPr>
              <a:t>6</a:t>
            </a:r>
            <a:r>
              <a:rPr lang="ru-RU" sz="1600" b="1" dirty="0" smtClean="0">
                <a:solidFill>
                  <a:srgbClr val="FFFFCC"/>
                </a:solidFill>
              </a:rPr>
              <a:t>% </a:t>
            </a:r>
            <a:r>
              <a:rPr lang="ru-RU" sz="1600" b="1" dirty="0">
                <a:solidFill>
                  <a:srgbClr val="FFFFCC"/>
                </a:solidFill>
              </a:rPr>
              <a:t>от норм </a:t>
            </a:r>
            <a:r>
              <a:rPr lang="ru-RU" sz="1600" dirty="0">
                <a:solidFill>
                  <a:srgbClr val="FFFFCC"/>
                </a:solidFill>
              </a:rPr>
              <a:t>обеспечения. </a:t>
            </a:r>
          </a:p>
          <a:p>
            <a:pPr indent="266700"/>
            <a:r>
              <a:rPr lang="ru-RU" sz="1600" dirty="0" smtClean="0">
                <a:solidFill>
                  <a:srgbClr val="FFFFCC"/>
                </a:solidFill>
              </a:rPr>
              <a:t>Текущая </a:t>
            </a:r>
            <a:r>
              <a:rPr lang="ru-RU" sz="1600" dirty="0">
                <a:solidFill>
                  <a:srgbClr val="FFFFCC"/>
                </a:solidFill>
              </a:rPr>
              <a:t>оснащенность структурных подразделений составляет:</a:t>
            </a:r>
          </a:p>
          <a:p>
            <a:pPr indent="88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FFFFCC"/>
                </a:solidFill>
              </a:rPr>
              <a:t>65 комплектов индивидуального горного альпинистского снаряжения (44,5%); </a:t>
            </a:r>
          </a:p>
          <a:p>
            <a:pPr indent="88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FFFFCC"/>
                </a:solidFill>
              </a:rPr>
              <a:t>22 комплекта индивидуального альпинистского </a:t>
            </a:r>
            <a:r>
              <a:rPr lang="ru-RU" sz="1600" dirty="0" err="1">
                <a:solidFill>
                  <a:srgbClr val="FFFFCC"/>
                </a:solidFill>
              </a:rPr>
              <a:t>спелеоснаряжения</a:t>
            </a:r>
            <a:r>
              <a:rPr lang="ru-RU" sz="1600" dirty="0">
                <a:solidFill>
                  <a:srgbClr val="FFFFCC"/>
                </a:solidFill>
              </a:rPr>
              <a:t> (15%); </a:t>
            </a:r>
          </a:p>
          <a:p>
            <a:pPr indent="88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FFFFCC"/>
                </a:solidFill>
              </a:rPr>
              <a:t>9 комплектов группового альпинистского </a:t>
            </a:r>
            <a:r>
              <a:rPr lang="ru-RU" sz="1600" dirty="0" err="1">
                <a:solidFill>
                  <a:srgbClr val="FFFFCC"/>
                </a:solidFill>
              </a:rPr>
              <a:t>спелеоснаряжения</a:t>
            </a:r>
            <a:r>
              <a:rPr lang="ru-RU" sz="1600" dirty="0">
                <a:solidFill>
                  <a:srgbClr val="FFFFCC"/>
                </a:solidFill>
              </a:rPr>
              <a:t> (60%).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32" y="2463279"/>
            <a:ext cx="3912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Альпинистское снаряжение</a:t>
            </a:r>
          </a:p>
        </p:txBody>
      </p:sp>
      <p:pic>
        <p:nvPicPr>
          <p:cNvPr id="10" name="Рисунок 9" descr="ГАСИ КрасПСО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64704"/>
            <a:ext cx="2520280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2" descr="C:\Users\User13\AppData\Local\Microsoft\Windows\INetCache\Content.Word\Комплект Альпинисткого снаряжен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9" b="6284"/>
          <a:stretch>
            <a:fillRect/>
          </a:stretch>
        </p:blipFill>
        <p:spPr bwMode="auto">
          <a:xfrm>
            <a:off x="7236296" y="3226291"/>
            <a:ext cx="1840898" cy="2214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20201209_1653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5666"/>
          <a:stretch>
            <a:fillRect/>
          </a:stretch>
        </p:blipFill>
        <p:spPr bwMode="auto">
          <a:xfrm>
            <a:off x="1547664" y="5391561"/>
            <a:ext cx="2003573" cy="1349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комплект горного снаряжения групово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8" r="20067" b="6136"/>
          <a:stretch>
            <a:fillRect/>
          </a:stretch>
        </p:blipFill>
        <p:spPr bwMode="auto">
          <a:xfrm>
            <a:off x="4860032" y="5391561"/>
            <a:ext cx="1800200" cy="1361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42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6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12998" y="188640"/>
            <a:ext cx="835292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Оборудование </a:t>
            </a:r>
            <a:r>
              <a:rPr lang="ru-RU" sz="2000" b="1" dirty="0" smtClean="0">
                <a:solidFill>
                  <a:schemeClr val="bg1"/>
                </a:solidFill>
              </a:rPr>
              <a:t>для ликвидации последствий аварийного разлива нефти и нефтепродуктов (ЛАРН)</a:t>
            </a:r>
            <a:endParaRPr lang="ru-RU" sz="2000" b="1" dirty="0">
              <a:solidFill>
                <a:schemeClr val="bg1"/>
              </a:solidFill>
            </a:endParaRPr>
          </a:p>
          <a:p>
            <a:pPr indent="177800" algn="just"/>
            <a:r>
              <a:rPr lang="ru-RU" dirty="0" smtClean="0">
                <a:solidFill>
                  <a:srgbClr val="FFFFCC"/>
                </a:solidFill>
              </a:rPr>
              <a:t>В учреждении 4 </a:t>
            </a:r>
            <a:r>
              <a:rPr lang="ru-RU" dirty="0">
                <a:solidFill>
                  <a:srgbClr val="FFFFCC"/>
                </a:solidFill>
              </a:rPr>
              <a:t>структурных подразделения </a:t>
            </a:r>
            <a:r>
              <a:rPr lang="ru-RU" dirty="0" smtClean="0">
                <a:solidFill>
                  <a:srgbClr val="FFFFCC"/>
                </a:solidFill>
              </a:rPr>
              <a:t>аттестованы </a:t>
            </a:r>
            <a:r>
              <a:rPr lang="ru-RU" dirty="0">
                <a:solidFill>
                  <a:srgbClr val="FFFFCC"/>
                </a:solidFill>
              </a:rPr>
              <a:t>на проведение работ по ликвидации аварийных </a:t>
            </a:r>
            <a:r>
              <a:rPr lang="ru-RU" dirty="0" smtClean="0">
                <a:solidFill>
                  <a:srgbClr val="FFFFCC"/>
                </a:solidFill>
              </a:rPr>
              <a:t>разливов </a:t>
            </a:r>
            <a:r>
              <a:rPr lang="ru-RU" dirty="0">
                <a:solidFill>
                  <a:srgbClr val="FFFFCC"/>
                </a:solidFill>
              </a:rPr>
              <a:t>нефти и </a:t>
            </a:r>
            <a:r>
              <a:rPr lang="ru-RU" dirty="0" smtClean="0">
                <a:solidFill>
                  <a:srgbClr val="FFFFCC"/>
                </a:solidFill>
              </a:rPr>
              <a:t>нефтепродуктов (ЛАРН), </a:t>
            </a:r>
            <a:br>
              <a:rPr lang="ru-RU" dirty="0" smtClean="0">
                <a:solidFill>
                  <a:srgbClr val="FFFFCC"/>
                </a:solidFill>
              </a:rPr>
            </a:br>
            <a:r>
              <a:rPr lang="ru-RU" dirty="0" smtClean="0">
                <a:solidFill>
                  <a:srgbClr val="FFFFCC"/>
                </a:solidFill>
              </a:rPr>
              <a:t>и оснащены на </a:t>
            </a:r>
            <a:r>
              <a:rPr lang="en-US" dirty="0" smtClean="0">
                <a:solidFill>
                  <a:srgbClr val="FFFFCC"/>
                </a:solidFill>
              </a:rPr>
              <a:t>59</a:t>
            </a:r>
            <a:r>
              <a:rPr lang="ru-RU" dirty="0" smtClean="0">
                <a:solidFill>
                  <a:srgbClr val="FFFFCC"/>
                </a:solidFill>
              </a:rPr>
              <a:t>,3%. </a:t>
            </a:r>
          </a:p>
          <a:p>
            <a:pPr indent="177800" algn="just"/>
            <a:r>
              <a:rPr lang="ru-RU" dirty="0" smtClean="0">
                <a:solidFill>
                  <a:srgbClr val="FFFFCC"/>
                </a:solidFill>
              </a:rPr>
              <a:t>Подразделения осуществляют </a:t>
            </a:r>
            <a:r>
              <a:rPr lang="ru-RU" dirty="0">
                <a:solidFill>
                  <a:srgbClr val="FFFFCC"/>
                </a:solidFill>
              </a:rPr>
              <a:t>зональное прикрытие районов Красноярского края: Западная группа; Северная группа; Южная группа; Центральная группа), решается вопрос </a:t>
            </a:r>
            <a:r>
              <a:rPr lang="ru-RU" dirty="0" smtClean="0">
                <a:solidFill>
                  <a:srgbClr val="FFFFCC"/>
                </a:solidFill>
              </a:rPr>
              <a:t>по оснащению </a:t>
            </a:r>
            <a:r>
              <a:rPr lang="ru-RU" dirty="0">
                <a:solidFill>
                  <a:srgbClr val="FFFFCC"/>
                </a:solidFill>
              </a:rPr>
              <a:t>в 2024 году структурного подразделения учреждения на востоке Красноярского края, что позволит обеспечить прикрытие всей территории Красноярского края. </a:t>
            </a:r>
          </a:p>
        </p:txBody>
      </p:sp>
      <p:pic>
        <p:nvPicPr>
          <p:cNvPr id="17409" name="Picture 1" descr="T:\ФОТО и ВИДЕО\2020 год\Новые фото в коридор\Отобранные\image-0-02-05-a4288ab8f58142ac8266d06b68c1f75844b24d06111bb3cca7f87b4a9e05709e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97152"/>
            <a:ext cx="217667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1"/>
          <a:stretch/>
        </p:blipFill>
        <p:spPr bwMode="auto">
          <a:xfrm>
            <a:off x="6950133" y="4365104"/>
            <a:ext cx="2019189" cy="223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3" descr="337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212976"/>
            <a:ext cx="2167829" cy="331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336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6"/>
          <a:stretch/>
        </p:blipFill>
        <p:spPr bwMode="auto">
          <a:xfrm>
            <a:off x="6938559" y="2871018"/>
            <a:ext cx="2019188" cy="142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339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79960"/>
            <a:ext cx="2172227" cy="17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100_042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12976"/>
            <a:ext cx="2085349" cy="331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43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4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12998" y="188640"/>
            <a:ext cx="631924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Газоспасательное </a:t>
            </a:r>
            <a:r>
              <a:rPr lang="ru-RU" sz="2000" b="1" dirty="0" smtClean="0">
                <a:solidFill>
                  <a:schemeClr val="bg1"/>
                </a:solidFill>
              </a:rPr>
              <a:t>оборудование</a:t>
            </a:r>
          </a:p>
          <a:p>
            <a:pPr indent="266700" algn="just"/>
            <a:r>
              <a:rPr lang="ru-RU" dirty="0">
                <a:solidFill>
                  <a:srgbClr val="FFFFCC"/>
                </a:solidFill>
              </a:rPr>
              <a:t>В Красноярском </a:t>
            </a:r>
            <a:r>
              <a:rPr lang="ru-RU" dirty="0" smtClean="0">
                <a:solidFill>
                  <a:srgbClr val="FFFFCC"/>
                </a:solidFill>
              </a:rPr>
              <a:t>ПСО учреждения </a:t>
            </a:r>
            <a:r>
              <a:rPr lang="ru-RU" dirty="0">
                <a:solidFill>
                  <a:srgbClr val="FFFFCC"/>
                </a:solidFill>
              </a:rPr>
              <a:t>имеется 40 специалистов, обученных по программе «</a:t>
            </a:r>
            <a:r>
              <a:rPr lang="ru-RU" dirty="0" err="1">
                <a:solidFill>
                  <a:srgbClr val="FFFFCC"/>
                </a:solidFill>
              </a:rPr>
              <a:t>Газоспасатель</a:t>
            </a:r>
            <a:r>
              <a:rPr lang="ru-RU" dirty="0">
                <a:solidFill>
                  <a:srgbClr val="FFFFCC"/>
                </a:solidFill>
              </a:rPr>
              <a:t>» и аттестованных на проведение газоспасательных работ. Дежурство осуществляются </a:t>
            </a:r>
            <a:r>
              <a:rPr lang="ru-RU" dirty="0" smtClean="0">
                <a:solidFill>
                  <a:srgbClr val="FFFFCC"/>
                </a:solidFill>
              </a:rPr>
              <a:t>5 </a:t>
            </a:r>
            <a:r>
              <a:rPr lang="ru-RU" dirty="0">
                <a:solidFill>
                  <a:srgbClr val="FFFFCC"/>
                </a:solidFill>
              </a:rPr>
              <a:t>дежурными сменами, в составе каждой дежурной смены имеется одно </a:t>
            </a:r>
            <a:r>
              <a:rPr lang="ru-RU" dirty="0" smtClean="0">
                <a:solidFill>
                  <a:srgbClr val="FFFFCC"/>
                </a:solidFill>
              </a:rPr>
              <a:t>газоспасательное </a:t>
            </a:r>
            <a:r>
              <a:rPr lang="ru-RU" dirty="0">
                <a:solidFill>
                  <a:srgbClr val="FFFFCC"/>
                </a:solidFill>
              </a:rPr>
              <a:t>отделение из 4-х человек (командир отделения и три </a:t>
            </a:r>
            <a:r>
              <a:rPr lang="ru-RU" dirty="0" smtClean="0">
                <a:solidFill>
                  <a:srgbClr val="FFFFCC"/>
                </a:solidFill>
              </a:rPr>
              <a:t>спасателя</a:t>
            </a:r>
            <a:r>
              <a:rPr lang="ru-RU" dirty="0">
                <a:solidFill>
                  <a:srgbClr val="FFFFCC"/>
                </a:solidFill>
              </a:rPr>
              <a:t>). </a:t>
            </a:r>
            <a:endParaRPr lang="ru-RU" dirty="0" smtClean="0">
              <a:solidFill>
                <a:srgbClr val="FFFFCC"/>
              </a:solidFill>
            </a:endParaRPr>
          </a:p>
          <a:p>
            <a:pPr indent="266700" algn="just"/>
            <a:r>
              <a:rPr lang="ru-RU" b="1" dirty="0" smtClean="0">
                <a:solidFill>
                  <a:srgbClr val="FFFFCC"/>
                </a:solidFill>
              </a:rPr>
              <a:t>Минимальное </a:t>
            </a:r>
            <a:r>
              <a:rPr lang="ru-RU" b="1" dirty="0">
                <a:solidFill>
                  <a:srgbClr val="FFFFCC"/>
                </a:solidFill>
              </a:rPr>
              <a:t>оснащение отделения включает в </a:t>
            </a:r>
            <a:r>
              <a:rPr lang="ru-RU" b="1" dirty="0" smtClean="0">
                <a:solidFill>
                  <a:srgbClr val="FFFFCC"/>
                </a:solidFill>
              </a:rPr>
              <a:t>себя: </a:t>
            </a:r>
            <a:endParaRPr lang="ru-RU" b="1" dirty="0">
              <a:solidFill>
                <a:srgbClr val="FFFFCC"/>
              </a:solidFill>
            </a:endParaRPr>
          </a:p>
          <a:p>
            <a:pPr indent="266700" algn="just"/>
            <a:r>
              <a:rPr lang="ru-RU" dirty="0">
                <a:solidFill>
                  <a:srgbClr val="FFFFCC"/>
                </a:solidFill>
              </a:rPr>
              <a:t>4 дыхательных аппарата и 4 изолирующих костюма. Таким образом, </a:t>
            </a:r>
          </a:p>
          <a:p>
            <a:pPr indent="266700" algn="just"/>
            <a:r>
              <a:rPr lang="ru-RU" dirty="0">
                <a:solidFill>
                  <a:srgbClr val="FFFFCC"/>
                </a:solidFill>
              </a:rPr>
              <a:t>5 дежурных смен  обеспечено 20 дыхательными аппаратами ПТС «Профи</a:t>
            </a:r>
            <a:r>
              <a:rPr lang="ru-RU" dirty="0" smtClean="0">
                <a:solidFill>
                  <a:srgbClr val="FFFFCC"/>
                </a:solidFill>
              </a:rPr>
              <a:t>» и </a:t>
            </a:r>
            <a:r>
              <a:rPr lang="ru-RU" dirty="0">
                <a:solidFill>
                  <a:srgbClr val="FFFFCC"/>
                </a:solidFill>
              </a:rPr>
              <a:t>20 баллонами к ним.</a:t>
            </a:r>
          </a:p>
          <a:p>
            <a:pPr indent="266700" algn="just"/>
            <a:r>
              <a:rPr lang="ru-RU" b="1" dirty="0">
                <a:solidFill>
                  <a:srgbClr val="FFFFCC"/>
                </a:solidFill>
              </a:rPr>
              <a:t>Также имеется:</a:t>
            </a:r>
          </a:p>
          <a:p>
            <a:pPr marL="177800" indent="1778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CC"/>
                </a:solidFill>
              </a:rPr>
              <a:t>8 герметичных костюмов «ТАСК», обеспечивающих химическую защиту, закрытого типа (скафандрового типа); </a:t>
            </a:r>
          </a:p>
          <a:p>
            <a:pPr marL="177800" indent="1778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CC"/>
                </a:solidFill>
              </a:rPr>
              <a:t>26 герметичных костюмов закрытого типа «КИХ-4»;</a:t>
            </a:r>
          </a:p>
          <a:p>
            <a:pPr marL="177800" indent="1778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CC"/>
                </a:solidFill>
              </a:rPr>
              <a:t>4 костюма закрытого типа «СТРЕЛЕЦ»;</a:t>
            </a:r>
          </a:p>
          <a:p>
            <a:pPr marL="177800" indent="1778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CC"/>
                </a:solidFill>
              </a:rPr>
              <a:t>1 шланговый дыхательный аппарат и мобильная баллонная система сжатого воздуха. </a:t>
            </a:r>
            <a:endParaRPr lang="ru-RU" dirty="0" smtClean="0">
              <a:solidFill>
                <a:srgbClr val="FFFFCC"/>
              </a:solidFill>
            </a:endParaRPr>
          </a:p>
          <a:p>
            <a:pPr marL="177800" algn="just"/>
            <a:endParaRPr lang="ru-RU" sz="1000" dirty="0">
              <a:solidFill>
                <a:srgbClr val="FFFFCC"/>
              </a:solidFill>
            </a:endParaRPr>
          </a:p>
          <a:p>
            <a:pPr indent="266700" algn="ctr"/>
            <a:r>
              <a:rPr lang="ru-RU" b="1" dirty="0">
                <a:solidFill>
                  <a:srgbClr val="FFFFCC"/>
                </a:solidFill>
              </a:rPr>
              <a:t>Укомплектованность учреждения газоспасательным оборудованием составляет </a:t>
            </a:r>
            <a:r>
              <a:rPr lang="ru-RU" b="1" dirty="0" smtClean="0">
                <a:solidFill>
                  <a:srgbClr val="FFFFCC"/>
                </a:solidFill>
              </a:rPr>
              <a:t>6</a:t>
            </a:r>
            <a:r>
              <a:rPr lang="en-US" b="1" dirty="0" smtClean="0">
                <a:solidFill>
                  <a:srgbClr val="FFFFCC"/>
                </a:solidFill>
              </a:rPr>
              <a:t>8</a:t>
            </a:r>
            <a:r>
              <a:rPr lang="ru-RU" b="1" dirty="0" smtClean="0">
                <a:solidFill>
                  <a:srgbClr val="FFFFCC"/>
                </a:solidFill>
              </a:rPr>
              <a:t>,3</a:t>
            </a:r>
            <a:r>
              <a:rPr lang="ru-RU" b="1" dirty="0">
                <a:solidFill>
                  <a:srgbClr val="FFFFCC"/>
                </a:solidFill>
              </a:rPr>
              <a:t>%.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590350"/>
            <a:ext cx="1897446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913" y="4300253"/>
            <a:ext cx="1563956" cy="226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2564904"/>
            <a:ext cx="1005948" cy="196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воздушный баллон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980" y="2648017"/>
            <a:ext cx="620746" cy="159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44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08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80415"/>
            <a:ext cx="2016224" cy="16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8" r="21059"/>
          <a:stretch>
            <a:fillRect/>
          </a:stretch>
        </p:blipFill>
        <p:spPr bwMode="auto">
          <a:xfrm>
            <a:off x="6000816" y="4653136"/>
            <a:ext cx="1448084" cy="144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3"/>
          <a:stretch/>
        </p:blipFill>
        <p:spPr bwMode="auto">
          <a:xfrm>
            <a:off x="7576988" y="4653136"/>
            <a:ext cx="1459508" cy="144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5" t="11706" r="24932" b="15274"/>
          <a:stretch/>
        </p:blipFill>
        <p:spPr bwMode="auto">
          <a:xfrm>
            <a:off x="8146935" y="980728"/>
            <a:ext cx="673537" cy="16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208183"/>
            <a:ext cx="8407474" cy="6471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Водолазное оборудование</a:t>
            </a:r>
          </a:p>
          <a:p>
            <a:pPr indent="266700" algn="just"/>
            <a:endParaRPr lang="ru-RU" sz="1050" b="1" dirty="0" smtClean="0">
              <a:solidFill>
                <a:srgbClr val="FFFFCC"/>
              </a:solidFill>
            </a:endParaRPr>
          </a:p>
          <a:p>
            <a:pPr indent="266700" algn="just"/>
            <a:r>
              <a:rPr lang="ru-RU" sz="1600" b="1" dirty="0" smtClean="0">
                <a:solidFill>
                  <a:srgbClr val="FFFFCC"/>
                </a:solidFill>
              </a:rPr>
              <a:t>Водолазная </a:t>
            </a:r>
            <a:r>
              <a:rPr lang="ru-RU" sz="1600" b="1" dirty="0">
                <a:solidFill>
                  <a:srgbClr val="FFFFCC"/>
                </a:solidFill>
              </a:rPr>
              <a:t>служба учреждения оснащена следующим основным водолазным снаряжением и оборудованием</a:t>
            </a:r>
            <a:r>
              <a:rPr lang="ru-RU" sz="1600" b="1" dirty="0" smtClean="0">
                <a:solidFill>
                  <a:srgbClr val="FFFFCC"/>
                </a:solidFill>
              </a:rPr>
              <a:t>:</a:t>
            </a:r>
          </a:p>
          <a:p>
            <a:pPr indent="266700" algn="just"/>
            <a:endParaRPr lang="ru-RU" sz="1600" b="1" dirty="0">
              <a:solidFill>
                <a:srgbClr val="FFFFCC"/>
              </a:solidFill>
            </a:endParaRPr>
          </a:p>
          <a:p>
            <a:pPr marL="441325" indent="-174625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FFCC"/>
                </a:solidFill>
              </a:rPr>
              <a:t>комплекты легкого водолазного снаряжения – 75 </a:t>
            </a:r>
            <a:r>
              <a:rPr lang="ru-RU" sz="1600" b="1" dirty="0" err="1" smtClean="0">
                <a:solidFill>
                  <a:srgbClr val="FFFFCC"/>
                </a:solidFill>
              </a:rPr>
              <a:t>компл</a:t>
            </a:r>
            <a:r>
              <a:rPr lang="ru-RU" sz="1600" b="1" dirty="0" smtClean="0">
                <a:solidFill>
                  <a:srgbClr val="FFFFCC"/>
                </a:solidFill>
              </a:rPr>
              <a:t>.;</a:t>
            </a:r>
          </a:p>
          <a:p>
            <a:pPr marL="441325" indent="-174625" algn="just">
              <a:buFont typeface="Arial" panose="020B0604020202020204" pitchFamily="34" charset="0"/>
              <a:buChar char="•"/>
            </a:pPr>
            <a:endParaRPr lang="ru-RU" sz="1600" b="1" dirty="0" smtClean="0">
              <a:solidFill>
                <a:srgbClr val="FFFFCC"/>
              </a:solidFill>
            </a:endParaRPr>
          </a:p>
          <a:p>
            <a:pPr marL="441325" indent="-174625" algn="just"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FFFFCC"/>
              </a:solidFill>
            </a:endParaRPr>
          </a:p>
          <a:p>
            <a:pPr marL="441325" indent="-174625" algn="just">
              <a:buFont typeface="Arial" panose="020B0604020202020204" pitchFamily="34" charset="0"/>
              <a:buChar char="•"/>
            </a:pPr>
            <a:endParaRPr lang="ru-RU" sz="1600" b="1" dirty="0" smtClean="0">
              <a:solidFill>
                <a:srgbClr val="FFFFCC"/>
              </a:solidFill>
            </a:endParaRPr>
          </a:p>
          <a:p>
            <a:pPr marL="441325" indent="-174625" algn="just">
              <a:buFont typeface="Arial" panose="020B0604020202020204" pitchFamily="34" charset="0"/>
              <a:buChar char="•"/>
            </a:pPr>
            <a:endParaRPr lang="ru-RU" sz="1600" b="1" dirty="0" smtClean="0">
              <a:solidFill>
                <a:srgbClr val="FFFFCC"/>
              </a:solidFill>
            </a:endParaRPr>
          </a:p>
          <a:p>
            <a:pPr marL="441325" indent="-174625" algn="just">
              <a:buFont typeface="Arial" panose="020B0604020202020204" pitchFamily="34" charset="0"/>
              <a:buChar char="•"/>
            </a:pPr>
            <a:endParaRPr lang="ru-RU" sz="1600" b="1" dirty="0" smtClean="0">
              <a:solidFill>
                <a:srgbClr val="FFFFCC"/>
              </a:solidFill>
            </a:endParaRPr>
          </a:p>
          <a:p>
            <a:pPr marL="441325" indent="-174625" algn="just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FFFFCC"/>
                </a:solidFill>
              </a:rPr>
              <a:t>комплекты </a:t>
            </a:r>
            <a:r>
              <a:rPr lang="ru-RU" sz="1600" b="1" dirty="0">
                <a:solidFill>
                  <a:srgbClr val="FFFFCC"/>
                </a:solidFill>
              </a:rPr>
              <a:t>тяжелого водолазного снаряжения </a:t>
            </a:r>
            <a:endParaRPr lang="ru-RU" sz="1600" b="1" dirty="0" smtClean="0">
              <a:solidFill>
                <a:srgbClr val="FFFFCC"/>
              </a:solidFill>
            </a:endParaRPr>
          </a:p>
          <a:p>
            <a:pPr marL="266700" algn="just"/>
            <a:r>
              <a:rPr lang="ru-RU" sz="1600" b="1" dirty="0" smtClean="0">
                <a:solidFill>
                  <a:srgbClr val="FFFFCC"/>
                </a:solidFill>
              </a:rPr>
              <a:t>типа </a:t>
            </a:r>
            <a:r>
              <a:rPr lang="ru-RU" sz="1600" b="1" dirty="0">
                <a:solidFill>
                  <a:srgbClr val="FFFFCC"/>
                </a:solidFill>
              </a:rPr>
              <a:t>СВУ-5 – 2 </a:t>
            </a:r>
            <a:r>
              <a:rPr lang="ru-RU" sz="1600" b="1" dirty="0" err="1" smtClean="0">
                <a:solidFill>
                  <a:srgbClr val="FFFFCC"/>
                </a:solidFill>
              </a:rPr>
              <a:t>компл</a:t>
            </a:r>
            <a:r>
              <a:rPr lang="ru-RU" sz="1600" b="1" dirty="0" smtClean="0">
                <a:solidFill>
                  <a:srgbClr val="FFFFCC"/>
                </a:solidFill>
              </a:rPr>
              <a:t>.;</a:t>
            </a:r>
          </a:p>
          <a:p>
            <a:pPr marL="441325" indent="-174625" algn="just"/>
            <a:endParaRPr lang="ru-RU" sz="1600" b="1" dirty="0" smtClean="0">
              <a:solidFill>
                <a:srgbClr val="FFFFCC"/>
              </a:solidFill>
            </a:endParaRPr>
          </a:p>
          <a:p>
            <a:pPr marL="441325" indent="-174625" algn="just"/>
            <a:endParaRPr lang="ru-RU" sz="1600" b="1" dirty="0" smtClean="0">
              <a:solidFill>
                <a:srgbClr val="FFFFCC"/>
              </a:solidFill>
            </a:endParaRPr>
          </a:p>
          <a:p>
            <a:pPr marL="441325" indent="-174625" algn="just"/>
            <a:endParaRPr lang="ru-RU" sz="1600" b="1" dirty="0">
              <a:solidFill>
                <a:srgbClr val="FFFFCC"/>
              </a:solidFill>
            </a:endParaRPr>
          </a:p>
          <a:p>
            <a:pPr marL="441325" indent="-174625" algn="just"/>
            <a:endParaRPr lang="ru-RU" sz="1600" b="1" dirty="0" smtClean="0">
              <a:solidFill>
                <a:srgbClr val="FFFFCC"/>
              </a:solidFill>
            </a:endParaRPr>
          </a:p>
          <a:p>
            <a:pPr marL="441325" indent="-174625" algn="just"/>
            <a:endParaRPr lang="ru-RU" sz="1600" b="1" dirty="0" smtClean="0">
              <a:solidFill>
                <a:srgbClr val="FFFFCC"/>
              </a:solidFill>
            </a:endParaRPr>
          </a:p>
          <a:p>
            <a:pPr marL="441325" indent="-174625" algn="just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FFFFCC"/>
                </a:solidFill>
              </a:rPr>
              <a:t>комплекты </a:t>
            </a:r>
            <a:r>
              <a:rPr lang="ru-RU" sz="1600" b="1" dirty="0">
                <a:solidFill>
                  <a:srgbClr val="FFFFCC"/>
                </a:solidFill>
              </a:rPr>
              <a:t>подводной гидроакустической связи </a:t>
            </a:r>
            <a:endParaRPr lang="ru-RU" sz="1600" b="1" dirty="0" smtClean="0">
              <a:solidFill>
                <a:srgbClr val="FFFFCC"/>
              </a:solidFill>
            </a:endParaRPr>
          </a:p>
          <a:p>
            <a:pPr marL="266700" algn="just"/>
            <a:r>
              <a:rPr lang="ru-RU" sz="1600" b="1" dirty="0" smtClean="0">
                <a:solidFill>
                  <a:srgbClr val="FFFFCC"/>
                </a:solidFill>
              </a:rPr>
              <a:t>– </a:t>
            </a:r>
            <a:r>
              <a:rPr lang="ru-RU" sz="1600" b="1" dirty="0">
                <a:solidFill>
                  <a:srgbClr val="FFFFCC"/>
                </a:solidFill>
              </a:rPr>
              <a:t>13 </a:t>
            </a:r>
            <a:r>
              <a:rPr lang="ru-RU" sz="1600" b="1" dirty="0" err="1" smtClean="0">
                <a:solidFill>
                  <a:srgbClr val="FFFFCC"/>
                </a:solidFill>
              </a:rPr>
              <a:t>компл</a:t>
            </a:r>
            <a:r>
              <a:rPr lang="ru-RU" sz="1600" b="1" dirty="0" smtClean="0">
                <a:solidFill>
                  <a:srgbClr val="FFFFCC"/>
                </a:solidFill>
              </a:rPr>
              <a:t>.;</a:t>
            </a:r>
          </a:p>
          <a:p>
            <a:pPr marL="441325" indent="-174625" algn="just"/>
            <a:endParaRPr lang="ru-RU" sz="1600" b="1" dirty="0" smtClean="0">
              <a:solidFill>
                <a:srgbClr val="FFFFCC"/>
              </a:solidFill>
            </a:endParaRPr>
          </a:p>
          <a:p>
            <a:pPr marL="441325" indent="-174625" algn="just"/>
            <a:endParaRPr lang="ru-RU" sz="1600" b="1" dirty="0">
              <a:solidFill>
                <a:srgbClr val="FFFFCC"/>
              </a:solidFill>
            </a:endParaRPr>
          </a:p>
          <a:p>
            <a:pPr marL="441325" indent="-174625" algn="just"/>
            <a:endParaRPr lang="ru-RU" sz="1600" b="1" dirty="0" smtClean="0">
              <a:solidFill>
                <a:srgbClr val="FFFFCC"/>
              </a:solidFill>
            </a:endParaRPr>
          </a:p>
          <a:p>
            <a:pPr marL="441325" indent="-174625" algn="just"/>
            <a:endParaRPr lang="ru-RU" sz="1600" b="1" dirty="0" smtClean="0">
              <a:solidFill>
                <a:srgbClr val="FFFFCC"/>
              </a:solidFill>
            </a:endParaRPr>
          </a:p>
          <a:p>
            <a:pPr marL="441325" indent="-174625" algn="just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FFFFCC"/>
                </a:solidFill>
              </a:rPr>
              <a:t>комплект </a:t>
            </a:r>
            <a:r>
              <a:rPr lang="ru-RU" sz="1600" b="1" dirty="0">
                <a:solidFill>
                  <a:srgbClr val="FFFFCC"/>
                </a:solidFill>
              </a:rPr>
              <a:t>судоподъёмных понтонов – 1 </a:t>
            </a:r>
            <a:r>
              <a:rPr lang="ru-RU" sz="1600" b="1" dirty="0" err="1" smtClean="0">
                <a:solidFill>
                  <a:srgbClr val="FFFFCC"/>
                </a:solidFill>
              </a:rPr>
              <a:t>компл</a:t>
            </a:r>
            <a:r>
              <a:rPr lang="ru-RU" sz="1600" b="1" dirty="0" smtClean="0">
                <a:solidFill>
                  <a:srgbClr val="FFFFCC"/>
                </a:solidFill>
              </a:rPr>
              <a:t>.;</a:t>
            </a:r>
          </a:p>
          <a:p>
            <a:pPr marL="441325" indent="-174625" algn="just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FFFFCC"/>
                </a:solidFill>
              </a:rPr>
              <a:t>комплект </a:t>
            </a:r>
            <a:r>
              <a:rPr lang="ru-RU" sz="1600" b="1" dirty="0">
                <a:solidFill>
                  <a:srgbClr val="FFFFCC"/>
                </a:solidFill>
              </a:rPr>
              <a:t>подводной сварки/резки – 1 </a:t>
            </a:r>
            <a:r>
              <a:rPr lang="ru-RU" sz="1600" b="1" dirty="0" err="1" smtClean="0">
                <a:solidFill>
                  <a:srgbClr val="FFFFCC"/>
                </a:solidFill>
              </a:rPr>
              <a:t>компл</a:t>
            </a:r>
            <a:r>
              <a:rPr lang="ru-RU" sz="1600" b="1" dirty="0" smtClean="0">
                <a:solidFill>
                  <a:srgbClr val="FFFFCC"/>
                </a:solidFill>
              </a:rPr>
              <a:t>.;</a:t>
            </a:r>
            <a:endParaRPr lang="ru-RU" sz="2000" b="1" dirty="0" smtClean="0">
              <a:solidFill>
                <a:srgbClr val="FFFFCC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r="8476" b="6647"/>
          <a:stretch/>
        </p:blipFill>
        <p:spPr bwMode="auto">
          <a:xfrm>
            <a:off x="7455793" y="2781938"/>
            <a:ext cx="1561355" cy="179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4" descr="&amp;quot;Пульт ППВ-2ВГТ-3&amp;quot;, цену уточняйте. 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76571"/>
            <a:ext cx="1459779" cy="155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45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9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12998" y="188640"/>
            <a:ext cx="840747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algn="just"/>
            <a:endParaRPr lang="ru-RU" sz="2000" b="1" dirty="0" smtClean="0">
              <a:solidFill>
                <a:srgbClr val="FFFFCC"/>
              </a:solidFill>
            </a:endParaRPr>
          </a:p>
          <a:p>
            <a:pPr marL="444500" indent="-177800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FFCC"/>
                </a:solidFill>
              </a:rPr>
              <a:t>гидролокатор </a:t>
            </a:r>
            <a:r>
              <a:rPr lang="ru-RU" sz="2000" b="1" dirty="0">
                <a:solidFill>
                  <a:srgbClr val="FFFFCC"/>
                </a:solidFill>
              </a:rPr>
              <a:t>бокового обзора </a:t>
            </a:r>
            <a:endParaRPr lang="ru-RU" sz="2000" b="1" dirty="0" smtClean="0">
              <a:solidFill>
                <a:srgbClr val="FFFFCC"/>
              </a:solidFill>
            </a:endParaRPr>
          </a:p>
          <a:p>
            <a:pPr marL="444500" indent="-177800" algn="just"/>
            <a:r>
              <a:rPr lang="ru-RU" sz="2000" b="1" dirty="0" smtClean="0">
                <a:solidFill>
                  <a:srgbClr val="FFFFCC"/>
                </a:solidFill>
              </a:rPr>
              <a:t>типа </a:t>
            </a:r>
            <a:r>
              <a:rPr lang="ru-RU" sz="2000" b="1" dirty="0">
                <a:solidFill>
                  <a:srgbClr val="FFFFCC"/>
                </a:solidFill>
              </a:rPr>
              <a:t>«Наутилиус-50» - 3 </a:t>
            </a:r>
            <a:r>
              <a:rPr lang="ru-RU" sz="2000" b="1" dirty="0" err="1">
                <a:solidFill>
                  <a:srgbClr val="FFFFCC"/>
                </a:solidFill>
              </a:rPr>
              <a:t>компл</a:t>
            </a:r>
            <a:r>
              <a:rPr lang="ru-RU" sz="2000" b="1" dirty="0" smtClean="0">
                <a:solidFill>
                  <a:srgbClr val="FFFFCC"/>
                </a:solidFill>
              </a:rPr>
              <a:t>.;</a:t>
            </a:r>
          </a:p>
          <a:p>
            <a:pPr marL="444500" indent="-177800" algn="just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FFFFCC"/>
              </a:solidFill>
            </a:endParaRPr>
          </a:p>
          <a:p>
            <a:pPr marL="444500" indent="-177800" algn="just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FFFFCC"/>
              </a:solidFill>
            </a:endParaRPr>
          </a:p>
          <a:p>
            <a:pPr marL="444500" indent="-177800" algn="just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FFFFCC"/>
              </a:solidFill>
            </a:endParaRPr>
          </a:p>
          <a:p>
            <a:pPr marL="444500" indent="-177800" algn="just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FFFFCC"/>
              </a:solidFill>
            </a:endParaRPr>
          </a:p>
          <a:p>
            <a:pPr marL="444500" lvl="1" indent="-177800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FFFFCC"/>
                </a:solidFill>
              </a:rPr>
              <a:t> эхолот </a:t>
            </a:r>
            <a:r>
              <a:rPr lang="ru-RU" sz="2000" b="1" dirty="0">
                <a:solidFill>
                  <a:srgbClr val="FFFFCC"/>
                </a:solidFill>
              </a:rPr>
              <a:t>«</a:t>
            </a:r>
            <a:r>
              <a:rPr lang="ru-RU" sz="2000" b="1" dirty="0" err="1">
                <a:solidFill>
                  <a:srgbClr val="FFFFCC"/>
                </a:solidFill>
              </a:rPr>
              <a:t>Hummingbird</a:t>
            </a:r>
            <a:r>
              <a:rPr lang="ru-RU" sz="2000" b="1" dirty="0">
                <a:solidFill>
                  <a:srgbClr val="FFFFCC"/>
                </a:solidFill>
              </a:rPr>
              <a:t> </a:t>
            </a:r>
            <a:r>
              <a:rPr lang="ru-RU" sz="2000" b="1" dirty="0" err="1">
                <a:solidFill>
                  <a:srgbClr val="FFFFCC"/>
                </a:solidFill>
              </a:rPr>
              <a:t>Helix</a:t>
            </a:r>
            <a:r>
              <a:rPr lang="ru-RU" sz="2000" b="1" dirty="0">
                <a:solidFill>
                  <a:srgbClr val="FFFFCC"/>
                </a:solidFill>
              </a:rPr>
              <a:t> – 9» - 13 </a:t>
            </a:r>
            <a:r>
              <a:rPr lang="ru-RU" sz="2000" b="1" dirty="0" err="1">
                <a:solidFill>
                  <a:srgbClr val="FFFFCC"/>
                </a:solidFill>
              </a:rPr>
              <a:t>компл</a:t>
            </a:r>
            <a:r>
              <a:rPr lang="ru-RU" sz="2000" b="1" dirty="0" smtClean="0">
                <a:solidFill>
                  <a:srgbClr val="FFFFCC"/>
                </a:solidFill>
              </a:rPr>
              <a:t>.;</a:t>
            </a:r>
          </a:p>
          <a:p>
            <a:pPr marL="444500" indent="-177800" algn="just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FFFFCC"/>
              </a:solidFill>
            </a:endParaRPr>
          </a:p>
          <a:p>
            <a:pPr marL="444500" indent="-177800" algn="just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FFFFCC"/>
              </a:solidFill>
            </a:endParaRPr>
          </a:p>
          <a:p>
            <a:pPr marL="444500" indent="-177800" algn="just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FFFFCC"/>
              </a:solidFill>
            </a:endParaRPr>
          </a:p>
          <a:p>
            <a:pPr marL="444500" indent="-177800" algn="just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FFFFCC"/>
              </a:solidFill>
            </a:endParaRPr>
          </a:p>
          <a:p>
            <a:pPr marL="266700" algn="just"/>
            <a:endParaRPr lang="ru-RU" sz="2000" b="1" dirty="0">
              <a:solidFill>
                <a:srgbClr val="FFFFCC"/>
              </a:solidFill>
            </a:endParaRPr>
          </a:p>
          <a:p>
            <a:pPr marL="444500" indent="-177800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FFCC"/>
                </a:solidFill>
              </a:rPr>
              <a:t>водолазный телевизионный комплекс </a:t>
            </a:r>
            <a:r>
              <a:rPr lang="ru-RU" sz="2000" b="1" dirty="0" smtClean="0">
                <a:solidFill>
                  <a:srgbClr val="FFFFCC"/>
                </a:solidFill>
              </a:rPr>
              <a:t>«</a:t>
            </a:r>
            <a:r>
              <a:rPr lang="ru-RU" sz="2000" b="1" dirty="0" err="1">
                <a:solidFill>
                  <a:srgbClr val="FFFFCC"/>
                </a:solidFill>
              </a:rPr>
              <a:t>Оптима</a:t>
            </a:r>
            <a:r>
              <a:rPr lang="ru-RU" sz="2000" b="1" dirty="0">
                <a:solidFill>
                  <a:srgbClr val="FFFFCC"/>
                </a:solidFill>
              </a:rPr>
              <a:t>» </a:t>
            </a:r>
            <a:endParaRPr lang="ru-RU" sz="2000" b="1" dirty="0" smtClean="0">
              <a:solidFill>
                <a:srgbClr val="FFFFCC"/>
              </a:solidFill>
            </a:endParaRPr>
          </a:p>
          <a:p>
            <a:pPr marL="266700" algn="just"/>
            <a:r>
              <a:rPr lang="ru-RU" sz="2000" b="1" dirty="0" smtClean="0">
                <a:solidFill>
                  <a:srgbClr val="FFFFCC"/>
                </a:solidFill>
              </a:rPr>
              <a:t>- </a:t>
            </a:r>
            <a:r>
              <a:rPr lang="ru-RU" sz="2000" b="1" dirty="0">
                <a:solidFill>
                  <a:srgbClr val="FFFFCC"/>
                </a:solidFill>
              </a:rPr>
              <a:t>7 </a:t>
            </a:r>
            <a:r>
              <a:rPr lang="ru-RU" sz="2000" b="1" dirty="0" err="1">
                <a:solidFill>
                  <a:srgbClr val="FFFFCC"/>
                </a:solidFill>
              </a:rPr>
              <a:t>компл</a:t>
            </a:r>
            <a:r>
              <a:rPr lang="ru-RU" sz="2000" b="1" dirty="0" smtClean="0">
                <a:solidFill>
                  <a:srgbClr val="FFFFCC"/>
                </a:solidFill>
              </a:rPr>
              <a:t>.;</a:t>
            </a:r>
          </a:p>
          <a:p>
            <a:pPr marL="444500" indent="-177800" algn="just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FFFFCC"/>
              </a:solidFill>
            </a:endParaRPr>
          </a:p>
          <a:p>
            <a:pPr marL="444500" indent="-177800" algn="just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FFFFCC"/>
              </a:solidFill>
            </a:endParaRPr>
          </a:p>
          <a:p>
            <a:pPr marL="444500" indent="-177800" algn="just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FFFFCC"/>
              </a:solidFill>
            </a:endParaRPr>
          </a:p>
          <a:p>
            <a:pPr marL="444500" indent="-177800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FFCC"/>
                </a:solidFill>
              </a:rPr>
              <a:t>телеуправляемый необитаемый подводный </a:t>
            </a:r>
            <a:endParaRPr lang="ru-RU" sz="2000" b="1" dirty="0" smtClean="0">
              <a:solidFill>
                <a:srgbClr val="FFFFCC"/>
              </a:solidFill>
            </a:endParaRPr>
          </a:p>
          <a:p>
            <a:pPr marL="266700" algn="just"/>
            <a:r>
              <a:rPr lang="ru-RU" sz="2000" b="1" dirty="0" smtClean="0">
                <a:solidFill>
                  <a:srgbClr val="FFFFCC"/>
                </a:solidFill>
              </a:rPr>
              <a:t>аппарат </a:t>
            </a:r>
            <a:r>
              <a:rPr lang="ru-RU" sz="2000" b="1" dirty="0">
                <a:solidFill>
                  <a:srgbClr val="FFFFCC"/>
                </a:solidFill>
              </a:rPr>
              <a:t>«</a:t>
            </a:r>
            <a:r>
              <a:rPr lang="ru-RU" sz="2000" b="1" dirty="0" err="1">
                <a:solidFill>
                  <a:srgbClr val="FFFFCC"/>
                </a:solidFill>
              </a:rPr>
              <a:t>СуперГНОМ</a:t>
            </a:r>
            <a:r>
              <a:rPr lang="ru-RU" sz="2000" b="1" dirty="0">
                <a:solidFill>
                  <a:srgbClr val="FFFFCC"/>
                </a:solidFill>
              </a:rPr>
              <a:t>» </a:t>
            </a:r>
            <a:r>
              <a:rPr lang="ru-RU" sz="2000" b="1" dirty="0" smtClean="0">
                <a:solidFill>
                  <a:srgbClr val="FFFFCC"/>
                </a:solidFill>
              </a:rPr>
              <a:t>- </a:t>
            </a:r>
            <a:r>
              <a:rPr lang="ru-RU" sz="2000" b="1" dirty="0">
                <a:solidFill>
                  <a:srgbClr val="FFFFCC"/>
                </a:solidFill>
              </a:rPr>
              <a:t>1 </a:t>
            </a:r>
            <a:r>
              <a:rPr lang="ru-RU" sz="2000" b="1" dirty="0" err="1">
                <a:solidFill>
                  <a:srgbClr val="FFFFCC"/>
                </a:solidFill>
              </a:rPr>
              <a:t>компл</a:t>
            </a:r>
            <a:r>
              <a:rPr lang="ru-RU" sz="2000" b="1" dirty="0">
                <a:solidFill>
                  <a:srgbClr val="FFFFCC"/>
                </a:solidFill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1" b="11903"/>
          <a:stretch>
            <a:fillRect/>
          </a:stretch>
        </p:blipFill>
        <p:spPr bwMode="auto">
          <a:xfrm>
            <a:off x="6682646" y="1950193"/>
            <a:ext cx="2249845" cy="133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6" descr="http://aquairy.ru/assets/img/vtk_optim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7" b="5173"/>
          <a:stretch>
            <a:fillRect/>
          </a:stretch>
        </p:blipFill>
        <p:spPr bwMode="auto">
          <a:xfrm>
            <a:off x="6682646" y="3429000"/>
            <a:ext cx="2238991" cy="147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Подводный роботизированный фото-видео комплекс СуперГНОМ 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520" b="14551"/>
          <a:stretch>
            <a:fillRect/>
          </a:stretch>
        </p:blipFill>
        <p:spPr bwMode="auto">
          <a:xfrm>
            <a:off x="6140432" y="5013176"/>
            <a:ext cx="2792059" cy="152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000" y="176028"/>
            <a:ext cx="1467637" cy="167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" b="4886"/>
          <a:stretch/>
        </p:blipFill>
        <p:spPr bwMode="auto">
          <a:xfrm>
            <a:off x="5868144" y="178559"/>
            <a:ext cx="1354928" cy="167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46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4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404664"/>
            <a:ext cx="864096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Автомобильная техника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algn="ctr"/>
            <a:endParaRPr lang="ru-RU" sz="800" b="1" dirty="0">
              <a:solidFill>
                <a:schemeClr val="bg1"/>
              </a:solidFill>
            </a:endParaRPr>
          </a:p>
          <a:p>
            <a:pPr indent="179388" algn="just"/>
            <a:r>
              <a:rPr lang="ru-RU" dirty="0">
                <a:solidFill>
                  <a:srgbClr val="FFFFCC"/>
                </a:solidFill>
              </a:rPr>
              <a:t>Укомплектованность структурных подразделений согласно новому табелю основными видами автомобильной и специальной техники, а также плавательными средствами, составила</a:t>
            </a:r>
            <a:r>
              <a:rPr lang="ru-RU" dirty="0" smtClean="0">
                <a:solidFill>
                  <a:srgbClr val="FFFFCC"/>
                </a:solidFill>
              </a:rPr>
              <a:t>:</a:t>
            </a:r>
          </a:p>
          <a:p>
            <a:pPr indent="179388" algn="just"/>
            <a:endParaRPr lang="ru-RU" dirty="0" smtClean="0">
              <a:solidFill>
                <a:srgbClr val="FFFFCC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FFFFCC"/>
                </a:solidFill>
              </a:rPr>
              <a:t>автомобили </a:t>
            </a:r>
            <a:r>
              <a:rPr lang="ru-RU" dirty="0">
                <a:solidFill>
                  <a:srgbClr val="FFFFCC"/>
                </a:solidFill>
              </a:rPr>
              <a:t>АСМ на базе КАМАЗ, УАЗ, </a:t>
            </a:r>
            <a:endParaRPr lang="ru-RU" dirty="0" smtClean="0">
              <a:solidFill>
                <a:srgbClr val="FFFFCC"/>
              </a:solidFill>
            </a:endParaRPr>
          </a:p>
          <a:p>
            <a:pPr algn="just"/>
            <a:r>
              <a:rPr lang="ru-RU" dirty="0" smtClean="0">
                <a:solidFill>
                  <a:srgbClr val="FFFFCC"/>
                </a:solidFill>
              </a:rPr>
              <a:t>ГАЗ </a:t>
            </a:r>
            <a:r>
              <a:rPr lang="ru-RU" dirty="0">
                <a:solidFill>
                  <a:srgbClr val="FFFFCC"/>
                </a:solidFill>
              </a:rPr>
              <a:t>(«Соболь») - 40 ед.;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 smtClean="0">
              <a:solidFill>
                <a:srgbClr val="FFFFCC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 smtClean="0">
              <a:solidFill>
                <a:srgbClr val="FFFFCC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rgbClr val="FFFFCC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rgbClr val="FFFFCC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 smtClean="0">
              <a:solidFill>
                <a:srgbClr val="FFFFCC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rgbClr val="FFFFCC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FFFFCC"/>
                </a:solidFill>
              </a:rPr>
              <a:t>автомобили </a:t>
            </a:r>
            <a:r>
              <a:rPr lang="ru-RU" dirty="0">
                <a:solidFill>
                  <a:srgbClr val="FFFFCC"/>
                </a:solidFill>
              </a:rPr>
              <a:t>для доставки оперативных </a:t>
            </a:r>
            <a:endParaRPr lang="ru-RU" dirty="0" smtClean="0">
              <a:solidFill>
                <a:srgbClr val="FFFFCC"/>
              </a:solidFill>
            </a:endParaRPr>
          </a:p>
          <a:p>
            <a:pPr algn="just"/>
            <a:r>
              <a:rPr lang="ru-RU" dirty="0" smtClean="0">
                <a:solidFill>
                  <a:srgbClr val="FFFFCC"/>
                </a:solidFill>
              </a:rPr>
              <a:t>групп </a:t>
            </a:r>
            <a:r>
              <a:rPr lang="ru-RU" dirty="0">
                <a:solidFill>
                  <a:srgbClr val="FFFFCC"/>
                </a:solidFill>
              </a:rPr>
              <a:t>- 15 ед.;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 smtClean="0">
              <a:solidFill>
                <a:srgbClr val="FFFFCC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 smtClean="0">
              <a:solidFill>
                <a:srgbClr val="FFFFCC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rgbClr val="FFFFCC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 smtClean="0">
              <a:solidFill>
                <a:srgbClr val="FFFFCC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rgbClr val="FFFFCC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FFFFCC"/>
                </a:solidFill>
              </a:rPr>
              <a:t>автомобиль кран-манипулятор </a:t>
            </a:r>
            <a:r>
              <a:rPr lang="ru-RU" dirty="0">
                <a:solidFill>
                  <a:srgbClr val="FFFFCC"/>
                </a:solidFill>
              </a:rPr>
              <a:t>на базе </a:t>
            </a:r>
            <a:endParaRPr lang="ru-RU" dirty="0" smtClean="0">
              <a:solidFill>
                <a:srgbClr val="FFFFCC"/>
              </a:solidFill>
            </a:endParaRPr>
          </a:p>
          <a:p>
            <a:pPr algn="just"/>
            <a:r>
              <a:rPr lang="ru-RU" dirty="0" smtClean="0">
                <a:solidFill>
                  <a:srgbClr val="FFFFCC"/>
                </a:solidFill>
              </a:rPr>
              <a:t>КАМАЗ </a:t>
            </a:r>
            <a:r>
              <a:rPr lang="ru-RU" dirty="0">
                <a:solidFill>
                  <a:srgbClr val="FFFFCC"/>
                </a:solidFill>
              </a:rPr>
              <a:t>- 1 ед.;</a:t>
            </a:r>
          </a:p>
        </p:txBody>
      </p:sp>
      <p:pic>
        <p:nvPicPr>
          <p:cNvPr id="6146" name="Picture 2" descr="T:\ОБЩИЕ ДОКУМЕНТЫ\Доклад директора в Перми Россоюзспас\ФОТО гараж\соболь АСМ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" t="6680" r="10725"/>
          <a:stretch/>
        </p:blipFill>
        <p:spPr bwMode="auto">
          <a:xfrm>
            <a:off x="2339753" y="2534255"/>
            <a:ext cx="1656183" cy="108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16\Downloads\IMG-20220113-WA00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2" b="35098"/>
          <a:stretch/>
        </p:blipFill>
        <p:spPr bwMode="auto">
          <a:xfrm>
            <a:off x="7372019" y="5306910"/>
            <a:ext cx="1455063" cy="121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\\192.168.1.7\disk_t\ФОТО и ВИДЕО\2021 год\Материалы к книге 15лет\Техника\Камаз КрасПСО\20201204_1510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1"/>
          <a:stretch/>
        </p:blipFill>
        <p:spPr bwMode="auto">
          <a:xfrm>
            <a:off x="4647746" y="5306910"/>
            <a:ext cx="2528131" cy="143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000_026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371" y="2087756"/>
            <a:ext cx="2094931" cy="149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100_01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605" y="2060848"/>
            <a:ext cx="2266891" cy="149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58068"/>
            <a:ext cx="1440160" cy="1060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Форд Транзит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5" t="9034" r="16869"/>
          <a:stretch/>
        </p:blipFill>
        <p:spPr bwMode="auto">
          <a:xfrm>
            <a:off x="4647747" y="3645024"/>
            <a:ext cx="1909697" cy="1527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IMG_20201209_151231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641" b="20993"/>
          <a:stretch>
            <a:fillRect/>
          </a:stretch>
        </p:blipFill>
        <p:spPr bwMode="auto">
          <a:xfrm>
            <a:off x="6751478" y="3645024"/>
            <a:ext cx="1996986" cy="152243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47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5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260648"/>
            <a:ext cx="828092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Снегоходная </a:t>
            </a:r>
            <a:r>
              <a:rPr lang="ru-RU" sz="2000" b="1" dirty="0">
                <a:solidFill>
                  <a:schemeClr val="bg1"/>
                </a:solidFill>
              </a:rPr>
              <a:t>и </a:t>
            </a:r>
            <a:r>
              <a:rPr lang="ru-RU" sz="2000" b="1" dirty="0" err="1">
                <a:solidFill>
                  <a:schemeClr val="bg1"/>
                </a:solidFill>
              </a:rPr>
              <a:t>снегоболотоходная</a:t>
            </a:r>
            <a:r>
              <a:rPr lang="ru-RU" sz="2000" b="1" dirty="0">
                <a:solidFill>
                  <a:schemeClr val="bg1"/>
                </a:solidFill>
              </a:rPr>
              <a:t> техника</a:t>
            </a:r>
          </a:p>
          <a:p>
            <a:endParaRPr lang="ru-RU" dirty="0" smtClean="0">
              <a:solidFill>
                <a:srgbClr val="FFFFCC"/>
              </a:solidFill>
            </a:endParaRPr>
          </a:p>
          <a:p>
            <a:endParaRPr lang="ru-RU" sz="2000" dirty="0" smtClean="0">
              <a:solidFill>
                <a:srgbClr val="FFFFCC"/>
              </a:solidFill>
            </a:endParaRPr>
          </a:p>
          <a:p>
            <a:r>
              <a:rPr lang="ru-RU" sz="2000" dirty="0" smtClean="0">
                <a:solidFill>
                  <a:srgbClr val="FFFFCC"/>
                </a:solidFill>
              </a:rPr>
              <a:t>снегоходы </a:t>
            </a:r>
            <a:r>
              <a:rPr lang="ru-RU" sz="2000" dirty="0">
                <a:solidFill>
                  <a:srgbClr val="FFFFCC"/>
                </a:solidFill>
              </a:rPr>
              <a:t>типа «Буран» - 22 ед.;</a:t>
            </a:r>
          </a:p>
          <a:p>
            <a:endParaRPr lang="ru-RU" sz="2000" dirty="0" smtClean="0">
              <a:solidFill>
                <a:srgbClr val="FFFFCC"/>
              </a:solidFill>
            </a:endParaRPr>
          </a:p>
          <a:p>
            <a:endParaRPr lang="ru-RU" sz="2000" dirty="0">
              <a:solidFill>
                <a:srgbClr val="FFFFCC"/>
              </a:solidFill>
            </a:endParaRPr>
          </a:p>
          <a:p>
            <a:endParaRPr lang="ru-RU" sz="2000" dirty="0">
              <a:solidFill>
                <a:srgbClr val="FFFFCC"/>
              </a:solidFill>
            </a:endParaRPr>
          </a:p>
          <a:p>
            <a:endParaRPr lang="ru-RU" sz="2000" dirty="0" smtClean="0">
              <a:solidFill>
                <a:srgbClr val="FFFFCC"/>
              </a:solidFill>
            </a:endParaRPr>
          </a:p>
          <a:p>
            <a:endParaRPr lang="ru-RU" sz="2000" dirty="0">
              <a:solidFill>
                <a:srgbClr val="FFFFCC"/>
              </a:solidFill>
            </a:endParaRPr>
          </a:p>
          <a:p>
            <a:endParaRPr lang="ru-RU" sz="2000" dirty="0" smtClean="0">
              <a:solidFill>
                <a:srgbClr val="FFFFCC"/>
              </a:solidFill>
            </a:endParaRPr>
          </a:p>
          <a:p>
            <a:endParaRPr lang="ru-RU" sz="2000" dirty="0" smtClean="0">
              <a:solidFill>
                <a:srgbClr val="FFFFCC"/>
              </a:solidFill>
            </a:endParaRPr>
          </a:p>
          <a:p>
            <a:r>
              <a:rPr lang="ru-RU" sz="2000" dirty="0" err="1" smtClean="0">
                <a:solidFill>
                  <a:srgbClr val="FFFFCC"/>
                </a:solidFill>
              </a:rPr>
              <a:t>снегоболотоходы</a:t>
            </a:r>
            <a:r>
              <a:rPr lang="ru-RU" sz="2000" dirty="0" smtClean="0">
                <a:solidFill>
                  <a:srgbClr val="FFFFCC"/>
                </a:solidFill>
              </a:rPr>
              <a:t> типа РМ-500</a:t>
            </a:r>
          </a:p>
          <a:p>
            <a:r>
              <a:rPr lang="ru-RU" sz="2000" dirty="0" smtClean="0">
                <a:solidFill>
                  <a:srgbClr val="FFFFCC"/>
                </a:solidFill>
              </a:rPr>
              <a:t>– </a:t>
            </a:r>
            <a:r>
              <a:rPr lang="ru-RU" sz="2000" dirty="0">
                <a:solidFill>
                  <a:srgbClr val="FFFFCC"/>
                </a:solidFill>
              </a:rPr>
              <a:t>3 ед.;</a:t>
            </a:r>
          </a:p>
          <a:p>
            <a:endParaRPr lang="ru-RU" sz="2000" dirty="0" smtClean="0">
              <a:solidFill>
                <a:srgbClr val="FFFFCC"/>
              </a:solidFill>
            </a:endParaRPr>
          </a:p>
          <a:p>
            <a:endParaRPr lang="ru-RU" sz="2000" dirty="0">
              <a:solidFill>
                <a:srgbClr val="FFFFCC"/>
              </a:solidFill>
            </a:endParaRPr>
          </a:p>
          <a:p>
            <a:endParaRPr lang="ru-RU" sz="2000" dirty="0" smtClean="0">
              <a:solidFill>
                <a:srgbClr val="FFFFCC"/>
              </a:solidFill>
            </a:endParaRPr>
          </a:p>
          <a:p>
            <a:endParaRPr lang="ru-RU" sz="2000" dirty="0">
              <a:solidFill>
                <a:srgbClr val="FFFFCC"/>
              </a:solidFill>
            </a:endParaRPr>
          </a:p>
          <a:p>
            <a:endParaRPr lang="ru-RU" sz="2000" dirty="0" smtClean="0">
              <a:solidFill>
                <a:srgbClr val="FFFFCC"/>
              </a:solidFill>
            </a:endParaRPr>
          </a:p>
          <a:p>
            <a:r>
              <a:rPr lang="ru-RU" sz="2000" dirty="0" err="1" smtClean="0">
                <a:solidFill>
                  <a:srgbClr val="FFFFCC"/>
                </a:solidFill>
              </a:rPr>
              <a:t>снегоболотоход</a:t>
            </a:r>
            <a:r>
              <a:rPr lang="ru-RU" sz="2000" dirty="0" smtClean="0">
                <a:solidFill>
                  <a:srgbClr val="FFFFCC"/>
                </a:solidFill>
              </a:rPr>
              <a:t> </a:t>
            </a:r>
            <a:r>
              <a:rPr lang="ru-RU" sz="2000" dirty="0">
                <a:solidFill>
                  <a:srgbClr val="FFFFCC"/>
                </a:solidFill>
              </a:rPr>
              <a:t>типа Егерь -1 ед.</a:t>
            </a:r>
          </a:p>
          <a:p>
            <a:endParaRPr lang="ru-RU" sz="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D:\Техника\К 15 летию\Фото техники\ФОТО БУРАН VS СЕВЕР\DSCN7568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556"/>
          <a:stretch/>
        </p:blipFill>
        <p:spPr bwMode="auto">
          <a:xfrm>
            <a:off x="5173974" y="908720"/>
            <a:ext cx="3214449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D:\Техника\К 15 летию\РМ500 наш2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48"/>
          <a:stretch>
            <a:fillRect/>
          </a:stretch>
        </p:blipFill>
        <p:spPr bwMode="auto">
          <a:xfrm>
            <a:off x="6660232" y="2882265"/>
            <a:ext cx="2160240" cy="184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1" descr="C:\Users\User15\Desktop\Новая папка\WhatsApp Image 2022-06-23 at 16.03.16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6" b="15071"/>
          <a:stretch/>
        </p:blipFill>
        <p:spPr bwMode="auto">
          <a:xfrm>
            <a:off x="4269534" y="2882265"/>
            <a:ext cx="2154488" cy="184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User16\Downloads\168411629067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" b="5804"/>
          <a:stretch>
            <a:fillRect/>
          </a:stretch>
        </p:blipFill>
        <p:spPr bwMode="auto">
          <a:xfrm>
            <a:off x="4571147" y="4869160"/>
            <a:ext cx="1668471" cy="195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User16\Downloads\IMG_20230517_154526008_HD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869160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48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7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448"/>
            <a:ext cx="9152877" cy="689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807" y="116632"/>
            <a:ext cx="8712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Уставные цели </a:t>
            </a: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 </a:t>
            </a: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КГКУ </a:t>
            </a: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«Спасатель</a:t>
            </a: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5159" y="1746613"/>
            <a:ext cx="8469328" cy="4767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kern="0" dirty="0" smtClean="0">
                <a:solidFill>
                  <a:srgbClr val="FFCCCC"/>
                </a:solidFill>
                <a:cs typeface="Times New Roman" panose="02020603050405020304" pitchFamily="18" charset="0"/>
              </a:rPr>
              <a:t>   II</a:t>
            </a:r>
            <a:r>
              <a:rPr lang="ru-RU" sz="2000" b="1" kern="0" dirty="0">
                <a:solidFill>
                  <a:srgbClr val="FFCCCC"/>
                </a:solidFill>
                <a:cs typeface="Times New Roman" panose="02020603050405020304" pitchFamily="18" charset="0"/>
              </a:rPr>
              <a:t>. Участие в мероприятиях по поиску и спасению людей во внутренних водах и в территориальном море Российской Федерации.</a:t>
            </a:r>
          </a:p>
          <a:p>
            <a:pPr indent="444500" algn="just">
              <a:lnSpc>
                <a:spcPct val="115000"/>
              </a:lnSpc>
              <a:spcAft>
                <a:spcPts val="0"/>
              </a:spcAft>
            </a:pPr>
            <a:endParaRPr lang="ru-RU" sz="1050" b="1" kern="0" dirty="0" smtClean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indent="444500" algn="just">
              <a:lnSpc>
                <a:spcPct val="115000"/>
              </a:lnSpc>
              <a:spcAft>
                <a:spcPts val="0"/>
              </a:spcAft>
            </a:pPr>
            <a:r>
              <a:rPr lang="ru-RU" kern="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Кроме </a:t>
            </a:r>
            <a:r>
              <a:rPr lang="ru-RU" kern="0" dirty="0">
                <a:solidFill>
                  <a:srgbClr val="FFFF00"/>
                </a:solidFill>
                <a:cs typeface="Times New Roman" panose="02020603050405020304" pitchFamily="18" charset="0"/>
              </a:rPr>
              <a:t>того, с 28.04.2023 учреждение </a:t>
            </a:r>
            <a:r>
              <a:rPr lang="ru-RU" b="1" kern="0" dirty="0">
                <a:solidFill>
                  <a:srgbClr val="FFFF00"/>
                </a:solidFill>
                <a:cs typeface="Times New Roman" panose="02020603050405020304" pitchFamily="18" charset="0"/>
              </a:rPr>
              <a:t>допущено к участию в тушении ландшафтных (природных) пожаров</a:t>
            </a:r>
            <a:r>
              <a:rPr lang="ru-RU" kern="0" dirty="0">
                <a:solidFill>
                  <a:srgbClr val="FFFF00"/>
                </a:solidFill>
                <a:cs typeface="Times New Roman" panose="02020603050405020304" pitchFamily="18" charset="0"/>
              </a:rPr>
              <a:t> (за исключением тушения лесных пожаров и других ландшафтных (природных) пожаров на землях лесного фонда, землях обороны и безопасности, землях особо охраняемых природных территорий.</a:t>
            </a:r>
          </a:p>
          <a:p>
            <a:pPr indent="444500" algn="just">
              <a:lnSpc>
                <a:spcPct val="115000"/>
              </a:lnSpc>
              <a:spcAft>
                <a:spcPts val="0"/>
              </a:spcAft>
            </a:pPr>
            <a:r>
              <a:rPr lang="ru-RU" kern="0" dirty="0">
                <a:solidFill>
                  <a:srgbClr val="FFFF00"/>
                </a:solidFill>
                <a:cs typeface="Times New Roman" panose="02020603050405020304" pitchFamily="18" charset="0"/>
              </a:rPr>
              <a:t>В соответствии с распоряжением Правительства Красноярского края от 21.04.2020 № 241-р, в целях реализации  Соглашения от 12.09.2019 между МЧС России и Правительством Красноярского края, КГКУ «Спасатель» передано в оперативное подчинение Главному управлению МЧС России по Красноярскому краю, в части касающейся организации и проведения аварийно-спасательных и других неотложных работ при чрезвычайных ситуациях межмуниципального и регионального характера.</a:t>
            </a:r>
          </a:p>
          <a:p>
            <a:pPr lvl="0" indent="176213" algn="ctr" defTabSz="912144">
              <a:defRPr/>
            </a:pPr>
            <a:endParaRPr lang="ru-RU" b="1" kern="0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5298" y="692696"/>
            <a:ext cx="84791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6213" algn="just" defTabSz="912144">
              <a:defRPr/>
            </a:pPr>
            <a:r>
              <a:rPr lang="ru-RU" sz="2000" b="1" kern="0" dirty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I. Оперативное реагирование на чрезвычайные ситуации природного </a:t>
            </a:r>
            <a:r>
              <a:rPr lang="ru-RU" sz="2000" b="1" kern="0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2000" b="1" kern="0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2000" b="1" kern="0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и </a:t>
            </a:r>
            <a:r>
              <a:rPr lang="ru-RU" sz="2000" b="1" kern="0" dirty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техногенного характера и различного рода происшествия, в том числе </a:t>
            </a:r>
            <a:r>
              <a:rPr lang="ru-RU" sz="2000" b="1" kern="0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2000" b="1" kern="0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2000" b="1" kern="0" dirty="0" smtClean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на </a:t>
            </a:r>
            <a:r>
              <a:rPr lang="ru-RU" sz="2000" b="1" kern="0" dirty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водных объектах.</a:t>
            </a:r>
          </a:p>
        </p:txBody>
      </p:sp>
    </p:spTree>
    <p:extLst>
      <p:ext uri="{BB962C8B-B14F-4D97-AF65-F5344CB8AC3E}">
        <p14:creationId xmlns:p14="http://schemas.microsoft.com/office/powerpoint/2010/main" val="342479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4444" y="89337"/>
            <a:ext cx="89795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Плавательные средства</a:t>
            </a:r>
          </a:p>
          <a:p>
            <a:endParaRPr lang="ru-RU" sz="2000" dirty="0" smtClean="0">
              <a:solidFill>
                <a:srgbClr val="FFFFCC"/>
              </a:solidFill>
            </a:endParaRPr>
          </a:p>
          <a:p>
            <a:pPr algn="ctr"/>
            <a:r>
              <a:rPr lang="ru-RU" sz="2000" dirty="0" smtClean="0">
                <a:solidFill>
                  <a:srgbClr val="FFFFCC"/>
                </a:solidFill>
              </a:rPr>
              <a:t>на </a:t>
            </a:r>
            <a:r>
              <a:rPr lang="ru-RU" sz="2000" dirty="0">
                <a:solidFill>
                  <a:srgbClr val="FFFFCC"/>
                </a:solidFill>
              </a:rPr>
              <a:t>базе (Крым, Амур, Казанка, </a:t>
            </a:r>
            <a:r>
              <a:rPr lang="ru-RU" sz="2000" dirty="0" err="1" smtClean="0">
                <a:solidFill>
                  <a:srgbClr val="FFFFCC"/>
                </a:solidFill>
              </a:rPr>
              <a:t>Квиксильвер</a:t>
            </a:r>
            <a:r>
              <a:rPr lang="ru-RU" sz="2000" dirty="0" smtClean="0">
                <a:solidFill>
                  <a:srgbClr val="FFFFCC"/>
                </a:solidFill>
              </a:rPr>
              <a:t>, </a:t>
            </a:r>
            <a:r>
              <a:rPr lang="ru-RU" sz="2000" dirty="0" err="1" smtClean="0">
                <a:solidFill>
                  <a:srgbClr val="FFFFCC"/>
                </a:solidFill>
              </a:rPr>
              <a:t>Солар</a:t>
            </a:r>
            <a:r>
              <a:rPr lang="ru-RU" sz="2000" dirty="0" smtClean="0">
                <a:solidFill>
                  <a:srgbClr val="FFFFCC"/>
                </a:solidFill>
              </a:rPr>
              <a:t> 470, </a:t>
            </a:r>
            <a:r>
              <a:rPr lang="ru-RU" sz="2000" dirty="0" err="1" smtClean="0">
                <a:solidFill>
                  <a:srgbClr val="FFFFCC"/>
                </a:solidFill>
              </a:rPr>
              <a:t>Вятбот</a:t>
            </a:r>
            <a:r>
              <a:rPr lang="ru-RU" sz="2000" dirty="0" smtClean="0">
                <a:solidFill>
                  <a:srgbClr val="FFFFCC"/>
                </a:solidFill>
              </a:rPr>
              <a:t>, Обь , Мастер </a:t>
            </a:r>
            <a:br>
              <a:rPr lang="ru-RU" sz="2000" dirty="0" smtClean="0">
                <a:solidFill>
                  <a:srgbClr val="FFFFCC"/>
                </a:solidFill>
              </a:rPr>
            </a:br>
            <a:r>
              <a:rPr lang="ru-RU" sz="2000" dirty="0" smtClean="0">
                <a:solidFill>
                  <a:srgbClr val="FFFFCC"/>
                </a:solidFill>
              </a:rPr>
              <a:t>и др.) </a:t>
            </a:r>
            <a:r>
              <a:rPr lang="ru-RU" sz="2000" dirty="0">
                <a:solidFill>
                  <a:srgbClr val="FFFFCC"/>
                </a:solidFill>
              </a:rPr>
              <a:t>- </a:t>
            </a:r>
            <a:r>
              <a:rPr lang="ru-RU" sz="2000" dirty="0" smtClean="0">
                <a:solidFill>
                  <a:srgbClr val="FFFFCC"/>
                </a:solidFill>
              </a:rPr>
              <a:t>76 </a:t>
            </a:r>
            <a:r>
              <a:rPr lang="ru-RU" sz="2000" dirty="0">
                <a:solidFill>
                  <a:srgbClr val="FFFFCC"/>
                </a:solidFill>
              </a:rPr>
              <a:t>ед</a:t>
            </a:r>
            <a:r>
              <a:rPr lang="ru-RU" sz="2000" dirty="0" smtClean="0">
                <a:solidFill>
                  <a:srgbClr val="FFFFCC"/>
                </a:solidFill>
              </a:rPr>
              <a:t>.</a:t>
            </a:r>
            <a:endParaRPr lang="ru-RU" sz="2000" dirty="0">
              <a:solidFill>
                <a:srgbClr val="FFFFCC"/>
              </a:solidFill>
            </a:endParaRPr>
          </a:p>
        </p:txBody>
      </p:sp>
      <p:pic>
        <p:nvPicPr>
          <p:cNvPr id="10" name="Рисунок 9" descr="IMG_20201209_161442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29" r="5721" b="29404"/>
          <a:stretch>
            <a:fillRect/>
          </a:stretch>
        </p:blipFill>
        <p:spPr bwMode="auto">
          <a:xfrm>
            <a:off x="888748" y="1412776"/>
            <a:ext cx="2448272" cy="1484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IMG-20200723-WA000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19406" r="4451" b="14792"/>
          <a:stretch/>
        </p:blipFill>
        <p:spPr bwMode="auto">
          <a:xfrm>
            <a:off x="5857300" y="1412776"/>
            <a:ext cx="2459116" cy="1484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DSC_031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7" t="28181" r="22400"/>
          <a:stretch/>
        </p:blipFill>
        <p:spPr bwMode="auto">
          <a:xfrm>
            <a:off x="3697060" y="1412776"/>
            <a:ext cx="1934343" cy="1484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1" name="Picture 3" descr="T:\ОБЩИЕ ДОКУМЕНТЫ\Доклад директора в Перми Россоюзспас\ФОТО гараж\север 6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38" y="4991659"/>
            <a:ext cx="3165022" cy="180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C:\Users\User5\AppData\Local\Microsoft\Windows\INetCache\Content.Word\SOLAR-470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5408">
            <a:off x="1544296" y="2989448"/>
            <a:ext cx="2805912" cy="128783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49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4005" y="4622327"/>
            <a:ext cx="2963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>
                <a:solidFill>
                  <a:srgbClr val="FFFFCC"/>
                </a:solidFill>
              </a:rPr>
              <a:t>аэролодка</a:t>
            </a:r>
            <a:r>
              <a:rPr lang="ru-RU" dirty="0">
                <a:solidFill>
                  <a:srgbClr val="FFFFCC"/>
                </a:solidFill>
              </a:rPr>
              <a:t> Север-650 – 4 ед.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880506" y="4345328"/>
            <a:ext cx="31745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FFCC"/>
                </a:solidFill>
              </a:rPr>
              <a:t>Судно на воздушной подушке </a:t>
            </a:r>
          </a:p>
          <a:p>
            <a:pPr algn="ctr"/>
            <a:r>
              <a:rPr lang="ru-RU" dirty="0" smtClean="0">
                <a:solidFill>
                  <a:srgbClr val="FFFFCC"/>
                </a:solidFill>
              </a:rPr>
              <a:t>(СВП) «Хивус-10»– </a:t>
            </a:r>
            <a:r>
              <a:rPr lang="ru-RU" dirty="0">
                <a:solidFill>
                  <a:srgbClr val="FFFFCC"/>
                </a:solidFill>
              </a:rPr>
              <a:t>4 ед.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0" t="33357" r="8408" b="7819"/>
          <a:stretch/>
        </p:blipFill>
        <p:spPr bwMode="auto">
          <a:xfrm>
            <a:off x="5255743" y="2983776"/>
            <a:ext cx="2424047" cy="114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1" descr="РЧС 44-23 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t="18086" b="22846"/>
          <a:stretch/>
        </p:blipFill>
        <p:spPr bwMode="auto">
          <a:xfrm>
            <a:off x="4418849" y="5009071"/>
            <a:ext cx="3705337" cy="178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88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288974"/>
            <a:ext cx="828092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Оборудование для обезвреживания взрывоопасных предметов</a:t>
            </a:r>
          </a:p>
          <a:p>
            <a:pPr algn="ctr"/>
            <a:endParaRPr lang="ru-RU" sz="2000" dirty="0" smtClean="0">
              <a:solidFill>
                <a:srgbClr val="FFFFCC"/>
              </a:solidFill>
            </a:endParaRPr>
          </a:p>
          <a:p>
            <a:pPr indent="355600" algn="just"/>
            <a:r>
              <a:rPr lang="ru-RU" sz="2000" dirty="0" smtClean="0">
                <a:solidFill>
                  <a:srgbClr val="FFFFCC"/>
                </a:solidFill>
              </a:rPr>
              <a:t>В </a:t>
            </a:r>
            <a:r>
              <a:rPr lang="ru-RU" sz="2000" dirty="0">
                <a:solidFill>
                  <a:srgbClr val="FFFFCC"/>
                </a:solidFill>
              </a:rPr>
              <a:t>КГКУ «Спасатель» создана группа по обнаружению и обезвреживанию взрывоопасных предметов. Группа состоит из 9-ти человек и входит в состав Красноярского ПСО КГКУ «Спасатель».</a:t>
            </a:r>
          </a:p>
          <a:p>
            <a:pPr indent="355600" algn="just"/>
            <a:r>
              <a:rPr lang="ru-RU" sz="2000" dirty="0">
                <a:solidFill>
                  <a:srgbClr val="FFFFCC"/>
                </a:solidFill>
              </a:rPr>
              <a:t>Группа реагирует на основании Регламента по организации взаимодействия и разграничения полномочий подразделений федеральных органов исполнительной власти в вопросах поиска, </a:t>
            </a:r>
            <a:r>
              <a:rPr lang="ru-RU" sz="2000" dirty="0" smtClean="0">
                <a:solidFill>
                  <a:srgbClr val="FFFFCC"/>
                </a:solidFill>
              </a:rPr>
              <a:t>идентификации и </a:t>
            </a:r>
            <a:r>
              <a:rPr lang="ru-RU" sz="2000" dirty="0">
                <a:solidFill>
                  <a:srgbClr val="FFFFCC"/>
                </a:solidFill>
              </a:rPr>
              <a:t>обезвреживания (уничтожения</a:t>
            </a:r>
            <a:r>
              <a:rPr lang="ru-RU" sz="2000" dirty="0" smtClean="0">
                <a:solidFill>
                  <a:srgbClr val="FFFFCC"/>
                </a:solidFill>
              </a:rPr>
              <a:t>) взрывоопасных </a:t>
            </a:r>
            <a:r>
              <a:rPr lang="ru-RU" sz="2000" dirty="0">
                <a:solidFill>
                  <a:srgbClr val="FFFFCC"/>
                </a:solidFill>
              </a:rPr>
              <a:t>предметов, самодельных взрывных устройств, авиационных бомб и фугасов на территории Красноярского края, утвержденного Решением оперативного штаба Управления федеральной службы безопасности РФ по Красноярскому краю</a:t>
            </a:r>
            <a:r>
              <a:rPr lang="ru-RU" sz="2000" dirty="0" smtClean="0">
                <a:solidFill>
                  <a:srgbClr val="FFFFCC"/>
                </a:solidFill>
              </a:rPr>
              <a:t>.</a:t>
            </a:r>
          </a:p>
          <a:p>
            <a:pPr indent="355600" algn="just"/>
            <a:endParaRPr lang="ru-RU" sz="2000" dirty="0">
              <a:solidFill>
                <a:srgbClr val="FFFFCC"/>
              </a:solidFill>
            </a:endParaRPr>
          </a:p>
          <a:p>
            <a:pPr indent="355600" algn="just"/>
            <a:endParaRPr lang="ru-RU" sz="2800" dirty="0">
              <a:solidFill>
                <a:srgbClr val="FFFFCC"/>
              </a:solidFill>
            </a:endParaRPr>
          </a:p>
          <a:p>
            <a:pPr indent="355600" algn="just"/>
            <a:endParaRPr lang="ru-RU" sz="2800" b="1" dirty="0" smtClean="0">
              <a:solidFill>
                <a:srgbClr val="FFFFCC"/>
              </a:solidFill>
            </a:endParaRPr>
          </a:p>
          <a:p>
            <a:pPr indent="355600" algn="just"/>
            <a:endParaRPr lang="ru-RU" sz="1400" b="1" dirty="0">
              <a:solidFill>
                <a:srgbClr val="FFFFCC"/>
              </a:solidFill>
            </a:endParaRPr>
          </a:p>
          <a:p>
            <a:pPr indent="355600" algn="ctr"/>
            <a:r>
              <a:rPr lang="ru-RU" sz="2000" b="1" dirty="0" smtClean="0">
                <a:solidFill>
                  <a:srgbClr val="FFCCCC"/>
                </a:solidFill>
              </a:rPr>
              <a:t>За </a:t>
            </a:r>
            <a:r>
              <a:rPr lang="ru-RU" sz="2000" b="1" dirty="0">
                <a:solidFill>
                  <a:srgbClr val="FFCCCC"/>
                </a:solidFill>
              </a:rPr>
              <a:t>период с 2006 года по настоящее время </a:t>
            </a:r>
            <a:endParaRPr lang="ru-RU" sz="2000" b="1" dirty="0" smtClean="0">
              <a:solidFill>
                <a:srgbClr val="FFCCCC"/>
              </a:solidFill>
            </a:endParaRPr>
          </a:p>
          <a:p>
            <a:pPr indent="355600" algn="ctr"/>
            <a:r>
              <a:rPr lang="ru-RU" sz="2000" b="1" dirty="0" smtClean="0">
                <a:solidFill>
                  <a:srgbClr val="FFCCCC"/>
                </a:solidFill>
              </a:rPr>
              <a:t>группой </a:t>
            </a:r>
            <a:r>
              <a:rPr lang="ru-RU" sz="2000" b="1" dirty="0">
                <a:solidFill>
                  <a:srgbClr val="FFCCCC"/>
                </a:solidFill>
              </a:rPr>
              <a:t>совершено </a:t>
            </a:r>
            <a:r>
              <a:rPr lang="ru-RU" sz="2000" b="1" dirty="0" smtClean="0">
                <a:solidFill>
                  <a:srgbClr val="FFCCCC"/>
                </a:solidFill>
              </a:rPr>
              <a:t>803 </a:t>
            </a:r>
            <a:r>
              <a:rPr lang="ru-RU" sz="2000" b="1" dirty="0">
                <a:solidFill>
                  <a:srgbClr val="FFCCCC"/>
                </a:solidFill>
              </a:rPr>
              <a:t>выезда, </a:t>
            </a:r>
            <a:r>
              <a:rPr lang="ru-RU" sz="2000" b="1" dirty="0" smtClean="0">
                <a:solidFill>
                  <a:srgbClr val="FFCCCC"/>
                </a:solidFill>
              </a:rPr>
              <a:t/>
            </a:r>
            <a:br>
              <a:rPr lang="ru-RU" sz="2000" b="1" dirty="0" smtClean="0">
                <a:solidFill>
                  <a:srgbClr val="FFCCCC"/>
                </a:solidFill>
              </a:rPr>
            </a:br>
            <a:r>
              <a:rPr lang="ru-RU" sz="2000" b="1" dirty="0" smtClean="0">
                <a:solidFill>
                  <a:srgbClr val="FFCCCC"/>
                </a:solidFill>
              </a:rPr>
              <a:t>в </a:t>
            </a:r>
            <a:r>
              <a:rPr lang="ru-RU" sz="2000" b="1" dirty="0">
                <a:solidFill>
                  <a:srgbClr val="FFCCCC"/>
                </a:solidFill>
              </a:rPr>
              <a:t>результате  которых </a:t>
            </a:r>
            <a:r>
              <a:rPr lang="ru-RU" sz="2000" b="1" dirty="0" smtClean="0">
                <a:solidFill>
                  <a:srgbClr val="FFCCCC"/>
                </a:solidFill>
              </a:rPr>
              <a:t> обнаружено  215  взрывоопасных  </a:t>
            </a:r>
            <a:r>
              <a:rPr lang="ru-RU" sz="2000" b="1" dirty="0">
                <a:solidFill>
                  <a:srgbClr val="FFCCCC"/>
                </a:solidFill>
              </a:rPr>
              <a:t>предметов. </a:t>
            </a:r>
          </a:p>
        </p:txBody>
      </p:sp>
      <p:pic>
        <p:nvPicPr>
          <p:cNvPr id="13" name="Рисунок 12" descr="20201210_10470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745" y="4365106"/>
            <a:ext cx="2117319" cy="1248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20201210_10550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65107"/>
            <a:ext cx="2249299" cy="12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User35\AppData\Local\Temp\Rar$DIa2772.35689\20201209_11565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5230" r="20663" b="22413"/>
          <a:stretch/>
        </p:blipFill>
        <p:spPr bwMode="auto">
          <a:xfrm>
            <a:off x="8021075" y="4149080"/>
            <a:ext cx="792088" cy="14711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50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218" name="Picture 2" descr="C:\Users\User16\Downloads\IMG_20230614_17413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4" t="47263" r="19762" b="17525"/>
          <a:stretch/>
        </p:blipFill>
        <p:spPr bwMode="auto">
          <a:xfrm>
            <a:off x="5220071" y="4365105"/>
            <a:ext cx="2672541" cy="124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28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04664"/>
            <a:ext cx="828092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2000" dirty="0">
                <a:solidFill>
                  <a:srgbClr val="FFFFCC"/>
                </a:solidFill>
              </a:rPr>
              <a:t>На 1 июня 2023 года группа обеспечена средствами обнаружения и обезвреживания взрывчатых веществ оснащена </a:t>
            </a:r>
            <a:r>
              <a:rPr lang="ru-RU" sz="2000" b="1" dirty="0">
                <a:solidFill>
                  <a:srgbClr val="FFFFCC"/>
                </a:solidFill>
              </a:rPr>
              <a:t>на 90 %:</a:t>
            </a:r>
          </a:p>
          <a:p>
            <a:pPr indent="355600" algn="just"/>
            <a:endParaRPr lang="ru-RU" sz="2000" dirty="0" smtClean="0">
              <a:solidFill>
                <a:srgbClr val="FFFFCC"/>
              </a:solidFill>
            </a:endParaRPr>
          </a:p>
          <a:p>
            <a:pPr indent="355600" algn="just"/>
            <a:endParaRPr lang="ru-RU" sz="2000" dirty="0" smtClean="0">
              <a:solidFill>
                <a:srgbClr val="FFFFCC"/>
              </a:solidFill>
            </a:endParaRPr>
          </a:p>
          <a:p>
            <a:pPr marL="630238" indent="-188913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FFFCC"/>
                </a:solidFill>
              </a:rPr>
              <a:t>рентгеновский </a:t>
            </a:r>
            <a:r>
              <a:rPr lang="ru-RU" sz="2000" dirty="0">
                <a:solidFill>
                  <a:srgbClr val="FFFFCC"/>
                </a:solidFill>
              </a:rPr>
              <a:t>просмотровый </a:t>
            </a:r>
            <a:endParaRPr lang="ru-RU" sz="2000" dirty="0" smtClean="0">
              <a:solidFill>
                <a:srgbClr val="FFFFCC"/>
              </a:solidFill>
            </a:endParaRPr>
          </a:p>
          <a:p>
            <a:pPr marL="630238" indent="-188913" algn="just"/>
            <a:r>
              <a:rPr lang="ru-RU" sz="2000" dirty="0" smtClean="0">
                <a:solidFill>
                  <a:srgbClr val="FFFFCC"/>
                </a:solidFill>
              </a:rPr>
              <a:t>комплекс </a:t>
            </a:r>
            <a:r>
              <a:rPr lang="ru-RU" sz="2000" dirty="0">
                <a:solidFill>
                  <a:srgbClr val="FFFFCC"/>
                </a:solidFill>
              </a:rPr>
              <a:t>типа "Шмель" – </a:t>
            </a:r>
            <a:r>
              <a:rPr lang="ru-RU" sz="2000" dirty="0" smtClean="0">
                <a:solidFill>
                  <a:srgbClr val="FFFFCC"/>
                </a:solidFill>
              </a:rPr>
              <a:t>1 комплект</a:t>
            </a:r>
            <a:r>
              <a:rPr lang="ru-RU" sz="2000" dirty="0">
                <a:solidFill>
                  <a:srgbClr val="FFFFCC"/>
                </a:solidFill>
              </a:rPr>
              <a:t>;</a:t>
            </a:r>
          </a:p>
          <a:p>
            <a:pPr marL="630238" indent="-188913" algn="just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FFFFCC"/>
              </a:solidFill>
            </a:endParaRPr>
          </a:p>
          <a:p>
            <a:pPr marL="630238" indent="-188913" algn="just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FFFFCC"/>
              </a:solidFill>
            </a:endParaRPr>
          </a:p>
          <a:p>
            <a:pPr marL="630238" indent="-188913" algn="just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FFFFCC"/>
              </a:solidFill>
            </a:endParaRPr>
          </a:p>
          <a:p>
            <a:pPr marL="630238" indent="-188913" algn="just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FFFFCC"/>
              </a:solidFill>
            </a:endParaRPr>
          </a:p>
          <a:p>
            <a:pPr marL="630238" indent="-188913" algn="just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FFFFCC"/>
              </a:solidFill>
            </a:endParaRPr>
          </a:p>
          <a:p>
            <a:pPr marL="630238" indent="-188913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FFFCC"/>
                </a:solidFill>
              </a:rPr>
              <a:t>портативный </a:t>
            </a:r>
            <a:r>
              <a:rPr lang="ru-RU" sz="2000" dirty="0">
                <a:solidFill>
                  <a:srgbClr val="FFFFCC"/>
                </a:solidFill>
              </a:rPr>
              <a:t>детектор взрывчатых </a:t>
            </a:r>
            <a:endParaRPr lang="ru-RU" sz="2000" dirty="0" smtClean="0">
              <a:solidFill>
                <a:srgbClr val="FFFFCC"/>
              </a:solidFill>
            </a:endParaRPr>
          </a:p>
          <a:p>
            <a:pPr marL="630238" indent="-188913" algn="just"/>
            <a:r>
              <a:rPr lang="ru-RU" sz="2000" dirty="0" smtClean="0">
                <a:solidFill>
                  <a:srgbClr val="FFFFCC"/>
                </a:solidFill>
              </a:rPr>
              <a:t>веществ </a:t>
            </a:r>
            <a:r>
              <a:rPr lang="ru-RU" sz="2000" dirty="0">
                <a:solidFill>
                  <a:srgbClr val="FFFFCC"/>
                </a:solidFill>
              </a:rPr>
              <a:t>типа МО-2 – 1 ед.;</a:t>
            </a:r>
          </a:p>
          <a:p>
            <a:pPr marL="630238" indent="-188913" algn="just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FFFFCC"/>
              </a:solidFill>
            </a:endParaRPr>
          </a:p>
          <a:p>
            <a:pPr marL="441325" algn="just"/>
            <a:endParaRPr lang="ru-RU" sz="2000" dirty="0">
              <a:solidFill>
                <a:srgbClr val="FFFFCC"/>
              </a:solidFill>
            </a:endParaRPr>
          </a:p>
          <a:p>
            <a:pPr marL="630238" indent="-188913" algn="just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FFFFCC"/>
              </a:solidFill>
            </a:endParaRPr>
          </a:p>
          <a:p>
            <a:pPr marL="630238" indent="-188913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FFFCC"/>
                </a:solidFill>
              </a:rPr>
              <a:t>портативный </a:t>
            </a:r>
            <a:r>
              <a:rPr lang="ru-RU" sz="2000" dirty="0" err="1">
                <a:solidFill>
                  <a:srgbClr val="FFFFCC"/>
                </a:solidFill>
              </a:rPr>
              <a:t>металлодетектор</a:t>
            </a:r>
            <a:r>
              <a:rPr lang="ru-RU" sz="2000" dirty="0">
                <a:solidFill>
                  <a:srgbClr val="FFFFCC"/>
                </a:solidFill>
              </a:rPr>
              <a:t> типа </a:t>
            </a:r>
            <a:endParaRPr lang="ru-RU" sz="2000" dirty="0" smtClean="0">
              <a:solidFill>
                <a:srgbClr val="FFFFCC"/>
              </a:solidFill>
            </a:endParaRPr>
          </a:p>
          <a:p>
            <a:pPr marL="630238" indent="-188913" algn="just"/>
            <a:r>
              <a:rPr lang="ru-RU" sz="2000" dirty="0" smtClean="0">
                <a:solidFill>
                  <a:srgbClr val="FFFFCC"/>
                </a:solidFill>
              </a:rPr>
              <a:t>АКА-7202</a:t>
            </a:r>
            <a:r>
              <a:rPr lang="ru-RU" sz="2000" dirty="0">
                <a:solidFill>
                  <a:srgbClr val="FFFFCC"/>
                </a:solidFill>
              </a:rPr>
              <a:t>, "Стерх-94 АРС", </a:t>
            </a:r>
            <a:endParaRPr lang="ru-RU" sz="2000" dirty="0" smtClean="0">
              <a:solidFill>
                <a:srgbClr val="FFFFCC"/>
              </a:solidFill>
            </a:endParaRPr>
          </a:p>
          <a:p>
            <a:pPr marL="630238" indent="-188913" algn="just"/>
            <a:r>
              <a:rPr lang="ru-RU" sz="2000" dirty="0" smtClean="0">
                <a:solidFill>
                  <a:srgbClr val="FFFFCC"/>
                </a:solidFill>
              </a:rPr>
              <a:t>"</a:t>
            </a:r>
            <a:r>
              <a:rPr lang="ru-RU" sz="2000" dirty="0">
                <a:solidFill>
                  <a:srgbClr val="FFFFCC"/>
                </a:solidFill>
              </a:rPr>
              <a:t>Мини-скан" –  3 ед</a:t>
            </a:r>
            <a:r>
              <a:rPr lang="ru-RU" sz="2000" dirty="0" smtClean="0">
                <a:solidFill>
                  <a:srgbClr val="FFFFCC"/>
                </a:solidFill>
              </a:rPr>
              <a:t>.;</a:t>
            </a:r>
            <a:endParaRPr lang="ru-RU" sz="2000" dirty="0">
              <a:solidFill>
                <a:srgbClr val="FFFFCC"/>
              </a:solidFill>
            </a:endParaRPr>
          </a:p>
        </p:txBody>
      </p:sp>
      <p:pic>
        <p:nvPicPr>
          <p:cNvPr id="5" name="Рисунок 4" descr="C:\Users\User35\Downloads\комплект ШМЕЛЬ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68761"/>
            <a:ext cx="3134815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35\Desktop\СТЕНДЫ\Тырцев\мо 2м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996952"/>
            <a:ext cx="1859915" cy="212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35\Desktop\СТЕНДЫ\20201209_12215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"/>
          <a:stretch/>
        </p:blipFill>
        <p:spPr bwMode="auto">
          <a:xfrm>
            <a:off x="6372200" y="5229199"/>
            <a:ext cx="2486743" cy="12956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51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1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404664"/>
            <a:ext cx="777686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FFFCC"/>
                </a:solidFill>
              </a:rPr>
              <a:t>блокиратор </a:t>
            </a:r>
            <a:r>
              <a:rPr lang="ru-RU" sz="2000" dirty="0" err="1">
                <a:solidFill>
                  <a:srgbClr val="FFFFCC"/>
                </a:solidFill>
              </a:rPr>
              <a:t>радиовзрывателей</a:t>
            </a:r>
            <a:r>
              <a:rPr lang="ru-RU" sz="2000" dirty="0">
                <a:solidFill>
                  <a:srgbClr val="FFFFCC"/>
                </a:solidFill>
              </a:rPr>
              <a:t> </a:t>
            </a:r>
            <a:endParaRPr lang="ru-RU" sz="2000" dirty="0" smtClean="0">
              <a:solidFill>
                <a:srgbClr val="FFFFCC"/>
              </a:solidFill>
            </a:endParaRPr>
          </a:p>
          <a:p>
            <a:pPr algn="just"/>
            <a:r>
              <a:rPr lang="ru-RU" sz="2000" dirty="0" smtClean="0">
                <a:solidFill>
                  <a:srgbClr val="FFFFCC"/>
                </a:solidFill>
              </a:rPr>
              <a:t>типа </a:t>
            </a:r>
            <a:r>
              <a:rPr lang="ru-RU" sz="2000" dirty="0">
                <a:solidFill>
                  <a:srgbClr val="FFFFCC"/>
                </a:solidFill>
              </a:rPr>
              <a:t>Терминатор 2000 – 1 ед.;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FFFFCC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FFFFCC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FFFFCC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FFFFCC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FFFCC"/>
                </a:solidFill>
              </a:rPr>
              <a:t>взрывобезопасный </a:t>
            </a:r>
            <a:r>
              <a:rPr lang="ru-RU" sz="2000" dirty="0">
                <a:solidFill>
                  <a:srgbClr val="FFFFCC"/>
                </a:solidFill>
              </a:rPr>
              <a:t>контейнер типа </a:t>
            </a:r>
            <a:endParaRPr lang="ru-RU" sz="2000" dirty="0" smtClean="0">
              <a:solidFill>
                <a:srgbClr val="FFFFCC"/>
              </a:solidFill>
            </a:endParaRPr>
          </a:p>
          <a:p>
            <a:pPr algn="just"/>
            <a:r>
              <a:rPr lang="ru-RU" sz="2000" dirty="0" smtClean="0">
                <a:solidFill>
                  <a:srgbClr val="FFFFCC"/>
                </a:solidFill>
              </a:rPr>
              <a:t>ЭТЦ-2</a:t>
            </a:r>
            <a:r>
              <a:rPr lang="ru-RU" sz="2000" dirty="0">
                <a:solidFill>
                  <a:srgbClr val="FFFFCC"/>
                </a:solidFill>
              </a:rPr>
              <a:t>, ЭТЦ-3, Плутон – 6 ед.;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FFFFCC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FFFFCC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FFFFCC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FFFFCC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FFFFCC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rgbClr val="FFFFCC"/>
                </a:solidFill>
              </a:rPr>
              <a:t>бомбоискатель</a:t>
            </a:r>
            <a:r>
              <a:rPr lang="ru-RU" sz="2000" dirty="0" smtClean="0">
                <a:solidFill>
                  <a:srgbClr val="FFFFCC"/>
                </a:solidFill>
              </a:rPr>
              <a:t> </a:t>
            </a:r>
            <a:r>
              <a:rPr lang="ru-RU" sz="2000" dirty="0">
                <a:solidFill>
                  <a:srgbClr val="FFFFCC"/>
                </a:solidFill>
              </a:rPr>
              <a:t>типа АТФ-17, "Валун", "</a:t>
            </a:r>
            <a:r>
              <a:rPr lang="ru-RU" sz="2000" dirty="0" err="1">
                <a:solidFill>
                  <a:srgbClr val="FFFFCC"/>
                </a:solidFill>
              </a:rPr>
              <a:t>Эбенджер</a:t>
            </a:r>
            <a:r>
              <a:rPr lang="ru-RU" sz="2000" dirty="0">
                <a:solidFill>
                  <a:srgbClr val="FFFFCC"/>
                </a:solidFill>
              </a:rPr>
              <a:t>" – 1 ед.;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FFFCC"/>
                </a:solidFill>
              </a:rPr>
              <a:t>костюм </a:t>
            </a:r>
            <a:r>
              <a:rPr lang="ru-RU" sz="2000" dirty="0">
                <a:solidFill>
                  <a:srgbClr val="FFFFCC"/>
                </a:solidFill>
              </a:rPr>
              <a:t>взрывозащитный типа "Атлант 5", "Грот-3В" – 4 комплекта;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FFFCC"/>
                </a:solidFill>
              </a:rPr>
              <a:t>подрывная </a:t>
            </a:r>
            <a:r>
              <a:rPr lang="ru-RU" sz="2000" dirty="0">
                <a:solidFill>
                  <a:srgbClr val="FFFFCC"/>
                </a:solidFill>
              </a:rPr>
              <a:t>машинка типа КПМ-3, КВП-2 – 2 ед.;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FFFCC"/>
                </a:solidFill>
              </a:rPr>
              <a:t>комплект </a:t>
            </a:r>
            <a:r>
              <a:rPr lang="ru-RU" sz="2000" dirty="0">
                <a:solidFill>
                  <a:srgbClr val="FFFFCC"/>
                </a:solidFill>
              </a:rPr>
              <a:t>разминирования типа "Блесна", КР-95 – 2 комплекта;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FFFFCC"/>
                </a:solidFill>
              </a:rPr>
              <a:t>инструмент взрывотехника типа ЭТЦ-17 – 2 комплекта;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FFFFCC"/>
                </a:solidFill>
              </a:rPr>
              <a:t>омметр типа Р-353 – 2 комплекта.</a:t>
            </a:r>
          </a:p>
        </p:txBody>
      </p:sp>
      <p:pic>
        <p:nvPicPr>
          <p:cNvPr id="8" name="Рисунок 7" descr="C:\Users\User35\Desktop\СТЕНДЫ\Тырцев\терминатор 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8" b="19705"/>
          <a:stretch/>
        </p:blipFill>
        <p:spPr bwMode="auto">
          <a:xfrm>
            <a:off x="6441752" y="187893"/>
            <a:ext cx="1946672" cy="181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35\Desktop\СТЕНДЫ\Тырцев\плутон 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100492"/>
            <a:ext cx="1368152" cy="21205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52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68982" y="332656"/>
            <a:ext cx="8640960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Обмундирование и средства </a:t>
            </a:r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жизнеобеспечения</a:t>
            </a:r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rgbClr val="FFFFCC"/>
                </a:solidFill>
              </a:rPr>
              <a:t>Работники </a:t>
            </a:r>
            <a:r>
              <a:rPr lang="ru-RU" b="1" dirty="0">
                <a:solidFill>
                  <a:srgbClr val="FFFFCC"/>
                </a:solidFill>
              </a:rPr>
              <a:t>КГКУ «Спасатель» обеспечены </a:t>
            </a:r>
            <a:r>
              <a:rPr lang="ru-RU" b="1" dirty="0" smtClean="0">
                <a:solidFill>
                  <a:srgbClr val="FFFFCC"/>
                </a:solidFill>
              </a:rPr>
              <a:t>9 видами форменного обмундирования:</a:t>
            </a:r>
          </a:p>
          <a:p>
            <a:endParaRPr lang="ru-RU" sz="600" b="1" dirty="0">
              <a:solidFill>
                <a:srgbClr val="FFFFCC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FFCC"/>
                </a:solidFill>
              </a:rPr>
              <a:t>повседневная форма одежды (костюм летний темно-синего цвета с символикой учреждения, футболка, бейсболка, кроссовки);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FFCC"/>
                </a:solidFill>
              </a:rPr>
              <a:t>зимняя форма одежды (комбинезона, куртка, </a:t>
            </a:r>
            <a:r>
              <a:rPr lang="ru-RU" dirty="0" err="1">
                <a:solidFill>
                  <a:srgbClr val="FFFFCC"/>
                </a:solidFill>
              </a:rPr>
              <a:t>берцы</a:t>
            </a:r>
            <a:r>
              <a:rPr lang="ru-RU" dirty="0">
                <a:solidFill>
                  <a:srgbClr val="FFFFCC"/>
                </a:solidFill>
              </a:rPr>
              <a:t>, шапочка);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FFCC"/>
                </a:solidFill>
              </a:rPr>
              <a:t>повседневная форма одежды для спасателей - в комбинезоне летнем (комбинезон, бейсболка, кроссовки);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FFCC"/>
                </a:solidFill>
              </a:rPr>
              <a:t>демисезонная форма одежды (комбинезон, куртка, </a:t>
            </a:r>
            <a:r>
              <a:rPr lang="ru-RU" dirty="0" err="1">
                <a:solidFill>
                  <a:srgbClr val="FFFFCC"/>
                </a:solidFill>
              </a:rPr>
              <a:t>берцы</a:t>
            </a:r>
            <a:r>
              <a:rPr lang="ru-RU" dirty="0">
                <a:solidFill>
                  <a:srgbClr val="FFFFCC"/>
                </a:solidFill>
              </a:rPr>
              <a:t>, шапочка);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FFCC"/>
                </a:solidFill>
              </a:rPr>
              <a:t>костюм летний (рубашка с короткими рукавами, брюки или </a:t>
            </a:r>
            <a:r>
              <a:rPr lang="ru-RU" dirty="0" smtClean="0">
                <a:solidFill>
                  <a:srgbClr val="FFFFCC"/>
                </a:solidFill>
              </a:rPr>
              <a:t>шорты</a:t>
            </a:r>
            <a:r>
              <a:rPr lang="ru-RU" dirty="0">
                <a:solidFill>
                  <a:srgbClr val="FFFFCC"/>
                </a:solidFill>
              </a:rPr>
              <a:t>, кроссовки);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FFCC"/>
                </a:solidFill>
              </a:rPr>
              <a:t>зимняя форма одежды при температуре воздуха от -30ºC и ниже (тулуп зимний, шапка из овечьей шкуры, унты);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FFCC"/>
                </a:solidFill>
              </a:rPr>
              <a:t>костюм спортивный тренировочный (куртка с капюшоном, брюки, кроссовки);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FFCC"/>
                </a:solidFill>
              </a:rPr>
              <a:t>спортивная форма одежды (куртка, брюки, кроссовки, зимой – шапочка).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37112"/>
            <a:ext cx="720080" cy="2156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SC_0819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85" t="11722" r="23120" b="4149"/>
          <a:stretch>
            <a:fillRect/>
          </a:stretch>
        </p:blipFill>
        <p:spPr bwMode="auto">
          <a:xfrm>
            <a:off x="4688743" y="4437112"/>
            <a:ext cx="660276" cy="2156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SC_0823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97" t="8527" r="27805" b="5739"/>
          <a:stretch>
            <a:fillRect/>
          </a:stretch>
        </p:blipFill>
        <p:spPr bwMode="auto">
          <a:xfrm>
            <a:off x="5395319" y="4437112"/>
            <a:ext cx="638267" cy="2156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37112"/>
            <a:ext cx="760636" cy="2156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66" y="4437112"/>
            <a:ext cx="864096" cy="2156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437112"/>
            <a:ext cx="957461" cy="216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DSC_0825"/>
          <p:cNvPicPr/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92" t="13283" r="26414" b="7379"/>
          <a:stretch>
            <a:fillRect/>
          </a:stretch>
        </p:blipFill>
        <p:spPr bwMode="auto">
          <a:xfrm>
            <a:off x="7072212" y="4437112"/>
            <a:ext cx="720080" cy="216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437113"/>
            <a:ext cx="728662" cy="2167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/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30" y="4437112"/>
            <a:ext cx="783319" cy="215649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53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6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68982" y="332656"/>
            <a:ext cx="86409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Обмундирование и средства </a:t>
            </a:r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жизнеобеспечения</a:t>
            </a:r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rgbClr val="FFFFCC"/>
                </a:solidFill>
              </a:rPr>
              <a:t>Работники </a:t>
            </a:r>
            <a:r>
              <a:rPr lang="ru-RU" b="1" dirty="0">
                <a:solidFill>
                  <a:srgbClr val="FFFFCC"/>
                </a:solidFill>
              </a:rPr>
              <a:t>КГКУ «Спасатель» обеспечены </a:t>
            </a:r>
            <a:r>
              <a:rPr lang="ru-RU" b="1" dirty="0" smtClean="0">
                <a:solidFill>
                  <a:srgbClr val="FFFFCC"/>
                </a:solidFill>
              </a:rPr>
              <a:t>7 видами форменной обуви:</a:t>
            </a:r>
          </a:p>
          <a:p>
            <a:endParaRPr lang="ru-RU" sz="600" b="1" dirty="0">
              <a:solidFill>
                <a:srgbClr val="FFFF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52320" y="3649640"/>
            <a:ext cx="10972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FFFFCC"/>
                </a:solidFill>
              </a:rPr>
              <a:t>Кроссовки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441574" y="6313338"/>
            <a:ext cx="20753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 smtClean="0">
                <a:solidFill>
                  <a:srgbClr val="FFFFCC"/>
                </a:solidFill>
              </a:rPr>
              <a:t>Трекинговые</a:t>
            </a:r>
            <a:r>
              <a:rPr lang="ru-RU" sz="1600" dirty="0" smtClean="0">
                <a:solidFill>
                  <a:srgbClr val="FFFFCC"/>
                </a:solidFill>
              </a:rPr>
              <a:t> ботинки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35702" y="3654380"/>
            <a:ext cx="6119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FFFFCC"/>
                </a:solidFill>
              </a:rPr>
              <a:t>Унты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012160" y="6228601"/>
            <a:ext cx="21612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rgbClr val="FFFFCC"/>
                </a:solidFill>
              </a:rPr>
              <a:t>Сапоги резиновые </a:t>
            </a:r>
          </a:p>
          <a:p>
            <a:pPr algn="ctr"/>
            <a:r>
              <a:rPr lang="ru-RU" sz="1600" dirty="0" smtClean="0">
                <a:solidFill>
                  <a:srgbClr val="FFFFCC"/>
                </a:solidFill>
              </a:rPr>
              <a:t>с утепленной вставкой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431817" y="3671909"/>
            <a:ext cx="1827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FFFCC"/>
                </a:solidFill>
              </a:rPr>
              <a:t>Ботинки с высоким берцем (демисезонные)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075964" y="3662783"/>
            <a:ext cx="22800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FFFCC"/>
                </a:solidFill>
              </a:rPr>
              <a:t>Ботинки кожаные с высокими берцами (зимние)</a:t>
            </a:r>
            <a:endParaRPr lang="ru-RU" sz="1600" dirty="0"/>
          </a:p>
        </p:txBody>
      </p:sp>
      <p:pic>
        <p:nvPicPr>
          <p:cNvPr id="11266" name="Picture 2" descr="C:\Users\User16\Desktop\Новая папка\IMG_20230614_1052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11029" r="21939"/>
          <a:stretch/>
        </p:blipFill>
        <p:spPr bwMode="auto">
          <a:xfrm rot="5400000">
            <a:off x="200751" y="1798671"/>
            <a:ext cx="2115287" cy="15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99732" y="6303803"/>
            <a:ext cx="9268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 smtClean="0">
                <a:solidFill>
                  <a:srgbClr val="FFFFCC"/>
                </a:solidFill>
              </a:rPr>
              <a:t>Сандали</a:t>
            </a:r>
            <a:endParaRPr lang="ru-RU" sz="1600" dirty="0"/>
          </a:p>
        </p:txBody>
      </p:sp>
      <p:pic>
        <p:nvPicPr>
          <p:cNvPr id="11267" name="Picture 3" descr="C:\Users\User16\Desktop\Новая папка\IMG_20230614_1054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21486"/>
          <a:stretch/>
        </p:blipFill>
        <p:spPr bwMode="auto">
          <a:xfrm rot="5400000">
            <a:off x="2184712" y="1635535"/>
            <a:ext cx="2128430" cy="192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16\Desktop\Новая папка\IMG_20230614_1055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r="21447"/>
          <a:stretch/>
        </p:blipFill>
        <p:spPr bwMode="auto">
          <a:xfrm rot="5400000">
            <a:off x="569246" y="4373428"/>
            <a:ext cx="1697351" cy="22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16\Desktop\Новая папка\IMG_20230614_10593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6" r="13034"/>
          <a:stretch/>
        </p:blipFill>
        <p:spPr bwMode="auto">
          <a:xfrm rot="5400000">
            <a:off x="4253664" y="1708673"/>
            <a:ext cx="2179736" cy="183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16\Desktop\Новая папка\IMG_20230614_1102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r="25507"/>
          <a:stretch/>
        </p:blipFill>
        <p:spPr bwMode="auto">
          <a:xfrm rot="5400000">
            <a:off x="6669437" y="1347032"/>
            <a:ext cx="2179738" cy="255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16\Desktop\Новая папка\IMG_20230614_11004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6" t="4307" r="6904"/>
          <a:stretch/>
        </p:blipFill>
        <p:spPr bwMode="auto">
          <a:xfrm rot="5400000">
            <a:off x="6094999" y="4397841"/>
            <a:ext cx="2216395" cy="159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16\Desktop\Новая папка\IMG_20230614_10581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7" r="18663"/>
          <a:stretch/>
        </p:blipFill>
        <p:spPr bwMode="auto">
          <a:xfrm rot="5400000">
            <a:off x="3598708" y="4594743"/>
            <a:ext cx="1697351" cy="179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042191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54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4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12998" y="612050"/>
            <a:ext cx="85514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FFCC"/>
                </a:solidFill>
              </a:rPr>
              <a:t>Средствами </a:t>
            </a:r>
            <a:r>
              <a:rPr lang="ru-RU" sz="2000" b="1" dirty="0">
                <a:solidFill>
                  <a:srgbClr val="FFFFCC"/>
                </a:solidFill>
              </a:rPr>
              <a:t>жизнеобеспечения (палатки, пневмокаркасные модули, транспортировочные мешки, лыжи, </a:t>
            </a:r>
            <a:r>
              <a:rPr lang="ru-RU" sz="2000" b="1" dirty="0" err="1">
                <a:solidFill>
                  <a:srgbClr val="FFFFCC"/>
                </a:solidFill>
              </a:rPr>
              <a:t>гермомешки</a:t>
            </a:r>
            <a:r>
              <a:rPr lang="ru-RU" sz="2000" b="1" dirty="0">
                <a:solidFill>
                  <a:srgbClr val="FFFFCC"/>
                </a:solidFill>
              </a:rPr>
              <a:t> (водонепроницаемые), рюкзаки и </a:t>
            </a:r>
            <a:r>
              <a:rPr lang="ru-RU" sz="2000" b="1" dirty="0" err="1">
                <a:solidFill>
                  <a:srgbClr val="FFFFCC"/>
                </a:solidFill>
              </a:rPr>
              <a:t>т.д</a:t>
            </a:r>
            <a:r>
              <a:rPr lang="ru-RU" sz="2000" b="1" dirty="0">
                <a:solidFill>
                  <a:srgbClr val="FFFFCC"/>
                </a:solidFill>
              </a:rPr>
              <a:t>) учреждение укомплектовано на </a:t>
            </a:r>
            <a:r>
              <a:rPr lang="ru-RU" sz="2000" b="1" dirty="0" smtClean="0">
                <a:solidFill>
                  <a:srgbClr val="FFFFCC"/>
                </a:solidFill>
              </a:rPr>
              <a:t>6</a:t>
            </a:r>
            <a:r>
              <a:rPr lang="en-US" sz="2000" b="1" dirty="0" smtClean="0">
                <a:solidFill>
                  <a:srgbClr val="FFFFCC"/>
                </a:solidFill>
              </a:rPr>
              <a:t>5,1</a:t>
            </a:r>
            <a:r>
              <a:rPr lang="ru-RU" sz="2000" b="1" dirty="0" smtClean="0">
                <a:solidFill>
                  <a:srgbClr val="FFFFCC"/>
                </a:solidFill>
              </a:rPr>
              <a:t>%.</a:t>
            </a:r>
            <a:endParaRPr lang="ru-RU" sz="2000" dirty="0">
              <a:solidFill>
                <a:srgbClr val="FFFFCC"/>
              </a:solidFill>
            </a:endParaRPr>
          </a:p>
        </p:txBody>
      </p:sp>
      <p:pic>
        <p:nvPicPr>
          <p:cNvPr id="6146" name="Picture 2" descr="\\192.168.1.7\Disk_T\ФОТО и ВИДЕО\2021 год\Безопасная Арктика\IMG-20210906-WA00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5887194" cy="441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7" t="20653" r="29953" b="16431"/>
          <a:stretch/>
        </p:blipFill>
        <p:spPr bwMode="auto">
          <a:xfrm>
            <a:off x="5580112" y="1628800"/>
            <a:ext cx="3460897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42191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55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06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" y="10776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58601" y="1556792"/>
            <a:ext cx="8479482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надувными 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моторными лодками типа «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Солар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» для поисково-спасательных работ на мелководье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;</a:t>
            </a:r>
          </a:p>
          <a:p>
            <a:pPr algn="just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мобильным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барокомплексом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на базе автомобиля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КаМАЗ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для обеспечения проведения водолазных спусков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;</a:t>
            </a:r>
          </a:p>
          <a:p>
            <a:pPr algn="just"/>
            <a:endParaRPr lang="ru-RU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sz="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аэроботами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типа «Север-650» для доставки поисково-спасательных групп для проведения поисково-спасательных работ в труднодоступной местности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;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8601" y="476672"/>
            <a:ext cx="84794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6700" algn="just"/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 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настоящее время процент оснащенности КГКУ «Спасатель» основным аварийно-спасательным оборудованием и техникой в соответствие с нормами оснащения по состоянию составляет 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67,97%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. 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lvl="0" algn="ctr"/>
            <a:r>
              <a:rPr lang="ru-RU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Необходимо, в первую очередь, дооснастить учреждение:</a:t>
            </a:r>
          </a:p>
        </p:txBody>
      </p:sp>
      <p:pic>
        <p:nvPicPr>
          <p:cNvPr id="6" name="Picture 2" descr="T:\ОБЩИЕ ДОКУМЕНТЫ\Доклад директора в Перми Россоюзспас\ФОТО гараж\сола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20" y="1916832"/>
            <a:ext cx="1996460" cy="119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3" t="36492" r="11218" b="46999"/>
          <a:stretch/>
        </p:blipFill>
        <p:spPr bwMode="auto">
          <a:xfrm>
            <a:off x="4589462" y="3695967"/>
            <a:ext cx="4314548" cy="117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3" t="21634" r="11218" b="63525"/>
          <a:stretch/>
        </p:blipFill>
        <p:spPr bwMode="auto">
          <a:xfrm>
            <a:off x="283794" y="3695967"/>
            <a:ext cx="4314548" cy="117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T:\ОБЩИЕ ДОКУМЕНТЫ\Доклад директора в Перми Россоюзспас\ФОТО гараж\север 6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12" y="5512825"/>
            <a:ext cx="2283312" cy="130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everboat.ru/wp-content/uploads/2021/03/4-1-768x5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524297"/>
            <a:ext cx="1952616" cy="130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everboat.ru/wp-content/uploads/2021/03/9-768x51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524297"/>
            <a:ext cx="1944216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56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9189" y="104859"/>
            <a:ext cx="8015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5600" algn="ctr"/>
            <a:r>
              <a:rPr lang="ru-RU" sz="2400" b="1" dirty="0" smtClean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ПРОБЛЕМНЫЕ ВОПРОСЫ:</a:t>
            </a:r>
            <a:endParaRPr lang="ru-RU" sz="24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790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1" y="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46763" y="294903"/>
            <a:ext cx="847948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снегоболотоходами 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типа «Север 3310 Егерь» для доставки поисково-спасательных групп для проведения поисково-спасательных работ в труднодоступной местности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2-мя катерами 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типа «Касатка» или КС-701 для оперативной доставки водолазных и поисковых групп в удаленные районы на водных акваториях (Красноярское водохранилище, северные районы реки Енисей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обновить парк аварийно-спасательных машин (АСМ) на базе ГАЗ-2752 для оперативной доставки спасателей и оборудования к месту проведения АСДНР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" b="100000" l="7009" r="94276">
                        <a14:foregroundMark x1="40537" y1="20356" x2="65888" y2="21542"/>
                        <a14:foregroundMark x1="39486" y1="21542" x2="36916" y2="24111"/>
                        <a14:foregroundMark x1="41939" y1="17194" x2="38435" y2="19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74" t="8015" r="9884" b="4194"/>
          <a:stretch/>
        </p:blipFill>
        <p:spPr bwMode="auto">
          <a:xfrm flipH="1">
            <a:off x="4586504" y="5229200"/>
            <a:ext cx="1927194" cy="128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" b="100000" l="7009" r="94276">
                        <a14:foregroundMark x1="40537" y1="20356" x2="65888" y2="21542"/>
                        <a14:foregroundMark x1="39486" y1="21542" x2="36916" y2="24111"/>
                        <a14:foregroundMark x1="41939" y1="17194" x2="38435" y2="19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74" t="8015" r="9884" b="4194"/>
          <a:stretch/>
        </p:blipFill>
        <p:spPr bwMode="auto">
          <a:xfrm flipH="1">
            <a:off x="3625482" y="5373216"/>
            <a:ext cx="1927194" cy="128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" b="100000" l="7009" r="94276">
                        <a14:foregroundMark x1="40537" y1="20356" x2="65888" y2="21542"/>
                        <a14:foregroundMark x1="39486" y1="21542" x2="36916" y2="24111"/>
                        <a14:foregroundMark x1="41939" y1="17194" x2="38435" y2="19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74" t="8015" r="9884" b="4194"/>
          <a:stretch/>
        </p:blipFill>
        <p:spPr bwMode="auto">
          <a:xfrm flipH="1">
            <a:off x="2659719" y="5513794"/>
            <a:ext cx="1927194" cy="128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92770"/>
            <a:ext cx="2785294" cy="138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User16\Downloads\IMG_20230517_154526008_HD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96752"/>
            <a:ext cx="1869945" cy="126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16\Downloads\IMG_20230517_15401631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211" y="1196751"/>
            <a:ext cx="1691377" cy="126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16\Downloads\IMG_20230517_154606056_HDR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984" y="1196752"/>
            <a:ext cx="1691377" cy="126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57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4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12998" y="260648"/>
            <a:ext cx="85514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CCCC"/>
                </a:solidFill>
              </a:rPr>
              <a:t>Основные итоги деятельности </a:t>
            </a:r>
          </a:p>
          <a:p>
            <a:pPr algn="ctr"/>
            <a:r>
              <a:rPr lang="ru-RU" sz="2800" b="1" dirty="0">
                <a:solidFill>
                  <a:srgbClr val="FFCCCC"/>
                </a:solidFill>
              </a:rPr>
              <a:t>КГКУ «Спасатель» с 2006 по 01.05.2023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9721" y="2023995"/>
            <a:ext cx="84794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/>
            <a:r>
              <a:rPr lang="ru-RU" u="sng" dirty="0" smtClean="0">
                <a:solidFill>
                  <a:srgbClr val="FFFFCC"/>
                </a:solidFill>
              </a:rPr>
              <a:t>На </a:t>
            </a:r>
            <a:r>
              <a:rPr lang="ru-RU" u="sng" dirty="0">
                <a:solidFill>
                  <a:srgbClr val="FFFFCC"/>
                </a:solidFill>
              </a:rPr>
              <a:t>выездах на происшествия и ЧС было:</a:t>
            </a:r>
          </a:p>
          <a:p>
            <a:pPr marL="896938" indent="1778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FFCC"/>
                </a:solidFill>
              </a:rPr>
              <a:t>спасено – </a:t>
            </a:r>
            <a:r>
              <a:rPr lang="ru-RU" b="1" dirty="0">
                <a:solidFill>
                  <a:srgbClr val="FFFFCC"/>
                </a:solidFill>
              </a:rPr>
              <a:t>5 173 человека</a:t>
            </a:r>
            <a:r>
              <a:rPr lang="ru-RU" dirty="0">
                <a:solidFill>
                  <a:srgbClr val="FFFFCC"/>
                </a:solidFill>
              </a:rPr>
              <a:t>;</a:t>
            </a:r>
          </a:p>
          <a:p>
            <a:pPr marL="896938" indent="1778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FFCC"/>
                </a:solidFill>
              </a:rPr>
              <a:t>оказана помощь – </a:t>
            </a:r>
            <a:r>
              <a:rPr lang="ru-RU" b="1" dirty="0" smtClean="0">
                <a:solidFill>
                  <a:srgbClr val="FFFFCC"/>
                </a:solidFill>
              </a:rPr>
              <a:t>21 947 </a:t>
            </a:r>
            <a:r>
              <a:rPr lang="ru-RU" b="1" dirty="0">
                <a:solidFill>
                  <a:srgbClr val="FFFFCC"/>
                </a:solidFill>
              </a:rPr>
              <a:t>человекам</a:t>
            </a:r>
            <a:r>
              <a:rPr lang="ru-RU" dirty="0">
                <a:solidFill>
                  <a:srgbClr val="FFFFCC"/>
                </a:solidFill>
              </a:rPr>
              <a:t>. </a:t>
            </a:r>
          </a:p>
          <a:p>
            <a:pPr indent="266700" algn="just"/>
            <a:r>
              <a:rPr lang="ru-RU" dirty="0" smtClean="0">
                <a:solidFill>
                  <a:srgbClr val="FFFFCC"/>
                </a:solidFill>
              </a:rPr>
              <a:t>Кроме того, </a:t>
            </a:r>
            <a:r>
              <a:rPr lang="ru-RU" dirty="0">
                <a:solidFill>
                  <a:srgbClr val="FFFFCC"/>
                </a:solidFill>
              </a:rPr>
              <a:t>совершено </a:t>
            </a:r>
            <a:r>
              <a:rPr lang="ru-RU" b="1" dirty="0" smtClean="0">
                <a:solidFill>
                  <a:srgbClr val="FFFFCC"/>
                </a:solidFill>
              </a:rPr>
              <a:t>3 906 </a:t>
            </a:r>
            <a:r>
              <a:rPr lang="ru-RU" b="1" dirty="0">
                <a:solidFill>
                  <a:srgbClr val="FFFFCC"/>
                </a:solidFill>
              </a:rPr>
              <a:t>выездов </a:t>
            </a:r>
            <a:r>
              <a:rPr lang="ru-RU" dirty="0">
                <a:solidFill>
                  <a:srgbClr val="FFFFCC"/>
                </a:solidFill>
              </a:rPr>
              <a:t>на обеспечение безопасности проведения общественно-значимых мероприятий с массовым пребыванием людей на территории Красноярского края</a:t>
            </a:r>
            <a:r>
              <a:rPr lang="ru-RU" dirty="0" smtClean="0">
                <a:solidFill>
                  <a:srgbClr val="FFFFCC"/>
                </a:solidFill>
              </a:rPr>
              <a:t>.</a:t>
            </a:r>
            <a:endParaRPr lang="ru-RU" dirty="0">
              <a:solidFill>
                <a:srgbClr val="FFFFCC"/>
              </a:solidFill>
            </a:endParaRPr>
          </a:p>
        </p:txBody>
      </p:sp>
      <p:pic>
        <p:nvPicPr>
          <p:cNvPr id="8" name="Picture 4" descr="\\192.168.1.7\Disk_T\ФОТО и ВИДЕО\2023 год\Смотр к паводкам\КрасПСО\image2023-03-14 14-24-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7"/>
          <a:stretch/>
        </p:blipFill>
        <p:spPr bwMode="auto">
          <a:xfrm>
            <a:off x="6946900" y="1214755"/>
            <a:ext cx="1882303" cy="126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78319"/>
            <a:ext cx="2862858" cy="125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\\192.168.1.7\disk_t\ОПЕР ОТДЕЛ\Суходоев\Разное\Календарь на 2018 год\P11302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117105" y="3778319"/>
            <a:ext cx="1090894" cy="12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192.168.1.7\disk_t\ФОТО и ВИДЕО\2020 год\Новые фото в коридор\Отобранные\19 4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8" y="5121744"/>
            <a:ext cx="2103723" cy="145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9578" y="1195514"/>
            <a:ext cx="64473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CC"/>
                </a:solidFill>
              </a:rPr>
              <a:t>За период с 01.02.2006 по 01.05.2023 </a:t>
            </a:r>
            <a:r>
              <a:rPr lang="ru-RU" dirty="0" smtClean="0">
                <a:solidFill>
                  <a:srgbClr val="FFFFCC"/>
                </a:solidFill>
              </a:rPr>
              <a:t>подразделениями </a:t>
            </a:r>
            <a:r>
              <a:rPr lang="ru-RU" dirty="0">
                <a:solidFill>
                  <a:srgbClr val="FFFFCC"/>
                </a:solidFill>
              </a:rPr>
              <a:t>КГКУ «Спасатель», выполнено </a:t>
            </a:r>
            <a:r>
              <a:rPr lang="ru-RU" b="1" dirty="0">
                <a:solidFill>
                  <a:srgbClr val="FFFFCC"/>
                </a:solidFill>
              </a:rPr>
              <a:t>32 893 выезда </a:t>
            </a:r>
            <a:r>
              <a:rPr lang="ru-RU" dirty="0">
                <a:solidFill>
                  <a:srgbClr val="FFFFCC"/>
                </a:solidFill>
              </a:rPr>
              <a:t>на происшествия и ЧС (из них на ЧС - 21 раз). </a:t>
            </a:r>
          </a:p>
        </p:txBody>
      </p:sp>
      <p:pic>
        <p:nvPicPr>
          <p:cNvPr id="8197" name="Picture 5" descr="\\192.168.1.7\disk_t\ФОТО и ВИДЕО\2020 год\Новые фото в коридор\Отобранные\DSC_039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238" y="5157192"/>
            <a:ext cx="2653266" cy="145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\\192.168.1.7\disk_t\ФОТО и ВИДЕО\2020 год\Новые фото в коридор\Отобранные\DSC0245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27"/>
          <a:stretch/>
        </p:blipFill>
        <p:spPr bwMode="auto">
          <a:xfrm>
            <a:off x="4355976" y="3717033"/>
            <a:ext cx="2031537" cy="134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\\192.168.1.7\disk_t\ФОТО и ВИДЕО\2020 год\Новые фото в коридор\Отобранные\IMG_932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0"/>
          <a:stretch/>
        </p:blipFill>
        <p:spPr bwMode="auto">
          <a:xfrm>
            <a:off x="4440286" y="5137436"/>
            <a:ext cx="1886032" cy="145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\\192.168.1.7\disk_t\ФОТО и ВИДЕО\2020 год\Новые фото в коридор\Забракованные Директором\IMG_20191002_11431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004" y="5120647"/>
            <a:ext cx="1944216" cy="145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\\192.168.1.7\disk_t\ФОТО и ВИДЕО\2020 год\Новые фото в коридор\Отобранные\Полынья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9"/>
          <a:stretch/>
        </p:blipFill>
        <p:spPr bwMode="auto">
          <a:xfrm>
            <a:off x="6550820" y="3795471"/>
            <a:ext cx="2557673" cy="126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58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96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998" y="9314"/>
            <a:ext cx="9144000" cy="685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5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s://www.sharada.ru/_mod_files/ce_images/eshop/y5w56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3" t="36106" r="7497" b="3773"/>
          <a:stretch/>
        </p:blipFill>
        <p:spPr bwMode="auto">
          <a:xfrm>
            <a:off x="88340" y="1053880"/>
            <a:ext cx="4627677" cy="555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53637"/>
            <a:ext cx="7920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Структурно КГКУ «Спасатель» состоит из 14 подразделений, 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расположенных в 13 муниципальных </a:t>
            </a:r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образованиях.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Штатная численность учреждения – 305 чел.</a:t>
            </a:r>
            <a:endParaRPr lang="ru-RU" sz="20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9" y="1783351"/>
            <a:ext cx="4392800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Лесосибирская спасательная станция – 12 чел.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6019" y="2174985"/>
            <a:ext cx="439097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Богучанский поисково-спасательный отряд – 25 чел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6017" y="1053880"/>
            <a:ext cx="4389152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(г. Красноярск) - 49 чел.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6019" y="2579863"/>
            <a:ext cx="4390975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Ачинское поисково-спасательное отделение – 16 чел.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6017" y="3011911"/>
            <a:ext cx="4393556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Канское поисково-спасательное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отделение – 16 чел.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6017" y="3368665"/>
            <a:ext cx="4389151" cy="29238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Зеленогорское поисково-спасательное </a:t>
            </a:r>
            <a:r>
              <a:rPr lang="ru-RU" sz="13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отделение - 15 чел</a:t>
            </a:r>
            <a:endParaRPr lang="ru-RU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6020" y="3735230"/>
            <a:ext cx="439097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Красноярский поисково-спасательный отряд – 57 чел.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16020" y="4164039"/>
            <a:ext cx="4393553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Дивногорский поисково-спасательный отряд - 25 чел.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16021" y="4596087"/>
            <a:ext cx="4390974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Шарыповский поисково-спасательный отряд – 24 чел.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16021" y="5028135"/>
            <a:ext cx="4390973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Новоселовская спасательная станция – 11 чел.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16021" y="5460183"/>
            <a:ext cx="4390973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Краснотуранская спасательная станция – 11 чел.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6021" y="5892231"/>
            <a:ext cx="4387992" cy="29238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Минусинское поисково-спасательное отделение – 16 чел.</a:t>
            </a:r>
            <a:endParaRPr lang="ru-RU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16021" y="6304034"/>
            <a:ext cx="4389146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Шушенская спасательная станция – 12 чел.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16018" y="1431792"/>
            <a:ext cx="4389150" cy="29238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Енисейское поисково-спасательное отделение – 16 чел. </a:t>
            </a:r>
            <a:endParaRPr lang="ru-RU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>
            <a:stCxn id="75" idx="6"/>
            <a:endCxn id="24" idx="1"/>
          </p:cNvCxnSpPr>
          <p:nvPr/>
        </p:nvCxnSpPr>
        <p:spPr>
          <a:xfrm flipV="1">
            <a:off x="1735930" y="1577986"/>
            <a:ext cx="2980088" cy="80488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stCxn id="76" idx="5"/>
            <a:endCxn id="9" idx="1"/>
          </p:cNvCxnSpPr>
          <p:nvPr/>
        </p:nvCxnSpPr>
        <p:spPr>
          <a:xfrm flipV="1">
            <a:off x="1815096" y="1937240"/>
            <a:ext cx="2900923" cy="637706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stCxn id="77" idx="2"/>
            <a:endCxn id="10" idx="1"/>
          </p:cNvCxnSpPr>
          <p:nvPr/>
        </p:nvCxnSpPr>
        <p:spPr>
          <a:xfrm flipV="1">
            <a:off x="3252157" y="2328874"/>
            <a:ext cx="1463862" cy="176144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85" idx="7"/>
            <a:endCxn id="23" idx="1"/>
          </p:cNvCxnSpPr>
          <p:nvPr/>
        </p:nvCxnSpPr>
        <p:spPr>
          <a:xfrm>
            <a:off x="1484503" y="5450969"/>
            <a:ext cx="3231518" cy="1006954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stCxn id="84" idx="2"/>
            <a:endCxn id="22" idx="1"/>
          </p:cNvCxnSpPr>
          <p:nvPr/>
        </p:nvCxnSpPr>
        <p:spPr>
          <a:xfrm>
            <a:off x="1261715" y="5213091"/>
            <a:ext cx="3454306" cy="825334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stCxn id="83" idx="6"/>
            <a:endCxn id="21" idx="1"/>
          </p:cNvCxnSpPr>
          <p:nvPr/>
        </p:nvCxnSpPr>
        <p:spPr>
          <a:xfrm>
            <a:off x="1341578" y="4878115"/>
            <a:ext cx="3374443" cy="73595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>
            <a:stCxn id="2079" idx="6"/>
            <a:endCxn id="20" idx="1"/>
          </p:cNvCxnSpPr>
          <p:nvPr/>
        </p:nvCxnSpPr>
        <p:spPr>
          <a:xfrm>
            <a:off x="1225137" y="4424896"/>
            <a:ext cx="3490884" cy="75712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stCxn id="81" idx="6"/>
            <a:endCxn id="19" idx="1"/>
          </p:cNvCxnSpPr>
          <p:nvPr/>
        </p:nvCxnSpPr>
        <p:spPr>
          <a:xfrm>
            <a:off x="593608" y="4099816"/>
            <a:ext cx="4122413" cy="65016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>
            <a:endCxn id="18" idx="1"/>
          </p:cNvCxnSpPr>
          <p:nvPr/>
        </p:nvCxnSpPr>
        <p:spPr>
          <a:xfrm>
            <a:off x="1619672" y="3948015"/>
            <a:ext cx="3096348" cy="36991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>
            <a:endCxn id="15" idx="1"/>
          </p:cNvCxnSpPr>
          <p:nvPr/>
        </p:nvCxnSpPr>
        <p:spPr>
          <a:xfrm>
            <a:off x="1763688" y="3812231"/>
            <a:ext cx="2952332" cy="7688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>
            <a:stCxn id="88" idx="7"/>
            <a:endCxn id="14" idx="1"/>
          </p:cNvCxnSpPr>
          <p:nvPr/>
        </p:nvCxnSpPr>
        <p:spPr>
          <a:xfrm flipV="1">
            <a:off x="2443176" y="3514859"/>
            <a:ext cx="2272841" cy="25918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>
            <a:endCxn id="13" idx="1"/>
          </p:cNvCxnSpPr>
          <p:nvPr/>
        </p:nvCxnSpPr>
        <p:spPr>
          <a:xfrm flipV="1">
            <a:off x="2825800" y="3165800"/>
            <a:ext cx="1890217" cy="51543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>
            <a:stCxn id="78" idx="6"/>
            <a:endCxn id="12" idx="1"/>
          </p:cNvCxnSpPr>
          <p:nvPr/>
        </p:nvCxnSpPr>
        <p:spPr>
          <a:xfrm flipV="1">
            <a:off x="1089656" y="2733752"/>
            <a:ext cx="3626363" cy="88897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79" name="Овал 2078"/>
          <p:cNvSpPr/>
          <p:nvPr/>
        </p:nvSpPr>
        <p:spPr>
          <a:xfrm>
            <a:off x="1117137" y="4370896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1627930" y="2328874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1722912" y="2482762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3252157" y="2451018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981656" y="3568725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/>
          <p:cNvSpPr/>
          <p:nvPr/>
        </p:nvSpPr>
        <p:spPr>
          <a:xfrm>
            <a:off x="-4537000" y="7158671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485608" y="4045816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/>
          <p:cNvSpPr/>
          <p:nvPr/>
        </p:nvSpPr>
        <p:spPr>
          <a:xfrm>
            <a:off x="-5041056" y="6930057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1233578" y="4824115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61715" y="5159091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392319" y="5435153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вал 85"/>
          <p:cNvSpPr/>
          <p:nvPr/>
        </p:nvSpPr>
        <p:spPr>
          <a:xfrm>
            <a:off x="1586546" y="3894015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1789930" y="3786015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2350992" y="3758231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2717799" y="3622330"/>
            <a:ext cx="108000" cy="104789"/>
          </a:xfrm>
          <a:prstGeom prst="ellipse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0" y="53637"/>
            <a:ext cx="868781" cy="100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72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49721" y="476672"/>
            <a:ext cx="84794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/>
            <a:r>
              <a:rPr lang="ru-RU" dirty="0">
                <a:solidFill>
                  <a:srgbClr val="FFFFCC"/>
                </a:solidFill>
              </a:rPr>
              <a:t>Дополнительно, структурными подразделениями КГКУ «Спасатель» </a:t>
            </a:r>
            <a:r>
              <a:rPr lang="ru-RU" dirty="0" smtClean="0">
                <a:solidFill>
                  <a:srgbClr val="FFFFCC"/>
                </a:solidFill>
              </a:rPr>
              <a:t>выполнено: </a:t>
            </a:r>
            <a:r>
              <a:rPr lang="ru-RU" b="1" dirty="0" smtClean="0">
                <a:solidFill>
                  <a:srgbClr val="FFFFCC"/>
                </a:solidFill>
              </a:rPr>
              <a:t>595 </a:t>
            </a:r>
            <a:r>
              <a:rPr lang="ru-RU" b="1" dirty="0">
                <a:solidFill>
                  <a:srgbClr val="FFFFCC"/>
                </a:solidFill>
              </a:rPr>
              <a:t>542 профилактических мероприятий </a:t>
            </a:r>
            <a:r>
              <a:rPr lang="ru-RU" dirty="0">
                <a:solidFill>
                  <a:srgbClr val="FFFFCC"/>
                </a:solidFill>
              </a:rPr>
              <a:t>с населением (выступления в СМИ, оборудование стендов и плакатов с профилактическим материалом в местах массового отдыха, показные занятия перед населением, распространение памяток среди населения), направленных на предупреждение происшествий и ЧС, связанных с гибелью людей на водных объектах, в горно-таежной </a:t>
            </a:r>
            <a:r>
              <a:rPr lang="ru-RU">
                <a:solidFill>
                  <a:srgbClr val="FFFFCC"/>
                </a:solidFill>
              </a:rPr>
              <a:t>местности </a:t>
            </a:r>
            <a:r>
              <a:rPr lang="ru-RU" smtClean="0">
                <a:solidFill>
                  <a:srgbClr val="FFFFCC"/>
                </a:solidFill>
              </a:rPr>
              <a:t/>
            </a:r>
            <a:br>
              <a:rPr lang="ru-RU" smtClean="0">
                <a:solidFill>
                  <a:srgbClr val="FFFFCC"/>
                </a:solidFill>
              </a:rPr>
            </a:br>
            <a:r>
              <a:rPr lang="ru-RU" smtClean="0">
                <a:solidFill>
                  <a:srgbClr val="FFFFCC"/>
                </a:solidFill>
              </a:rPr>
              <a:t>и </a:t>
            </a:r>
            <a:r>
              <a:rPr lang="ru-RU" dirty="0">
                <a:solidFill>
                  <a:srgbClr val="FFFFCC"/>
                </a:solidFill>
              </a:rPr>
              <a:t>действиям по </a:t>
            </a:r>
            <a:r>
              <a:rPr lang="ru-RU" dirty="0" err="1">
                <a:solidFill>
                  <a:srgbClr val="FFFFCC"/>
                </a:solidFill>
              </a:rPr>
              <a:t>самоспасению</a:t>
            </a:r>
            <a:r>
              <a:rPr lang="ru-RU" dirty="0">
                <a:solidFill>
                  <a:srgbClr val="FFFFCC"/>
                </a:solidFill>
              </a:rPr>
              <a:t> в условиях природных и техногенных ЧС, </a:t>
            </a:r>
            <a:r>
              <a:rPr lang="ru-RU" dirty="0" smtClean="0">
                <a:solidFill>
                  <a:srgbClr val="FFFFCC"/>
                </a:solidFill>
              </a:rPr>
              <a:t>в </a:t>
            </a:r>
            <a:r>
              <a:rPr lang="ru-RU" dirty="0">
                <a:solidFill>
                  <a:srgbClr val="FFFFCC"/>
                </a:solidFill>
              </a:rPr>
              <a:t>том числе </a:t>
            </a:r>
            <a:r>
              <a:rPr lang="ru-RU" b="1" dirty="0">
                <a:solidFill>
                  <a:srgbClr val="FFFFCC"/>
                </a:solidFill>
              </a:rPr>
              <a:t>103 752 выезда на патрулирования</a:t>
            </a:r>
            <a:r>
              <a:rPr lang="ru-RU" dirty="0">
                <a:solidFill>
                  <a:srgbClr val="FFFFCC"/>
                </a:solidFill>
              </a:rPr>
              <a:t> зон оперативного действия подразделений на водных объектах.</a:t>
            </a:r>
          </a:p>
        </p:txBody>
      </p:sp>
      <p:pic>
        <p:nvPicPr>
          <p:cNvPr id="7173" name="Picture 5" descr="C:\Users\User16\Downloads\20230524_1045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36" y="4581128"/>
            <a:ext cx="2711858" cy="205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\\192.168.1.7\disk_t\ФОТО и ВИДЕО\2020 год\Новые фото в коридор\Отобранные\_DSC10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001" y="3061995"/>
            <a:ext cx="2708208" cy="196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ttp://spas24.ru/upload/000/u1/182/166d74a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35" y="3061995"/>
            <a:ext cx="2686175" cy="142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Фото #19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499" y="3061995"/>
            <a:ext cx="2621653" cy="196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Фото #20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06" y="5171672"/>
            <a:ext cx="2218503" cy="147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://spas24.ru/upload/000/u1/170/40fdc5c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20" y="5181422"/>
            <a:ext cx="1872208" cy="147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://spas24.ru/upload/000/u1/170/9f29dc4f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r="19677"/>
          <a:stretch/>
        </p:blipFill>
        <p:spPr bwMode="auto">
          <a:xfrm>
            <a:off x="3131840" y="5171672"/>
            <a:ext cx="1482571" cy="146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59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7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1"/>
          <p:cNvSpPr txBox="1">
            <a:spLocks noChangeArrowheads="1"/>
          </p:cNvSpPr>
          <p:nvPr/>
        </p:nvSpPr>
        <p:spPr bwMode="auto">
          <a:xfrm>
            <a:off x="8031163" y="6488113"/>
            <a:ext cx="974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6" rIns="91433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561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>
                <a:solidFill>
                  <a:srgbClr val="FFFF00"/>
                </a:solidFill>
              </a:rPr>
              <a:t>Слайд 1</a:t>
            </a:r>
          </a:p>
        </p:txBody>
      </p:sp>
      <p:pic>
        <p:nvPicPr>
          <p:cNvPr id="2051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680"/>
            <a:ext cx="9144000" cy="685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37" y="864529"/>
            <a:ext cx="4071937" cy="53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 rot="5400000">
            <a:off x="-2961456" y="3068960"/>
            <a:ext cx="6858000" cy="720080"/>
            <a:chOff x="432" y="127"/>
            <a:chExt cx="11020" cy="756"/>
          </a:xfrm>
        </p:grpSpPr>
        <p:sp>
          <p:nvSpPr>
            <p:cNvPr id="8" name="Волна 3"/>
            <p:cNvSpPr>
              <a:spLocks noChangeArrowheads="1"/>
            </p:cNvSpPr>
            <p:nvPr/>
          </p:nvSpPr>
          <p:spPr bwMode="auto">
            <a:xfrm>
              <a:off x="432" y="355"/>
              <a:ext cx="11020" cy="300"/>
            </a:xfrm>
            <a:prstGeom prst="wave">
              <a:avLst>
                <a:gd name="adj1" fmla="val 12500"/>
                <a:gd name="adj2" fmla="val 0"/>
              </a:avLst>
            </a:prstGeom>
            <a:solidFill>
              <a:srgbClr val="00B0F0"/>
            </a:solidFill>
            <a:ln w="25400" algn="ctr">
              <a:solidFill>
                <a:srgbClr val="00B0F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9" name="Волна 4"/>
            <p:cNvSpPr>
              <a:spLocks noChangeArrowheads="1"/>
            </p:cNvSpPr>
            <p:nvPr/>
          </p:nvSpPr>
          <p:spPr bwMode="auto">
            <a:xfrm>
              <a:off x="432" y="127"/>
              <a:ext cx="11020" cy="300"/>
            </a:xfrm>
            <a:prstGeom prst="wave">
              <a:avLst>
                <a:gd name="adj1" fmla="val 12500"/>
                <a:gd name="adj2" fmla="val 0"/>
              </a:avLst>
            </a:prstGeom>
            <a:solidFill>
              <a:srgbClr val="F79646"/>
            </a:solidFill>
            <a:ln w="25400" algn="ctr">
              <a:solidFill>
                <a:srgbClr val="F7964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  <p:sp>
          <p:nvSpPr>
            <p:cNvPr id="10" name="Волна 5"/>
            <p:cNvSpPr>
              <a:spLocks noChangeArrowheads="1"/>
            </p:cNvSpPr>
            <p:nvPr/>
          </p:nvSpPr>
          <p:spPr bwMode="auto">
            <a:xfrm>
              <a:off x="432" y="583"/>
              <a:ext cx="11020" cy="300"/>
            </a:xfrm>
            <a:prstGeom prst="wave">
              <a:avLst>
                <a:gd name="adj1" fmla="val 12500"/>
                <a:gd name="adj2" fmla="val 0"/>
              </a:avLst>
            </a:prstGeom>
            <a:solidFill>
              <a:srgbClr val="F79646"/>
            </a:solidFill>
            <a:ln w="25400" algn="ctr">
              <a:solidFill>
                <a:srgbClr val="F7964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kern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5" name="Заголовок 1"/>
          <p:cNvSpPr txBox="1">
            <a:spLocks/>
          </p:cNvSpPr>
          <p:nvPr/>
        </p:nvSpPr>
        <p:spPr>
          <a:xfrm>
            <a:off x="827585" y="1052736"/>
            <a:ext cx="8202364" cy="382953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33" tIns="45716" rIns="91433" bIns="45716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ru-RU" altLang="ru-RU" sz="4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Доклад закончил </a:t>
            </a:r>
          </a:p>
          <a:p>
            <a:pPr fontAlgn="base">
              <a:spcAft>
                <a:spcPct val="0"/>
              </a:spcAft>
              <a:defRPr/>
            </a:pPr>
            <a:endParaRPr lang="ru-RU" alt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defRPr/>
            </a:pP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>
              <a:lnSpc>
                <a:spcPct val="90000"/>
              </a:lnSpc>
              <a:defRPr/>
            </a:pPr>
            <a:r>
              <a:rPr lang="ru-RU" sz="40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Благодарю за внимание!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73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998" y="9314"/>
            <a:ext cx="9144000" cy="685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Овал 79"/>
          <p:cNvSpPr/>
          <p:nvPr/>
        </p:nvSpPr>
        <p:spPr>
          <a:xfrm>
            <a:off x="-4537000" y="7158671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/>
          <p:cNvSpPr/>
          <p:nvPr/>
        </p:nvSpPr>
        <p:spPr>
          <a:xfrm>
            <a:off x="-5041056" y="6930057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0" y="53637"/>
            <a:ext cx="868781" cy="100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6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7085" y="1628800"/>
            <a:ext cx="80580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Малочисленный состав структурных подразделений, не позволяет оперативно реагировать на ЧС и происшествия силами дежурной смены с условием соблюдения технологий выполнения отдельных видов работ (водолазные работы, работа на высоте (</a:t>
            </a:r>
            <a:r>
              <a:rPr lang="ru-RU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промальп</a:t>
            </a: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), ликвидация последствий ДТП и т.д.).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2344143" y="647110"/>
            <a:ext cx="4338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355600" algn="ctr"/>
            <a:r>
              <a:rPr lang="ru-RU" sz="28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ПРОБЛЕМНЫЙ ВОПРОС:</a:t>
            </a: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94" y="4149080"/>
            <a:ext cx="1152128" cy="183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499" y="4161987"/>
            <a:ext cx="1152128" cy="183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Стрелка вниз 54"/>
          <p:cNvSpPr/>
          <p:nvPr/>
        </p:nvSpPr>
        <p:spPr>
          <a:xfrm rot="16200000">
            <a:off x="3714745" y="4714826"/>
            <a:ext cx="548700" cy="733762"/>
          </a:xfrm>
          <a:prstGeom prst="downArrow">
            <a:avLst/>
          </a:prstGeom>
          <a:solidFill>
            <a:srgbClr val="0BD0D9">
              <a:lumMod val="20000"/>
              <a:lumOff val="80000"/>
            </a:srgbClr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23" y="4149080"/>
            <a:ext cx="1152128" cy="183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747" y="4149080"/>
            <a:ext cx="1152128" cy="183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126" y="4149080"/>
            <a:ext cx="1152128" cy="183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751" y="4149080"/>
            <a:ext cx="1152128" cy="183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4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998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</a:rPr>
              <a:t>Слайд  7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64380"/>
            <a:ext cx="827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Зоны ответственности структурных подразделений.</a:t>
            </a:r>
            <a:endParaRPr lang="ru-RU" sz="24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3" y="53637"/>
            <a:ext cx="868781" cy="100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09374" y="476672"/>
            <a:ext cx="78110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FFFFCC"/>
                </a:solidFill>
              </a:rPr>
              <a:t>Зоны ответственности структурных подразделений учреждения утверждены Постановлением Правительства Красноярского </a:t>
            </a:r>
            <a:r>
              <a:rPr lang="ru-RU" sz="1600" b="1" dirty="0" smtClean="0">
                <a:solidFill>
                  <a:srgbClr val="FFFFCC"/>
                </a:solidFill>
              </a:rPr>
              <a:t>края от </a:t>
            </a:r>
            <a:r>
              <a:rPr lang="ru-RU" sz="1600" b="1" dirty="0">
                <a:solidFill>
                  <a:srgbClr val="FFFFCC"/>
                </a:solidFill>
              </a:rPr>
              <a:t>29.06.2022 № 568-п </a:t>
            </a:r>
            <a:r>
              <a:rPr lang="ru-RU" sz="1600" b="1" dirty="0" smtClean="0">
                <a:solidFill>
                  <a:srgbClr val="FFFFCC"/>
                </a:solidFill>
              </a:rPr>
              <a:t/>
            </a:r>
            <a:br>
              <a:rPr lang="ru-RU" sz="1600" b="1" dirty="0" smtClean="0">
                <a:solidFill>
                  <a:srgbClr val="FFFFCC"/>
                </a:solidFill>
              </a:rPr>
            </a:br>
            <a:r>
              <a:rPr lang="ru-RU" sz="1600" b="1" dirty="0" smtClean="0">
                <a:solidFill>
                  <a:srgbClr val="FFFFCC"/>
                </a:solidFill>
              </a:rPr>
              <a:t>«</a:t>
            </a:r>
            <a:r>
              <a:rPr lang="ru-RU" sz="1600" b="1" dirty="0">
                <a:solidFill>
                  <a:srgbClr val="FFFFCC"/>
                </a:solidFill>
              </a:rPr>
              <a:t>Об утверждении мест постоянной дислокации </a:t>
            </a:r>
            <a:r>
              <a:rPr lang="ru-RU" sz="1600" b="1" dirty="0" smtClean="0">
                <a:solidFill>
                  <a:srgbClr val="FFFFCC"/>
                </a:solidFill>
              </a:rPr>
              <a:t>подразделений </a:t>
            </a:r>
            <a:r>
              <a:rPr lang="ru-RU" sz="1600" b="1" dirty="0">
                <a:solidFill>
                  <a:srgbClr val="FFFFCC"/>
                </a:solidFill>
              </a:rPr>
              <a:t>и границ зон ответственности профессиональных аварийно-спасательных формирований Красноярского края на территории муниципальных образований Красноярского края при ликвидации чрезвычайных ситуаций межмуниципального </a:t>
            </a:r>
            <a:r>
              <a:rPr lang="ru-RU" sz="1600" b="1" dirty="0" smtClean="0">
                <a:solidFill>
                  <a:srgbClr val="FFFFCC"/>
                </a:solidFill>
              </a:rPr>
              <a:t>и </a:t>
            </a:r>
            <a:r>
              <a:rPr lang="ru-RU" sz="1600" b="1" dirty="0">
                <a:solidFill>
                  <a:srgbClr val="FFFFCC"/>
                </a:solidFill>
              </a:rPr>
              <a:t>регионального характера».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2946365"/>
            <a:ext cx="3799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355600" algn="ctr"/>
            <a:r>
              <a:rPr lang="ru-RU" sz="24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ПРОБЛЕМНЫЙ ВОПРОС: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3641783"/>
            <a:ext cx="39936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Неравномерное </a:t>
            </a:r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прикрытие территории Красноярского края структурными подразделениями КГКУ «Спасатель» в связи, с чем возникает необходимость создания </a:t>
            </a:r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7-ми </a:t>
            </a:r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новых структурных подразделений.</a:t>
            </a:r>
          </a:p>
        </p:txBody>
      </p:sp>
      <p:pic>
        <p:nvPicPr>
          <p:cNvPr id="5" name="Picture 2" descr="https://www.sharada.ru/_mod_files/ce_images/eshop/y5w56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3" y="2298790"/>
            <a:ext cx="4428409" cy="442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76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8900" y="-27384"/>
            <a:ext cx="9199412" cy="692156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516742"/>
            <a:ext cx="8874614" cy="327229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AutoShape 2" descr="data:image/png;base64,iVBORw0KGgoAAAANSUhEUgAACyQAAAZQCAYAAAAxQmUxAAAAAXNSR0IArs4c6QAAIop0RVh0bXhmaWxlACUzQ214R3JhcGhNb2RlbCUzRSUzQ3Jvb3QlM0UlM0NteENlbGwlMjBpZCUzRCUyMjAlMjIlMkYlM0UlM0NteENlbGwlMjBpZCUzRCUyMjElMjIlMjBwYXJlbnQlM0QlMjIwJTIyJTJGJTNFJTNDbXhDZWxsJTIwaWQlM0QlMjIyJTIyJTIwdmFsdWUlM0QlMjIlMjZsdCUzQmklMjZndCUzQiUyNmx0JTNCZm9udCUyMGNvbG9yJTNEJTI2cXVvdCUzQiUyMzBkMGQwZCUyNnF1b3QlM0IlMjZndCUzQiUyNmx0JTNCc3BhbiUyMHN0eWxlJTNEJTI2cXVvdCUzQmZvbnQtc2l6ZSUzQSUyMDE0LjBwdCUyMCUzQiUyMGZvbnQtZmFtaWx5JTNBJTIwJTI2YW1wJTNCJTIzMzQlM0J0aW1lcyUyMG5ldyUyMHJvbWFuJTI2YW1wJTNCJTIzMzQlM0IlMjAlMkMlMjAlMjZhbXAlM0IlMjMzNCUzQnNlcmlmJTI2YW1wJTNCJTIzMzQlM0IlMjAlM0IlMjBsZXR0ZXItc3BhY2luZyUzQSUyMDAuMTVwdCUyNnF1b3QlM0IlMjZndCUzQiVEMCU5RSVEMCVCRiVEMCVCNSVEMSU4MCVEMCVCMCVEMSU4MiVEMCVCOCVEMCVCMiVEMCVCRCVEMCVCRSVEMCVCNSUyMCVEMSU4MCVEMCVCNSVEMCVCMCVEMCVCMyVEMCVCOCVEMSU4MCVEMCVCRSVEMCVCMiVEMCVCMCVEMCVCRCVEMCVCOCVEMCVCNSUyMCVEMCVCRCVEMCVCMCUyMCVEMCVBNyVEMCVBMSUyMCVEMCVCRiVEMSU4MCVEMCVCOCVEMSU4MCVEMCVCRSVEMCVCNCVEMCVCRCVEMCVCRSVEMCVCMyVEMCVCRSUyQyUyMCUyNmx0JTNCJTJGc3BhbiUyNmd0JTNCJTI2bHQlM0JzcGFuJTIwc3R5bGUlM0QlMjZxdW90JTNCZm9udC1zaXplJTNBJTIwMTQuMHB0JTIwJTNCJTIwZm9udC1mYW1pbHklM0ElMjAlMjZhbXAlM0IlMjMzNCUzQnRpbWVzJTIwbmV3JTIwcm9tYW4lMjZhbXAlM0IlMjMzNCUzQiUyMCUyQyUyMCUyNmFtcCUzQiUyMzM0JTNCc2VyaWYlMjZhbXAlM0IlMjMzNCUzQiUyNnF1b3QlM0IlMjZndCUzQiVEMSU4MiVEMCVCNSVEMSU4NSVEMCVCRCVEMCVCRSVEMCVCMyVEMCVCNSVEMCVCRCVEMCVCRCVEMCVCRSVEMCVCMyVEMCVCRSUyMCVEMSU4NSVEMCVCMCVEMSU4MCVEMCVCMCVEMCVCQSVEMSU4MiVEMCVCNSVEMSU4MCVEMCVCMCUyMCVEMCVCOCUyMCVEMSU4MCVEMCVCMCVEMCVCNyVEMCVCQiVEMCVCOCVEMSU4NyVEMCVCRCVEMCVCRSVEMCVCMyVEMCVCRSUyMCVEMSU4MCVEMCVCRSVEMCVCNCVEMCVCMCUyMCVEMCVCRiVEMSU4MCVEMCVCRSVEMCVCOCVEMSU4MSVEMSU4OCVEMCVCNSVEMSU4MSVEMSU4MiVEMCVCMiVEMCVCOCVEMSU4RiUyNmx0JTNCJTJGc3BhbiUyNmd0JTNCJTI2bHQlM0IlMkZmb250JTI2Z3QlM0IlMjZsdCUzQiUyRmklMjZndCUzQiUyMiUyMHN0eWxlJTNEJTIyc3Ryb2tlV2lkdGglM0QxJTNCc2hhZG93JTNEMCUzQmRhc2hlZCUzRDAlM0JhbGlnbiUzRGNlbnRlciUzQmh0bWwlM0QxJTNCc2hhcGUlM0RteGdyYXBoLm1vY2t1cC5idXR0b25zLmJ1dHRvbiUzQnN0cm9rZUNvbG9yJTNEJTIzNjY2NjY2JTNCZm9udENvbG9yJTNEJTIzZmZmZmZmJTNCbWFpblRleHQlM0QlM0JidXR0b25TdHlsZSUzRHJvdW5kJTNCZm9udFNpemUlM0QxNyUzQmZvbnRTdHlsZSUzRDElM0JmaWxsQ29sb3IlM0QlMjNGRkZGQ0MlM0J3aGl0ZVNwYWNlJTNEd3JhcCUzQiUyMiUyMHZlcnRleCUzRCUyMjElMjIlMjBwYXJlbnQlM0QlMjIxJTIyJTNFJTNDbXhHZW9tZXRyeSUyMHglM0QlMjIzNDAlMjIlMjB5JTNEJTIyMjMyJTIyJTIwd2lkdGglM0QlMjI2MDYlMjIlMjBoZWlnaHQlM0QlMjI3OCUyMiUyMGFzJTNEJTIyZ2VvbWV0cnklMjIlMkYlM0UlM0MlMkZteENlbGwlM0UlM0NteENlbGwlMjBpZCUzRCUyMjMlMjIlMjB2YWx1ZSUzRCUyMiUyMiUyMHN0eWxlJTNEJTIyc2tldGNoJTNEMCUzQmh0bWwlM0QxJTNCZGFzaGVkJTNEMCUzQndoaXRlc3BhY2UlM0R3cmFwJTNCZmlsbENvbG9yJTNEJTIzMjg3NUUyJTNCc3Ryb2tlQ29sb3IlM0QlMjNmZmZmZmYlM0Jwb2ludHMlM0QlNUIlNUIwLjAwNSUyQzAuNjMlMkMwJTVEJTJDJTVCMC4xJTJDMC4yJTJDMCU1RCUyQyU1QjAuOSUyQzAuMiUyQzAlNUQlMkMlNUIwLjUlMkMwJTJDMCU1RCUyQyU1QjAuOTk1JTJDMC42MyUyQzAlNUQlMkMlNUIwLjcyJTJDMC45OSUyQzAlNUQlMkMlNUIwLjUlMkMxJTJDMCU1RCUyQyU1QjAuMjglMkMwLjk5JTJDMCU1RCU1RCUzQnNoYXBlJTNEbXhncmFwaC5rdWJlcm5ldGVzLmljb24lM0Jwckljb24lM0RxdW90YSUyMiUyMHZlcnRleCUzRCUyMjElMjIlMjBwYXJlbnQlM0QlMjIxJTIyJTNFJTNDbXhHZW9tZXRyeSUyMHglM0QlMjIyNTglMjIlMjB5JTNEJTIyMjMzJTIyJTIwd2lkdGglM0QlMjI5MCUyMiUyMGhlaWdodCUzRCUyMjc3JTIyJTIwYXMlM0QlMjJnZW9tZXRyeSUyMiUyRiUzRSUzQyUyRm14Q2VsbCUzRSUzQ214Q2VsbCUyMGlkJTNEJTIyNCUyMiUyMHZhbHVlJTNEJTIyJTI2bHQlM0JpJTI2Z3QlM0IlMjZsdCUzQnNwYW4lMjBzdHlsZSUzRCUyNnF1b3QlM0Jmb250LXNpemUlM0ElMjAxNC4wcHQlMjAlM0IlMjBmb250LWZhbWlseSUzQSUyMCUyNmFtcCUzQiUyMzM0JTNCdGltZXMlMjBuZXclMjByb21hbiUyNmFtcCUzQiUyMzM0JTNCJTIwJTJDJTIwJTI2YW1wJTNCJTIzMzQlM0JzZXJpZiUyNmFtcCUzQiUyMzM0JTNCJTIwJTNCJTIwbGV0dGVyLXNwYWNpbmclM0ElMjAwLjNwdCUyNnF1b3QlM0IlMjZndCUzQiUyNmx0JTNCZm9udCUyMGNvbG9yJTNEJTI2cXVvdCUzQiUyMzBmMGYwZiUyNnF1b3QlM0IlMjZndCUzQiVEMCU5RSVEMCVCMSVEMCVCNSVEMSU4MSVEMCVCRiVEMCVCNSVEMSU4NyVEMCVCNSVEMCVCRCVEMCVCOCVEMCVCNSUyMCVEMCVCMSVEMCVCNSVEMCVCNyVEMCVCRSVEMCVCRiVEMCVCMCVEMSU4MSVEMCVCRCVEMCVCRSVEMSU4MSVEMSU4MiVEMCVCOCUyMCVEMCVCOCUyMCVEMCVCRSVEMSU4NSVEMSU4MCVEMCVCMCVEMCVCRCVEMSU4QiUyMCVEMCVCNiVEMCVCOCVEMCVCNyVEMCVCRCVEMCVCOCUyMCVEMCVCQiVEMSU4RSVEMCVCNCVEMCVCNSVEMCVCOSUyQyUyMCVEMCVCMiUyNmx0JTNCYnIlMjZndCUzQiVEMSU4MiVEMCVCRSVEMCVCQyUyMCVEMSU4NyVEMCVCOCVEMSU4MSVEMCVCQiVEMCVCNSUyMCVEMCVCRCVEMCVCMCUyMCVEMCVCMiVEMCVCRSVEMCVCNCVEMCVCRCVEMSU4QiVEMSU4NSUyMCVEMCVCRSVEMCVCMSVEMSU4QSVEMCVCNSVEMCVCQSVEMSU4MiVEMCVCMCVEMSU4NS4lMjZsdCUzQiUyRmZvbnQlMjZndCUzQiUyNmx0JTNCJTJGc3BhbiUyNmd0JTNCJTI2bHQlM0IlMkZpJTI2Z3QlM0IlMjIlMjBzdHlsZSUzRCUyMnN0cm9rZVdpZHRoJTNEMSUzQnNoYWRvdyUzRDAlM0JkYXNoZWQlM0QwJTNCYWxpZ24lM0RjZW50ZXIlM0JodG1sJTNEMSUzQnNoYXBlJTNEbXhncmFwaC5tb2NrdXAuYnV0dG9ucy5idXR0b24lM0JzdHJva2VDb2xvciUzRCUyMzY2NjY2NiUzQmZvbnRDb2xvciUzRCUyM2ZmZmZmZiUzQm1haW5UZXh0JTNEJTNCYnV0dG9uU3R5bGUlM0Ryb3VuZCUzQmZvbnRTaXplJTNEMTclM0Jmb250U3R5bGUlM0QxJTNCZmlsbENvbG9yJTNEJTIzRkZGRkNDJTNCd2hpdGVTcGFjZSUzRHdyYXAlM0IlMjIlMjB2ZXJ0ZXglM0QlMjIxJTIyJTIwcGFyZW50JTNEJTIyMSUyMiUzRSUzQ214R2VvbWV0cnklMjB4JTNEJTIyMzQyJTIyJTIweSUzRCUyMjMzMCUyMiUyMHdpZHRoJTNEJTIyNjA2JTIyJTIwaGVpZ2h0JTNEJTIyNzglMjIlMjBhcyUzRCUyMmdlb21ldHJ5JTIyJTJGJTNFJTNDJTJGbXhDZWxsJTNFJTNDbXhDZWxsJTIwaWQlM0QlMjI1JTIyJTIwdmFsdWUlM0QlMjIlMjIlMjBzdHlsZSUzRCUyMnNrZXRjaCUzRDAlM0JodG1sJTNEMSUzQmRhc2hlZCUzRDAlM0J3aGl0ZXNwYWNlJTNEd3JhcCUzQmZpbGxDb2xvciUzRCUyMzI4NzVFMiUzQnN0cm9rZUNvbG9yJTNEJTIzZmZmZmZmJTNCcG9pbnRzJTNEJTVCJTVCMC4wMDUlMkMwLjYzJTJDMCU1RCUyQyU1QjAuMSUyQzAuMiUyQzAlNUQlMkMlNUIwLjklMkMwLjIlMkMwJTVEJTJDJTVCMC41JTJDMCUyQzAlNUQlMkMlNUIwLjk5NSUyQzAuNjMlMkMwJTVEJTJDJTVCMC43MiUyQzAuOTklMkMwJTVEJTJDJTVCMC41JTJDMSUyQzAlNUQlMkMlNUIwLjI4JTJDMC45OSUyQzAlNUQlNUQlM0JzaGFwZSUzRG14Z3JhcGgua3ViZXJuZXRlcy5pY29uJTNCcHJJY29uJTNEc2ElMjIlMjB2ZXJ0ZXglM0QlMjIxJTIyJTIwcGFyZW50JTNEJTIyMSUyMiUzRSUzQ214R2VvbWV0cnklMjB4JTNEJTIyMjYyJTIyJTIweSUzRCUyMjMyNyUyMiUyMHdpZHRoJTNEJTIyODglMjIlMjBoZWlnaHQlM0QlMjI4MSUyMiUyMGFzJTNEJTIyZ2VvbWV0cnklMjIlMkYlM0UlM0MlMkZteENlbGwlM0UlM0NteENlbGwlMjBpZCUzRCUyMjYlMjIlMjB2YWx1ZSUzRCUyMiUyNmx0JTNCaSUyNmd0JTNCJTI2bHQlM0JzcGFuJTIwc3R5bGUlM0QlMjZxdW90JTNCZm9udC1zaXplJTNBJTIwMTQuMHB0JTIwJTNCJTIwZm9udC1mYW1pbHklM0ElMjAlMjZhbXAlM0IlMjMzNCUzQnRpbWVzJTIwbmV3JTIwcm9tYW4lMjZhbXAlM0IlMjMzNCUzQiUyMCUyQyUyMCUyNmFtcCUzQiUyMzM0JTNCc2VyaWYlMjZhbXAlM0IlMjMzNCUzQiUyNnF1b3QlM0IlMjZndCUzQiUyNmx0JTNCZm9udCUyMGNvbG9yJTNEJTI2cXVvdCUzQiUyMzBkMGQwZCUyNnF1b3QlM0IlMjZndCUzQiVEMCVBMCVEMCVCMCVEMCVCNyVEMCVCMiVEMCVCOCVEMSU4MiVEMCVCOCVEMCVCNSUyMCVEMSU4MyVEMSU4NyVEMCVCNSVEMCVCMSVEMCVCRCVEMCVCRS0lRDAlQkMlRDAlQjAlRDElODIlRDAlQjUlRDElODAlRDAlQjglRDAlQjAlRDAlQkIlRDElOEMlRDAlQkQlRDAlQkUlRDAlQjklMjAlRDAlQjElRDAlQjAlRDAlQjclRDElOEIlMjAlRDAlQkYlRDAlQkUlRDAlQjQlRDElODAlRDAlQjAlRDAlQjclRDAlQjQlRDAlQjUlRDAlQkIlRDAlQjUlRDAlQkQlRDAlQjglRDAlQjklMjAlRDElODMlRDElODclRDElODAlRDAlQjUlRDAlQjYlRDAlQjQlRDAlQjUlRDAlQkQlRDAlQjglRDElOEYlMkMlMjAlRDElODMlRDAlQkIlRDElODMlRDElODclRDElODglRDAlQjUlRDAlQkQlRDAlQjglRDAlQjUlMjAlRDElODMlRDElODElRDAlQkIlRDAlQkUlRDAlQjIlRDAlQjglRDAlQjklMjAlRDAlQkQlRDAlQjUlRDElODElRDAlQjUlRDAlQkQlRDAlQjglRDElOEYlMjAlRDAlQjQlRDAlQjUlRDAlQjYlRDElODMlRDElODAlRDElODElRDElODIlRDAlQjIlRDAlQjAlMjAlRDElODElRDAlQkYlRDAlQjAlRDElODElRDAlQjAlRDElODIlRDAlQjUlRDAlQkIlRDAlQjUlRDAlQjklMjAlRDAlQjQlRDAlQjUlRDAlQjYlRDElODMlRDElODAlRDAlQkQlRDElOEIlRDElODUlMjAlRDElODElRDAlQkMlRDAlQjUlRDAlQkQlMjAlRDAlQjglMjAlRDAlQjglRDElODUlMjAlRDAlQkYlRDElODAlRDAlQkUlRDElODQlRDAlQjUlRDElODElRDElODElRDAlQjglRDAlQkUlRDAlQkQlRDAlQjAlRDAlQkIlRDElOEMlRDAlQkQlRDAlQkUlRDAlQjklMjAlRDAlQkYlRDAlQkUlRDAlQjQlRDAlQjMlRDAlQkUlRDElODIlRDAlQkUlRDAlQjIlRDAlQkElRDAlQjg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0MzElMjIlMjB3aWR0aCUzRCUyMjYwNiUyMiUyMGhlaWdodCUzRCUyMjc4JTIyJTIwYXMlM0QlMjJnZW9tZXRyeSUyMiUyRiUzRSUzQyUyRm14Q2VsbCUzRSUzQ214Q2VsbCUyMGlkJTNEJTIyNy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VwJTIyJTIwdmVydGV4JTNEJTIyMSUyMiUyMHBhcmVudCUzRCUyMjElMjIlM0UlM0NteEdlb21ldHJ5JTIweCUzRCUyMjI1OSUyMiUyMHklM0QlMjI0MjglMjIlMjB3aWR0aCUzRCUyMjk0JTIyJTIwaGVpZ2h0JTNEJTIyODElMjIlMjBhcyUzRCUyMmdlb21ldHJ5JTIyJTJGJTNFJTNDJTJGbXhDZWxsJTNFJTNDbXhDZWxsJTIwaWQlM0QlMjI4JTIyJTIwdmFsdWUlM0QlMjIlMjZsdCUzQmklMjZndCUzQiUyNmx0JTNCc3BhbiUyMHN0eWxlJTNEJTI2cXVvdCUzQmZvbnQtc2l6ZSUzQSUyMDE0LjBwdCUyMCUzQiUyMGZvbnQtZmFtaWx5JTNBJTIwJTI2YW1wJTNCJTIzMzQlM0J0aW1lcyUyMG5ldyUyMHJvbWFuJTI2YW1wJTNCJTIzMzQlM0IlMjAlMkMlMjAlMjZhbXAlM0IlMjMzNCUzQnNlcmlmJTI2YW1wJTNCJTIzMzQlM0IlMjZxdW90JTNCJTI2Z3QlM0IlMjZsdCUzQmZvbnQlMjBjb2xvciUzRCUyNnF1b3QlM0IlMjMwZDBkMGQlMjZxdW90JTNCJTI2Z3QlM0IlRDAlOUYlRDAlQkUlRDAlQjQlRDAlQjMlRDAlQkUlRDElODIlRDAlQkUlRDAlQjIlRDAlQkElRDAlQjAlMjAlRDElODAlRDAlQjAlRDAlQjElRDAlQkUlRDElODIlRDAlQkQlRDAlQjglRDAlQkElRDAlQkUlRDAlQjIlMjAlRDElODMlRDElODclRDElODAlRDAlQjUlRDAlQjYlRDAlQjQlRDAlQjUlRDAlQkQlRDAlQjglRDElOEYlMjAlRDAlQkElMjAlRDAlQkUlRDElODElRDElODMlRDElODklRDAlQjUlRDElODElRDElODIlRDAlQjIlRDAlQkIlRDAlQjUlRDAlQkQlRDAlQjglRDElOEUlMjAlRDElODElRDAlQjIlRDAlQkUlRDAlQjUlRDAlQjklMjAlRDAlQjQlRDAlQjUlRDElOEYlRDElODIlRDAlQjUlRDAlQkIlRDElOEMlRDAlQkQlRDAlQkUlRDElODElRDElODIlRDAlQjglMjAlRDAlQjIlMjAlRDAlQkUlRDElODElRDAlQkUlRDAlQjElRDElOEIlRDAlQjklMjAlRDAlQkYlRDAlQjUlRDElODAlRDAlQjglRDAlQkUlRDAlQjQlMkMlMjAlRDAlQjIlMjAlRDElODElRDAlQkUlRDAlQkUlRDElODIlRDAlQjIlRDAlQjUlRDElODIlRDElODElRDElODIlRDAlQjIlRDAlQjglRDAlQjglMjAlRDElODElMjAlMjZsdCUzQmJyJTI2Z3QlM0IlRDAlQjclRDAlQjAlRDAlQkElRDAlQkUlRDAlQkQlRDAlQkUlRDAlQjQlRDAlQjAlRDElODIlRDAlQjUlRDAlQkIlRDElOEMlRDElODElRDElODIlRDAlQjIlRDAlQkUlRDAlQkMlMjAlRDAlQTAlRDAlQTQlMjAlRDAlQjIlMjAlRDAlQkUlRDAlQjElRDAlQkIlRDAlQjAlRDElODElRDElODIlRDAlQjglMjAlRDAlQjMlRDElODAlRDAlQjAlRDAlQjYlRDAlQjQlRDAlQjAlRDAlQkQlRDElODElRDAlQkElRDAlQkUlRDAlQjklMjAlRDAlQkUlRDAlQjElRDAlQkUlRDElODAlRDAlQkUlRDAlQkQlRDElOEIuJTI2bHQlM0IlMkZmb250JTI2Z3QlM0IlMjZsdCUzQiUyRnNwYW4lMjZndCUzQiUyNmx0JTNCJTJGaSUyNmd0JTNCJTIyJTIwc3R5bGUlM0QlMjJzdHJva2VXaWR0aCUzRDElM0JzaGFkb3clM0QwJTNCZGFzaGVkJTNEMCUzQmFsaWduJTNEY2VudGVyJTNCaHRtbCUzRDElM0JzaGFwZSUzRG14Z3JhcGgubW9ja3VwLmJ1dHRvbnMuYnV0dG9uJTNCc3Ryb2tlQ29sb3IlM0QlMjM2NjY2NjYlM0Jmb250Q29sb3IlM0QlMjNmZmZmZmYlM0JtYWluVGV4dCUzRCUzQmJ1dHRvblN0eWxlJTNEcm91bmQlM0Jmb250U2l6ZSUzRDE3JTNCZm9udFN0eWxlJTNEMSUzQmZpbGxDb2xvciUzRCUyM0ZGRkZDQyUzQndoaXRlU3BhY2UlM0R3cmFwJTNCJTIyJTIwdmVydGV4JTNEJTIyMSUyMiUyMHBhcmVudCUzRCUyMjElMjIlM0UlM0NteEdlb21ldHJ5JTIweCUzRCUyMjM0NCUyMiUyMHklM0QlMjI1MzYlMjIlMjB3aWR0aCUzRCUyMjYwNiUyMiUyMGhlaWdodCUzRCUyMjc4JTIyJTIwYXMlM0QlMjJnZW9tZXRyeSUyMiUyRiUzRSUzQyUyRm14Q2VsbCUzRSUzQ214Q2VsbCUyMGlkJTNEJTIyOSUyMiUyMHZhbHVlJTNEJTIyJTIyJTIwc3R5bGUlM0QlMjJza2V0Y2glM0QwJTNCaHRtbCUzRDElM0JkYXNoZWQlM0QwJTNCd2hpdGVzcGFjZSUzRHdyYXAlM0JmaWxsQ29sb3IlM0QlMjMyODc1RTIlM0JzdHJva2VDb2xvciUzRCUyM2ZmZmZmZiUzQnBvaW50cyUzRCU1QiU1QjAuMDA1JTJDMC42MyUyQzAlNUQlMkMlNUIwLjElMkMwLjIlMkMwJTVEJTJDJTVCMC45JTJDMC4yJTJDMCU1RCUyQyU1QjAuNSUyQzAlMkMwJTVEJTJDJTVCMC45OTUlMkMwLjYzJTJDMCU1RCUyQyU1QjAuNzIlMkMwLjk5JTJDMCU1RCUyQyU1QjAuNSUyQzElMkMwJTVEJTJDJTVCMC4yOCUyQzAuOTklMkMwJTVEJTVEJTNCc2hhcGUlM0RteGdyYXBoLmt1YmVybmV0ZXMuaWNvbiUzQnBySWNvbiUzRGdyb3VwJTIyJTIwdmVydGV4JTNEJTIyMSUyMiUyMHBhcmVudCUzRCUyMjElMjIlM0UlM0NteEdlb21ldHJ5JTIweCUzRCUyMjI2NCUyMiUyMHklM0QlMjI1MzIlMjIlMjB3aWR0aCUzRCUyMjg4JTIyJTIwaGVpZ2h0JTNEJTIyNzklMjIlMjBhcyUzRCUyMmdlb21ldHJ5JTIyJTJGJTNFJTNDJTJGbXhDZWxsJTNFJTNDJTJGcm9vdCUzRSUzQyUyRm14R3JhcGhNb2RlbCUzRZax004AACAASURBVHhe7N0JmE51+8Dxe/bVvqdUlpAlYVRKpaz1UlHeNtnbKIUWW7Il2VKpZC+qVyH8RVokpUK9soRIJdkNw8wwg5n/dZ965p0Zz/Oc86zzLN9zXV3e651zfsvn/J6z/M597hORm5ubKywIIIAAAggggAACCCCAAAIIIIAAAggggAACCCCAAAIIIIAAAggggAACCCCAAAIIIIAAAggggIAbAhEEJLuhxiYIIIAAAggggAACCCCAAAIIIIAAAggggAACCCCAAAIIIIAAAggggAACCCCAAAIIIIAAAgggYAgQkMxA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gAACCCCAAAIIIIAAAggggAACCCCAAAIIIIAAAggggAACCCCAAAIIIIAAAggggAACbgsQkOw2HRsigAACCCCAAAIIIIAAAggggAACCCCAAAIIIIAAAggggAACCCCAAAIIIIAAAggggAACCCCAAAHJjAEEEEAAAQQQQAABBBBAAAEEEEAAAQQQQAABBBBAAAEEEEAAAQQQQAABBBBAAAEEEEAAAQQQcFuAgGS36dgQAQQQQAABBBBAAAEEEEAAAQQQQAABBBBAAAEEEEAAAQQQQAABBBBAAAEEEEAAAQQQQAABBAhIZgwggAACCCCAAAIIIIAAAggggAACCCCAAAIIIIAAAggggAACCCCAAAIIIIAAAggggAACCCCAgNsCBCS7TceGCCCAAAIIIIAAAggggAACCCCAAAIIIIAAAggggAACCCCAAAIIIIAAAggggAACCCCAAAIIIEBAMmMAAQQQQAABBBBAAAEEEEAAAQQQQAABBBBAAAEEEEAAAQQQQAABBBBAAAEEEEAAAQQQQAABBNwWICDZbTo2RAABBBBAAAEEEEAAAQQQQAABBBBAAAEEEEAAAQQQQAABBBBAAAEEEEAAAQQQQAABBBBAAAECkhkDCCCAAAIIIIAAAggggAACCCCAAAIIIIAAAggggAACCCCAAAIIIIAAAggggAACCCCAAAIIIOC2AAHJbtOxIQIIIIAAAggggAACCCCAAAIIIIAAAggggAACCCCAAAIIIIAAAggggAACCCCAAAIIIIAAAggQkMwYQAABBBBAAAEEEEAAAQQQQAABBBBAAAEEEEAAAQQQQAABBBBAAAEEEEAAAQQQQAABBBBAAAG3BQhIdpuODRFAAAEEEEAAAQQQQAABBBBAAAEEEEAAAQQQQAABBBBAAAEEEEAAAQQQQAABBBBAAAEEEECAgGTGAAIIIIAAAggggAACCCCAAAIIIIAAAggggAACCCCAAAIIIIAAAggggAACCCCAAAIIIIAAAgi4LUBAstt0bIgAAggggAACCCCAAAIIIIAAAggggAACCCCAAAIIIIAAAggggAACCCCAAAIIIIAAAggggAACBCQzBhBAAAEEEEAAAQQQQAABBBBAAAEEEEAAAQQQQAABBBBAAAEEEEAAAQQQQAABBBBAAAEEEEDAbQECkt2mY0MEEEAAAQQQQAABBBBAAAEEEEAAAQQQQAABBBBAAAEEEEAAAQQQQAABBBBAAAEEEEAAAQQQICCZMYAAAggg4LbA4cOHJTU1VdLS0uT48ePGv4X/d1ZWltvlsyECCCCAAAIIIIAAAggggAACCCCAAAIIIIAAAggggAACCCCAAAIIIIAAAggg4EwgLi5OSpQoYfxXsmTJ8/536dKlpVy5ciD6WICAZB8DUzwCCCAQagK7d++WTZs2yebNm2Xv3r2h1j36gwACCCCAAAIIIIAAAggggAACCCCAAAIIIIAAAggggAACCCCAAAIIIIAAAiEmcOGFF0q9evWkfv36UrVq1RDrXWB0h4DkwNgPtAIBBBAIaIEtW7bkBSFrRmQWBBBAAAEEEEAAAQQQQAABBBBAAAEEEEAAAQQQQAABBBBAAAEEEEAAAQQQQCAYBTRjsi04uW7dusHYhYBsMwHJAblbaBQCCCBQ9AJHjhyR5cuXy4YNG+T06dNF3yBagAACCCCAAAIIIIAAAggggAACCCCAAAIIIIAAAggggAACCCCAAAIIIIAAAgh4USA+Pl4aN24sbdu2lbJly3qx5PArioDk8Nvn9BgBBBBwKqDBxxqIvGLFCktS1atXlBIlEqVkySTj37//99//liiRJImJsZbKYSUEEEAAAQQQQAABBBBAAAEEEEAAAQQQQAABBBBAAAEEEEAAAQQQQAABBBBAwFWBzMxsSUvLkLS0TDl+PNP49+///ff/t2vXAUtFtmnTxghM1iBlFtcFCEh23YwtEEAAgZAVWLlypRGMnJmZ6bCPcXExUq9eFalfv4rUq3cxAcchOxroGAIIIIAAAggggAACCCCAAAIIIIAAAggggAACCCCAAAIIIIAAAggggAACwS+QmZklmzfvkU2b9hj/ZmWdcdipxMREIyi5VatWwd9xP/eAgGQ/g1MdAgggEIgCa9euNQKRDx06ZLd5pUol/ROEfLHxLwsCCCCAAAIIIIAAAggggAACCCCAAAIIIIAAAggggAACCCCAAAIIIIAAAgggEIwCfwcn/2EEJx87lmG3C+XLlzcCk5s2bRqMXSySNhOQXCTsVIoAAggEhsDx48dl5syZsmPHDrsNKlOmmLRt20CaNasdGA2mFQgggAACCCCAAAIIIIAAAggggAACCCCAAAIIIIAAAggggAACCCCAAAIIIICAlwTWrNkmy5dvlKNHT9otsWbNmtK9e3cpWbKkl2oM3WIISA7dfUvPEEAAAacCO3fuNIKRU1NTz1svLi5G2ra90ghGZkEAAQQQQAABBBBAAAEEEEAAAQQQQAABBBBAAAEEEEAAAQQQQAABBBBAAAEEQllg+fL/GoHJWVlnzutm6dKljaDkGjVqhDKBx30jINljQgpAAAEEgk9g7dq1MmfOHLsNb9myvhGInJQUH3wdo8UIIIAAAggggAACCCCAAAIIIIAAAggggAACCCCAAAIIIIAAAggggAACCCCAgBsCGRmnjaDkTz/dZHfrLl26SNOmTd0oOTw2ISA5PPYzvUQAAQTyBJYsWSLLli07T6RRo6py220pUqFCCbQQQAABBBBAAAEEEEAAAQQQQAABBBBAAAEEEEAAAQQQQAABBBBAAAEEEEAAgbAUOHgwTRYvXi8//LD7vP7feuut0r59+7B0Mes0AclmQvwdAQQQCBGBnJwcmTVrlqxbt+68HrVu3UA6dGgSIj2lGwgggAACCCCAAAIIIIAAAggggAACCCCAAAIIIIAAAggggAACCCCAAAIIIICAZwILF66TTz7ZeF4hTZo0kW7duklkZKRnFYTY1gQkh9gOpTsIIICAPQENRp4wYYLs2rXrvD/ff38zadasNnAIIIAAAggggAACCCCAAAIIIIAAAggggAACCCCAAAIIIIAAAggggAACCCCAAAL5BNas2SZz5645z6R69erSv39/gpLzyRCQzE8HAQQQCAOBGTNmnJcZuUSJROnevbnUqlU5DAToIgIIIIAAAggggAACCCCAAAIIIIAAAggggAACCCCAAAIIIIAAAggggAACCCDgusD27X/JzJmrJC0ts8DGmim5R48erhcYolsQkByiO5ZuIYAAAjaBJUuWyLJlywqAVK9eUbp1ay5lyxYDCgEEEEAAAQQQQAABBBBAAAEEEEAAAQQQQAABBBBAAAEEEEAAAQQQQAABBBBAwInAkSMnZdasVbJr14ECa916663Svn177ESEgGSGAQI+Fjiafk72Hz8n+47pv2cl62yuJMdFSlJchCTpv/ERck31eB+3guLDVWDt2rUyZ86cAt3XYOSnnuIkGK5jgn4jgAACCCCAAAIIIIAAAggggAACCCCAAAIIIIAAAggggAACCCCAAAIIIICAewLjxi05Lyi5S5cu0rRpU/cKDKGtCEgOoZ1JVwJHIDU9R1ZszpRPNmXKul+zTBuWEBshd6YkSct6iZJSNc50fVZAwIrAzp07Zfz48QVWLVEiUZ5++jYyI1sBZB0EEEAAAQQQQAABBBBAAAEEEEAAAQQQQAABBBBAAAEEEEAAAQQQQAABBBBAIJ+AZkp+6aXFkpaWWcBlwIABUqNGjbC2IiA5rHc/nfe2wKY/s2XxDxmy4qdMSc3Icav4OhfGyo2146VjSrJUKhnlVhlshMDx48dl7NixkpqaWgDjySdvlVq1KgOEAAIIIIAAAggggAACCCCAAAIIIIAAAggggAACCCCAAAIIIIAAAggggAACCCDghsD27X/JpEnLCmxZunRpeeaZZ6RkyZJulBgamxCQHBr7kV4UsYBmQV64PkMW/5jhtZaUTIyUjilJ0iElSaqWj/FauRQUHgITJ06UHTt2FOjs/fc3k2bNaocHAL1EAAEEEEAAAQQQQAABBBBAAAEEEEAAAQQQQAABBBBAAAEEEEAAAQQQQAABBHwksGbNNpk7d02B0mvWrCn9+vXzUY2BXywByYG/j2hhAAt8tf20LFifLis3n/JZK+NiIvICk+tUjvVZPRQcOgJr166VOXPmFOhQ69YNpEOHJqHTSXqCAAIIIIAAAggggAACCCCAAAIIIIAAAggggAACCCCAAAIIIIAAAggggAACCBShwMKF6+STTzYWaEGXLl2kadOmRdiqoquagOSis6fmIBb4ZHOmkRFZA5L9udzROMkITm50aZw/q6WuIBMYOnSoHDp0KK/VjRpVlQcfbBFkvaC5CCCAAAIIIIAAAggggAACCCCAAAIIIIAAAggggAACCCCAAAIIIIAAAggggEBgC7z11mfyww+78xpZvnx5GTlyZGA32ketIyDZR7AUG5oCi3/IkAXrM2T97qwi7WCb+olGYPJ1NeOLtB1UHngCK1eulAULFhRo2IgR/5YKFUoEXmNpEQIIIIAAAggggAACCCCAAAIIIIAAAggggAACCCCAAAIIIIAAAggggAACCCAQxAIHD6bJc8/9p0APOnbsKK1atQriXrnXdAKS3XNjqzASOHMu18iGrIHIm//MDqie31g7QTqkJEnLugkB1S4aUzQCp0+floEDB0pmZmZeA1q2rC933nl10TSIWhFAAAEEEEAAAQQQQAABBBBAAAEEEEAAAQQQQAABBBBAAAEEEEAAAQQQQACBEBf48MPv5NNPN+X1MjExUcaMGSPx8eGVcJSA5BAf6HTPfYGTp3NkwboMIxh558Ez7hfkhy2vqhYnHVKSpX3DRD/URhWBKrBo0SJZsWJFXvPi4mJkzJh7JCkpvE5sgbp/aBcCCCCAAAIIIIAAAggggAACCCCAAAIIIIAAAggggAACCCCAAAIIIIAAAgiEnkBGhiaSfE+ysv4XZ9imTRu54447Qq+zTnpEQHJY7W46a0Xg0IlzeRmR96aetbJJwKxT/6JYI2Nyx5QkiY6KCJh20RDfCxw5ckQGDx5coKLbb0+Rtm2v9H3l1IAAAggggAACCCCAAAIIIIAAAggggAACCCCAAAIIIIAAAggggAACCCCAAAIIhLHA8uUb5aOP1hUQGD16tJQtWzZsVAhIDptdTUfNBPYcPSsL1v+dEfnIyXNmqwf032tUjDGCkjU4uVh8ZEC3lcZ5R+Cdd96Rr7/+Oq+wMmWKyQsv3OOdwikFAQQQQAABBBBAAAEEEEAAAQQQQAABBBBAAAEEEEAAAQQQQAABBBBAAAEEEEDAqcCgQe/J0aMn89a57rrrpHPnzmGjRkBy2OxqOupI4Jf9Z4xA5AXr0yUjKzekoC4sHZ0XmFy+eFRI9Y3OFBTo27evnD59Ou//vP/+ZtKsWW2YEEAAAQQQQAABBBBAAAEEEEAAAQQQQAABBBBAAAEEEEAAAQQQQAABBBBAAAEE/CCwZs02mTt3TV5N8fHxMnnyZD/UHBhVEJAcGPuBVhSBwE97so1syBqIfC6nCBrgxyrLFosysiV3bJwkVcpG+7FmqvKHwJYtW+TVV1/Nq6pUqSR58cX7/FE1dSCAAAIIIIAAAggggAACCCCAAAIIIIAAAggggAACCCCAAAIIIIAAAggggAACCPwj8Oyz8+TYsYw8j8cee0zq1q0bFj4EJIfFbqaT+QW+/zXLCEJe+mNm2MEkxUVIh5RkI2tyzUoxYdf/UO3wu+++K6tXr87r3vXX15b77msWqt2lXwgggAACCCCAAAIIIIAAAggggAACCCCAAAIIIIAAAggggAACCCCAAAIIIIBAQArMm7dGvvpqW17bbrjhBrn33nsDsq3ebhQByd4WpbyAFfhy2ykjI/KnW04FbBv91bDICDGCkjU4ucHFsf6qlnp8JDBw4EBJTU3NK71PnzZSr14VH9VGsQgggAACCCCAAAIIIIAAAggggAACCCCAAAIIIIAAAggggAACCCCAAAIIIIAAAvYENm/eI6+9tiLvT6VLl5YxY8aEBRYByWGxm8O7kys2ZcqC9Rny9Y7T4Q3hoPf/ujJROqQkyTXV4/EJQoHdu3fL2LFj81oeFxcjr7zSLQh7QpMRQAABBBBAAAEEEEAAAQQQQAABBBBAAAEEEEAAAQQQQAABBBBAAAEEEEAAgeAXePzxWZKVdSavI88884xUrVo1+Dtm0gMCkkN+F4dvBz/akGEEIm/4LSt8EVzo+c11EozA5JsuT3BhK1YtaoGPPvpIli9fnteMxo2rSa9eNxd1s6gfAQQQQAABBBBAAAEEEEAAAQQQQAABBBBAAAEEEEAAAQQQQAABBBBAAAEEEAhLgWnTPpcNG37N63vbtm3l9ttvD3kLApJDfheHVwezz+YaQcgL12fIlr3Z4dV5L/W2aY146ZiSJLc0SPRSiRTjS4GRI0fK3r1786ro3r25XHVVDV9WSdkIIIAAAggggAACCCCAAAIIIIAAAggggAACCCCAAAIIIIAAAggggAACCCCAAAIOBL7/fqfMnLkq768XXnihDB06NOS9CEgO+V0cHh08cSrHCETW/349+L9U5+HRe9/08spL4ozAZM2aHOGbKijVQ4HDhw/LkCFDCpQyaVJXSUyM9bBkNkcAAQQQQAABBBBAAAEEEEAAAQQQQAABBBBAAAEEEEAAAQQQQAABBBBAAAEEEHBHIDMzW558cnaBTUeNGiXlypVzp7ig2YaA5KDZVTTUnsDBtHN5GZH/OnYWJB8I1LogRjqmJBuByYmxhCb7gNjtInfs2CETJ07M27569Yry1FPt3S6PDRFAAAEEEEAAAQQQQAABBBBAAAEEEEAAAQQQQAABBBBAAAEEEEAAAQQQQAABBDwXGDduiezadSCvoH79+knNmjU9LziASyAgOYB3Dk1zLPDHkbP/ZEROl9T0HKj8IHBJ2WgjKFmDk0snR/qhRqowE1i3bp3MmDEjb7VGjarKgw+2MNuMvyOAAAIIIIAAAggggAACCCCAAAIIIIAAAggggAACCCCAAAIIIIAAAggggAACCPhQ4K23PpMfftidV0OPHj2kSZMmPqyx6IsmILno9wEtcEFg+/4zsnB9hixYly6Z2bkubMmq3hKoUCJKOqYkGcHJlUtFe6tYynFDYOXKlbJgwYK8LW++uZ506nSNGyWxCQIIIIAAAggggAACCCCAAAIIIIAAAggggAACCCCAAAIIIIAAAggggAACCCCAgLcE5s//Vj7/fHNecR07dpRWrVp5q/iALIeA5IDcLTSqsMDGP7Jlwfp0Ixg5hzjkgBggxRMi8wKTq1eICYg2hVsjPvjgA/nss8/yut2hw1XSuvUV4cZAfxFAAAEEEEAAAQQQQAABBBBAAAEEEEAAAQQQQAABBBBAAAEEEEAAAQQQQACBgBL45JOfZOHC7/Pa1KJFC7nrrrsCqo3ebgwByd4WpTyvCny367QsWJ8h//ffTK+WS2HeE4iJisgLTK53Uaz3CqYkU4Hp06fL+vXr89br1q25XH11DdPtWAEBBBBAAAEEEEAAAQQQQAABBBBAAAEEEEAAAQQQQAABBBBAAAEEEEAAAQQQQMB3At99t1NmzVqVV0FKSor07NnTdxUGQMkEJAfATqAJ5wus+vmUkQ35s62n4AkigdsaJRnBySlV44Ko1cHb1PHjx8vOnTvzOvDkk7dKrVqVg7dDtBwBBBBAAAEEEEAAAQQQQAABBBBAAAEEEEAAAQQQQAABBBBAAAEEEEAAAQQQCAGB7dv/kkmTluX1pEaNGjJgwIAQ6JnjLhCQHNK7N/g6t/ynTCMj8je/nA6+xtPiPIFW9RKNwOTra8Wj4kOBoUOHyqFDh/JqeP75u6RSpVI+rJGiEUAAAQQQQAABBBBAAAEEEEAAAQQQQAABBBBAAAEEEEAAAQQQQAABBBBAAAEEzAT27z8mzz//Qd5q5cuXl5EjR5ptFtR/JyA5qHdf6DR+4YYMIyPyD79lhU6n6IkRkNyhcZK0rp+Ihg8EHn/8ccnK+t9vZtKkrpKYGOuDmigSAQQQQAABBBBAAAEEEEAAAQQQQAABBBBAAAEEEEAAAQQQQAABBBBAAAEEEEDAqkBmZrY8+eTsvNXj4uLklVdesbp5UK5HQHJQ7rbQaHTWmVwjG7L+9/Nf2aHRKXphVyClapx0SEmS2xslIeRFgYceeqhAaVOnPujF0ikKAQQQQAABBBBAAAEEEEAAAQQQQAABBBBAAAEEEEAAAQQQQAABBBBAAAEEEEDAXYGHHnqrwKZTp051t6ig2I6A5KDYTaHVyOOZOUY2ZA1E3n3oTGh1jt44Fah7YawRmNwxJUlioyPQ8lCAgGQPAdkcAQQQQAABBBBAAAEEEEAAAQQQQAABBBBAAAEEEEAAAQQQQAABBBBAAAEEEPCRAAHJPoKlWAQOpJ2TBesyZOH6dNl3/BwgYSxQrUKMdGycZAQnl0iMDGMJz7pOQLJnfmyNAAIIIIAAAggggAACCCCAAAIIIIAAAggggAACCCCAAAIIIIAAAggggAACCPhKgIBkX8lSbtgK/H74rJENecH6dDmWkRO2DnT8fIELSkUb2ZI1MLliiSiIXBQgINlFMFZHAAEEEEAAAQQQQAABBBBAAAEEEEAAAQQQQAABBBBAAAEEEEAAAQQQQAABBPwkQECyn6CpJvQFtu3LloVGIHKGnMrODf0O00O3BUonRUqHlGQjMPnSctFulxNuGxKQHG57nP4igAACCCCAAAIIIIAAAggggAACCCCAAAIIIIAAAggggAACCCCAAAIIIIBAsAgQkBwse4p2BqzAf3/P+icjckbAtpGGBaZAQmyEEZTcsXGS1K4cG5iNDKBWEZAcQDuDpiCA8IQdZQAAIABJREFUAAIIIIAAAggggAACCCCAAAIIIIAAAggggAACCCCAAAIIIIAAAggggAAC+QQISGY4IOCmwNqdp42MyMs2ZrpZApsh8D8BIzA5JUkaXhIHiwMBApIZGggggAACCCCAAAIIIIAAAggggAACCCCAAAIIIIAAAggggAACCCCAAAIIIIBAYAoQkByY+4VWBbDAFz+fMjIif7H1VAC3kqYFq8AtVyQaWZOvvSw+WLvgs3YTkOwzWgpGAAEEEEAAAQQQQAABBBBAAAEEEEAAAQQQQAABBBBAAAEEEEAAAQQQQAABBDwSICDZIz42DieBjzdmGoHImhmZBQFfCzS/PMEITG5RJ8HXVQVN+QQkB82uoqEIIIAAAggggAACCCCAAAIIIIAAAggggAACCCCAAAIIIIAAAggggAACCCAQZgIEJIfZDqe7rgtoEPLC9Rny4+9Zrm/MFgh4KHB19XjpmJIk/7oy0cOSgn9zApKDfx/SAwQQQAABBBBAAAEEEEAAAQQQQAABBBBAAAEEEEAAAQQQQAABBBBAAAEEEAhNAQKSQ3O/0isPBU5l5xpByBqMvG1ftoelsTkCngtcUSXWCEzukJIsUZGelxeMJRCQHIx7jTYjgAACCCCAAAIIIIAAAggggAACCCCAAAIIIIAAAggggAACCCCAAAIIIIBAOAgQkBwOe5k+WhY4lpFjBCEvXJ8uvx0+a3k7VkTAXwKXVYr5JzA5SZLjwisymYBkf40y6kEAAQQQQAABBBBAAAEEEEAAAQQQQAABBBBAAAEEEEAAAQQQQAABBBBAAAEEXBMgINk1L9YOUYH9x8/JgvXpRjDygePnQrSXdCuUBKqUiZYOKUlGcHLZYlGh1DWHfSEgOSx2M51EAAEEEEAAAQQQQAABBBBAAAEEEEAAAQQQQAABBBBAAAEEEEAAAQQQQACBIBQgIDkIdxpN9p7A7kNnZOH6DCMQ+XhmjvcKpiQE/CRQrlhUXmDyRWWi/VRr0VRDQHLRuFMrAggggAACCCCAAAIIIIAAAggggAACCCCAAAIIIIAAAggggAACCCCAAAIIIGAmQECymRB/D0mBn//KNoKQNRj59JnckOwjnQovgeT4SCNbsmZNvqxiTEh2noDkkNytdAoBBBBAAAEEEEAAAQQQQAABBBBAAAEEEEAAAQQQQAABBBBAAAEEEEAAAQRCQICA5BDYiXTBusAPv2cZQcj6HwsCoSgQFSnSMSXZCEy+okpsSHWRgOSQ2p10BgEEEEAAAQQQQAABBBBAAAEEEEAAAQQQQAABBBBAAAEEEEAAAQQQQAABBEJIgIDkENqZdMWxwDe/nDYyIi//KRMmBMJGoN2VidIhJVmurh4XEn0mIDkkdiOdQAABBBBAAAEEEEAAAQQQQAABBBBAAAEEEEAAAQQQQAABBBBAAAEEEEAAgRAUICA5BHcqXfqfwOdbTxmByKt+PgULAmEr0KJugnRMSZIbaycEtQEByUG9+2g8AggggAACCCCAAAIIIIAAAggggAACCCCAAAIIIIAAAggggAACCCCAAAIIhLAAAckhvHPDuWv/999MWbg+Q77ddTqcGeg7AgUErr0s3ghMbntFYlDKEJAclLuNRiOAAAIIIIAAAggggAACCCCAAAIIIIAAAggggAACCCCAAAIIIIAAAggggEAYCBCQHAY7OVy6mJsrRjbkBevTZeMf2eHSbfqJgMsCjS6Jkw4pScZ/wbQQkBxMe4u2IoAAAggggAACCCCAAAIIIIAAAggggAACCCCAAAIIIIAAAggggAACCCCAQDgJEJAcTns7RPuamZ0rC9enG8HI2/edCdFe0i0EvC9weeVYIyhZsybHx0R4vwIvl0hAspdBKQ4BBBBAAAEEEEAAAQQQQAABBBBAAAEEEEAAAQQQQAABBBBAAAEEEEAAAQQQ8JIAAclegqQY/wukpucY2ZA1EPmPI2f93wBqRCBEBC4tFy0dUpKNwORSSZEB2ysCkgN219AwBBBAAAEEEEAAAQQQQAABBBBAAAEEEEAAAQQQQAABBBBAAAEEEEAAAQQQCHMBApLDfAAEY/f/OnZWFq7PMAKRD6adC8Yu0GYEAlKgYskoIyi5Q+NkuaBUVMC1kYDkgNslNAgBBBBAAAEEEEAAAQQQQAABBBBAAAEEEEAAAQQQQAABBBBAAAEEEEAAAQQQMAQISGYgBI3Ar4fOGEHIC9dlSNqpnKBpNw1FINgESiRG/h2YnJIk1crHBEzzCUgOmF1BQxBAAAEEEEAAAQQQQAABBBBAAAEEEEAAAQQQQAABBBBAAAEEEEAAAQQQQACBAgIEJDMgAl5g275s+eD7vzMiZ5/NDfj20kAEQkUgLjrCCErudFWy1Lqg6AOTCUgOlZFFPxBAAAEEEEAAAQQQQAABBBBAAAEEEEAAAQQQQAABBBBAAAEEEEAAAQQQQCDUBAhIDrU9GmL9eeuLEzJ11QnJzCIQ2cqujYgQKZMcZQRunyCLtBUy1rEgUCwhUvq0LC4PXFfMwtq+W4WAZN/ZUjICCCCAAAIIIIAAAggggAACCCCAAAIIIIAAAggggAACCCCAAAIIIIAAAggg4IkAAcme6LGtzwTW7DgtU784IT/8luWzOkKp4IvKRMu/r0qWm+okSEyUyNxv0mXOmpOh1EX6EgACN9dJkD4tSxRZtmQCkgNgENAEBBBAAAEEEEAAAQQQQAABBBBAAAEEEEAAAQQQQAABBBBAAAEEEEAAAQQQQMCOAAHJDIuAE3jt0zSZ8umJgGtXoDWoQokoufayeGlVL1EaVImV4omREvFPI/cdOyu3jj8gp8+QWTrQ9luwt6d4QqQM71hK2tRP9HtXCEj2OzkVIoAAAggggAACCCCAAAIIIIAAAggggAACCCCAAAIIIIAAAggggAACCCCAAAKWBAhItsTESv4SIBjZubQGHDeuGic3XZ4gmq22YskoiYmyhSH/b9ucXJGB/0mVJT9m+GvXUU+YCUy6v4zfg5IJSA6zQUZ3EUAAAQQQQAABBBBAAAEEEEAAAQQQQAABBBBAAAEEEEAAAQQQQAABBBBAIGgECEgOml0V+g3VrMgakMxyvkCVMtHSom6C3FArQapXiJHSyZGmTN/uPC3dpx02XY8VEHBXwN9ByQQku7un2A4BBBBAAAEEEEAAAQQQQAABBBBAAAEEEEAAAQQQQAABBBBAAAEEEEAAAQQQ8K0AAcm+9aV0iwLz1qbLqI+OWVw79FeLiBApkRApF5aOltsaJUmzmvFycdlolzqemZ0r7ScckL+OnXVpO1ZGwBWBOQ+VlybV4lzZxO11CUh2m44NEUAAAQQQQAABBBBAAAEEEEAAAQQQQAABBBBAAAEEEEAAAQQQQAABBBBAAAGfChCQ7FNeCrcisP/4Obnv9YOi/4b7EhsdIReUjJKW9RKlTf0EubxyrEckE5enybRVJzwqg40RcCbQpGqczHm4vF+QCEj2CzOVIIAAAggggAACCCCAAAIIIIAAAggggAACCCCAAAIIIIAAAggggAACCCCAAAIuCxCQ7DIZG3hbQDMja4bkcF5KJkXKtTXi5Y7GSXJV9TiJjozwCse+4+ekzdj9cuZcrlfKoxAE7An0bllc+rQs4XMcApJ9TkwFCCCAAAIIIIAAAggggAACCCCAAAIIIIAAAggggAACCCCAAAIIIIAAAggggIBbAgQku8XGRt4SWLvztPSYdthbxQVdOQ0viZP7miZL6/qJEhXpm+Y/PPOwrN5+2jeFUyoC/wjMeai8NKkW51MPApJ9ykvhCCCAAAIIIIAAAggggAACCCCAAAIIIIAAAggggAACCCCAAAIIIIAAAggggIDbAgQku03Hht4QGPDuUVm2MdMbRQVVGbHREbJsQEWpXDpavJML2XH3V/18Sh5/56icJUtyUI2RYGvsrQ0SZfy9ZXzabAKSfcpL4QgggAACCCCAAAIIIIAAAggggAACCCCAAAIIIIAAAggggAACCCCAAAIIIICA2wIEJLtNx4aeChw+cU7ajtsvGVm5nhYVdNsnxkbI0gGV5IKSUT5vuwYi3/7yQfn14Bmf10UF4SuQFBchy5+qJOWK+25ME5AcvuOLniOAAAIIIIAAAggggAACCCCAAAIIIIAAAggggAACCCCAAAIIIIAAAggggEBgCxCQHNj7J6RbN//7dBm24FhI99FR5yIiRIbeXkruuSbZL/0ft+y4zFx90i91UUn4CgzvWEo6XeW7MU1AcviOLXqOAAIIIIAAAggggAACCCCAAAIIIIAAAggggAACCCCAAAIIIIAAAggggAACgS1AQHJg75+Qbt2js47Iqm2nQrqPzjrX4OJYmfdoBYmM8D3Bpj3Z8uDMw5KWmVOgsshIkUolokXbUiw+Uj7bekqOnDzn+wZRQ0gKNK+dIK93K+uzvhGQ7DNaCkYAAQQQQAABBBBAAAEEEEAAAQQQQAABBBBAAAEEEEAAAQQQQAABBBBAAAEEPBIgINkjPjZ2V+DQiXNyw6h97m4eEtvFRkfIwicqSLXyMX7pz+NvH5FPt/wdAF48IVIuKRctt1yRKFdVj5dLykbLF1tPyZilxwlI9sveCN1KVg+5QMoXj/JJBwlI9gkrhSKAAAIIIIAAAggggAACCCCAAAIIIIAAAggggAACCCCAAAIIIIAAAggggAACHgsQkOwxIQW4I/D51lPSZ84RdzYNqW16tygufVqV8EufNv2ZLe9/my4lEiPlxloJ0vDSWImJ+js9c26uyJAPU2Xh+gy/tIVKQldgSpeyclOdBJ90kIBkn7BSKAIIIIAAAggggAACCCCAAAIIIIAAAggggAACCCCAAAIIIIAAAggggAACCCDgsQAByR4TUoA7ApM/SZM3Pz/hzqYhtc0FpaJk2YBKEh/zd2BwUS17U8/Kva8fksMnzhVVE6g3RAQevrm49G3tmyB7ApJDZJDQDQQQQAABBBBAAAEEEEAAAQQQQAABBBBAAAEEEEAAAQQQQAABBBBAAAEEEAg5AQKSQ26XBkeHek4/LN/8cjo4GuvjVr79cHlJqRrn41qcF6/B4a+uTJOc3CJtBpWHgMB1l8XLtJ7lfNITApJ9wkqhCCCAAAIIIIAAAggggAACCCCAAAIIIIAAAggggAACCCCAAAIIIIAAAggggIDHAgQke0xIAa4KnD6TKzeO2idpp3Jc3TQk1+90VbI837GUFFWO5OyzuXLTC/vlaDrZkUNygPm5UyUTI2X1kAskNtr7I5qAZD/vTKpDAAEEEEAAAQQQQAABBBBAAAEEEEAAAQQQQAABBBBAAAEEEEAAAQQQQAABBCwKEJBsEYrVvCew4bcs6fzGIe8VGOQlVSwRJQueqCilkyKLpCfLNmbK0+8dJTtykeiHZqVzHykvjS71ftbvQAxIPnUqS3bs+EPWr98mP/64Xf7886Bs3vyrHDt2wti5pUoVl3r1qklKyuXSrFkDadiwppQsWSw0dzy9QgABBBBAAAEEEEAAAQQQQACBsBfQuZKdO/+UjRt/kZ9++kV2794ne/YcMP4/23LFFTXkoosqSJMmdaRRo1pSp05VKVWqmERE2H/BXcvq1+9l6dXrdrnnnlZhbwwAAoEmkJubK6+//qHExcXKv//dUooVSwy0JtIeBBBAAAEEEEAAAQQQQAABBBDwkwAByX6Cppr/Ccz66qS89H/HIcknMLpTaenQOMnvJjm5Il2nHpL1u7P8XjcVhq7As+1KSpdm3g+6DZSA5JMnM2XNmo0yd+5y+fLLHyU9PdPyzkxOTpR27a6TRx+9U+rVqy6Rkd7PJG25MayIAAIIIIAAAggggAACCCCAAAJ2BQ4cOCoPPTRGVq36wetCzZs3kqlTB0rFimXyyvZlfbZKpk8fLJ06tfB6fzQQ8dChY/Lxx2tl0aJVxlyJO4sGKbdufbW0aNFEatW6WEqUSJa0tHSZP/8zmTz5P3LmzFmZP/8FadDgMneKZxsEEPChwNGjadKr1wvy2WfrjJcNHn20o3Tr1k4SE+N9WCtFI4AAAggggAACCCCAAAIIIIBAIAoQkByIeyXE29R/3lH5+CfrAXwhzmF077rL4mXCfWWkeIJ/syTvOnhG7px8ULLO5oYDM330k8C/GiTKuHv/91DNW9UWZUCyPlzT7MczZiyR2bOX5WVA9qRvmtFn8OBuUqVKRU+KYVsEEEAAAQQQQAABBBBAAAEEEPCBQE5OrqSmpsm6dT/LtGkfyeefr3erFg3Oe+CBW4xg26pVKxuZQ+1lAta5B30Jevfuv+STT76Tt9/+2JiLcGfRLzY98khHadPGeZ3ulG3bRjMhf/31Rpk2bbGsWPGtJ0VZ2la/PDV9+hCpVMn7c06WGsBKCCDgUECPl6tX/yjDh083viKnS8OGtWTYsJ5yww0NScrA2EEAAQQQQAABBBBAAAEEEEAgjAQISA6jnR0oXW01dr/8efRsoDQnINqhXyOc2aucXF3dvxkDRn50TN5dmx4QBjQidAQuLhstK56u5PUOFVVAsn5W9NVX58u8eZ/YzYZ8xx03yr33tpYrr6wppUsXl+joKNFJ+IMHU2X+/E9l4sT3HAYw6wPCMWMeNTIU6XYsCCCAAAIIIIAAAggggAACCCAQeAL6daSBA1+XOXOWudS4Xr1uk4EDu0rZsiVd2k5X/vnn36RPn3GyYcM2l7a9+eYUGTu2j1x2WRWXtrO6cmbmafnoo9XGXMnWrbudbtamzTXSocONcs019aRSpXISGxttrK/BzIcOpcqnn66TuXNX5AUwOiuse/d2MmZMb0lIiLPaVNZDAAE/Cxw7dlJGjZphvKhgWx5//N/Sv/99UqqU97+o5+fuUR0CCCCAAAIIIIAAAggggAACCFgQICDZAhKreE9g54Ez0n7iAe8VGEIldWlWTJ5t5/rDCXcJ0k/nyPWj9smpbLIju2vIdo4F/q9/RalWIcarRP4OSNYHbLNmLZWXXpprN6BYH/A9/3wvqV+/ut3MRrbOb9v2u/TtO0G++26LQ49Bg7pK375381DNqyOGwhBAAAEEEEAAAQQQQAABBBDwnsCqVRvkttueslygfhlp/Pi+RkZkdxbNmDxu3FwZNWqm5c0bN64tb7zxjNSsebHlbayumJV1RpYu/UomTHjXaSBycnKi3H77DfL0053l4osrOp0z0bq13CVLvpIXX5wjO3f+6bA5+kJ37953WW0u6yGAQBEJ6G/6tdfmG9mSbYuvX5Qooq5SLQIIIIAAAggggAACCCCAAAII2BEgIJlh4VeBheszZPAHqX6tM1gqu7VBooy/13+fHJz+5UmZ8PHxYOGhnUEm8OK/S8ttjZK82mp/BSTrA7+vvtoow4a95TBDz8MPd5Dnnush+pDNyrJly27p1m2E7Njxh8PV9ROGffp0krg47wZyW2kf6yCAAAIIIIAAAggggAACCCCAgHMBfdG4VavHLDFVrFhG3ntvlDRqVMvS+o5Wmj//M+nZc7TlMqZPH2x8hcmbi86TbNq0S0aPniUrVnzrtOirr65rZGdu0OAy00DkwgWZvdC9ePE4ad68sTe7RlkIIOAjgbNnzxlZ1HV+1bbUq1dNJk16Upo0qeOjWikWAQQQQAABBBBAAAEEEEAAAQQCQYCA5EDYC2HUhhGLjsl736aHUY+tdbVSySjp3bKEdEzxbgCno9o1K3KHyQfk98NnrTWQtRBwUeC+a5NlyG2lXNzK+er+CEjWrMg6WT558n9EP8dqb3Enm7E+vJsy5UMZNOh1p5185ZX+0qXLrS4/tPMqNIUhgAACCCCAAAIIIIAAAggggMB5AgsWrDJeNray3HdfG5kwoa8kJsZbWd3hOu+9t1IeemiMpTLatWsmU6Y8JSVLFrO0vpWVTp3Kkpkzlzj8elT+Mnr1uk2GDOkhpUq5X7++yP3II2Nlw4ZtBZqnAc6zZz8nVatWttJs1kEAgQAQ0HnWoUPflGnTFue1pkaNi+SVVwbItdfWD4AW0gQEEEAAAQQQQAABBBBAAAEEEPCFAAHJvlClTIcCd71yULbszUZIRCIjRBpdGif3XJMsN9dJkNjoCL+5LP0xU55+/6jf6qOi8BO4okqsvN+nglc77uuA5D//PCjPPjtFli5d47Dd+nBt5MiH3XqgqFmSO3ceJr/+utdh+RddVEHmzh0uV15Z06t2FIYAAggggAACCCCAAAIIIIAAAp4JTJgwT4YPn26pkLlzR0j79s0sretoJX25+cUX58iYMXMslfPaa0/JAw/cYmldKytZmSfRcvTrUcOG9ZCuXdt55atPy5Z9I716vVDgRfHbb79BtH/Fi/snmYMVH9ZBAAFzgT17DhhZ3jXDvG1p3Li2vPHGM1Kz5sXmBbAGAggggAACCCCAAAIIIIAAAggEnQAByUG3y4K3wQfTzsmNo/cFbwe81PIaFWOkTf1EuenyBKlWIVpiovwXiKxdSD+dI4+9fVS+23XaSz2iGATOF4iKFFk95AIpkxzlNR5fBiRv3PiL9Ov38nkZePI3/tZbr5XJk/tL+fLuZX4+cSJD+vQZJx99tNqpyT33tJLx4/tKsWKJXrOjIAQQQAABBBBAAAEEEEAAAQQQcF9Av6LUr99kef/9laaFXHVVHZk5c6joS8eeLK7UWa9eNZk9e5ho9lFPFw2E/v77rdK//8uyefOvTovTYOQXX+wt997bWqKjvTMHdPJkpgwYMFk0O7RtGTiwizz7bBe+KOXpzmV7BIpAYMGCL+SxxyYUeMnA03nWIugGVSKAAAIIIIAAAggggAACCCCAgEUBApItQrGa5wKfbz0lfeYc8bygIC7h8sqxMrBdSWl4aZyRIbkolo83Zkr/d8mOXBT24VbnG93Kyo21E7zWbV8FJH/zzSZ5/PHxsnPnnw7bqg/29GGiJ5k7srPPyrBhb8mUKR84NdGHedOmDRKdmGdBAAEEEEAAAQQQQAABBBBAAIGiF9i9+y/p2nWE6AvNZkvv3nfJ8OEPSmxstNmqTv/uSp3du7eTMWN6S0JCnEd1ajDy0qVfy8CBU0QzJJst2s/HHuvktWBkW31LlqyR++9/Lq/6WbOek44dm5s1h78jgEAAChw/flL69p0oixZ9WaB1nnyJLgC7SZMQQAABBBBAAAEEEEAAAQQQQOAfAQKSGQp+E3h5RZpM/eKE3+oLxIqS4iKkZb1EeeC6ZKlRIUai/Z0dOStHBsw7Kqu3kx05EMdHqLWpd8vi0qdlCa91yxcByV9//ZM89NAY04dsGiDcqVMLjzPxjB37towePcvU5L772siECX0lMTHedF1WQAABBBBAAAEEEEAAAQQQQAAB3wqsWrVBbrvtKUuVzJ07Qtq3b2ZpXWcruVLna689JQ88cItHdWow8sKFq4xM0MeOmc/h+jKYUIOhu3cfaWRqrlbtQnnnneFSt25Vj/rHxgggUHQChV8y0JZoUobJk/vJnXfe5PGca9H1jJoRQAABBBBAAAEEEEAAAQQQQKCwAAHJjAm/CfScfli++YVAWAUvkxwlTarFSdfri0n1CjGSGOufdMlrfzktvWYclpxcv+12KgpjgRtqxcub3ct5TcDbAclWMiNr4++440ZjcrxkyWIe90U/N6oB0GZLxYplZP78F6RBg8vMVuXvCCCAAAIIIIAAAggggAACCCDgQwEN1B03bq6MGjXTtBb9wtLs2cOkRo2LTNc1W2HChHkyfPh0s9W8ErCrffzss3XyxBOTTF/a1gZdf/2V8tZbg+SCC8qats+dFU6dyjKyNM+cuVSaN28kM2YMkbJlS7pTFNsggEAACOzff1R69hwla9ZsLNCaxo1rG1+K0xcPWBBAAAEEEEAAAQQQQAABBBBAIDQECEgOjf0Y8L04fSZXmo3cJ+mncwK+rf5sYExUhFxXM156NS8mtSrFSoKPA5MHzU+VRRsy/NlF6gpjgdLJkfLNc5W9JuDNgOQdO/6QRx4ZKxs2bHPaPg0M1s+CXnttfa/0Y/78z6Rnz9GWyhoz5lHRz7yyIIAAAggggAACCCCAAAIIIIBA0QmcOJEhffqMk48+Wm3aiLvvbiUTJ/Y1Mn96sqSnZxqZit9/f6VpMbfffoNohuTixZNM13W0gtUvSOn22re5c4fLTTc1drs+KxtOmfKBDBz4ujE3Mnz4gxIbG21lM9ZBAIEAFDh3Lsd4qUNftCi8DBhwnwwa1E2io6MCsOU0CQEEEEAAAQQQQAABBBBAAAEEXBUgINlVMdZ3S2DD7izp/OYht7YNl40uqxQj919bTFrWTZCSiZFe7/aPv2fJY3OOSGoGQeFex6VAhwLv9a4gDS6O9YqQtwKSjx8/KX37TpRFi740bdfDD3eQkSMflri4GNN1raxgNUOyltWly63y0kuPSUJCnJWiWQcBBBBAAAEEEEAAAQQQQAABBHwgsGXLbunceZj8+ute09KHDesp/fvfZ7qe2Qo7d/4pXbsOl82bfzVb1ahvyJDuEhXl3nzivn1H5MEHX5CvvvqvaV26gr+CBxcsWCXduo2Ql1/uJ927t7PUNlZCAIHAFfj447Vy992Dz2tgzZoXGwkh6tatGriNp2UIIIAAAggggAACCCCAAAIIIGBZgIBky1Ss6InArK9Oykv/d9yTIsJm2zLJUfKvKxPlwebFRTPMemt5a9UJeXl5muR6q0DKQcCCwODbSsn91yZbWNN8FW8EJJ89e05efXW+DBv2lmmFmh35vfdGSaNGtUzXtbrC2LFvy+jRsyytzidJLTGxEgIIIIAAAggggAACCCCAAAI+FXDla0eLF4+T5s09zxzsKHDPXkfff3+03HJLU7cMTp3KkueemypTpy6ytH29etVk9uxhUqPGRZbW92Sl777bIh06PCMLF46Vq6+u60lRbIsAAgEg8Msve6RLl+Gydevu81rzzDMPyLPPdnH7xYoA6B5NQAABBBBAAAEEEEAAAQQQQACBfwQGpoz6AAAgAElEQVQISGYo+EWg37yjsvynTL/UFSqVRESItK6XKF2vLyZXVPEsw+y+Y2flnimH5NCJc6HCQz+CRKB9wyQZe3dpr7TWGwHJq1f/V3r1Gi0HDhw1bZO3syNrha4EJPvzIZ8pBisggAACCCCAAAIIIIAAAgggEIYC2dlnjZeap0z5wLT3V11VR2bOHCoXXVTBdF1nK5w7lyOjRs2UCRPmmZbj6dzBggVfyGOPTZD0dGvztmPH9hGdL4nQiUsfLxqQPHTom14x9XFTKR4BBCwIpKaekB49Rsnnn68/b+3GjWvLrFlD5eKLK1koiVUQQAABBBBAAAEEEEAAAQQQQCCQBQhIDuS9E0Jta/niftmbejaEeuS/rkRHijSqGicdU5LlXw0SxZ35/pdXpIlmSM4lPbL/dhw1GQJVy8fIsgEVvaLhaUDywYOp0qfPOPnkk+9M25OcnCjvvjtSbryxoem6Vldw5SGmlunOQ8Xc3Fw5eTJT9u8/Ir//vt/4tOuPP26XHTv+EP3cq9XJfc0kvWHDNlm4cJXxkMC27X33tZF7720tCQlxVrvt9no5Obmi++y//90hn3++Tnbs2GP059ixE0aZV1xRQ5o1ayBdutwql11WxeWHoVr+iRPpsmfPQcNn+/bf5ccfdxj/aR32Pnmrvn/9dVhWrPhWVq78Xr7/fquxrmaGat36arfbYgXJVvfSpWtk+fK1smHDdmMzzRLVteu/jGxY0dFRVoryaB0dx4cPH5Pdu/+S7dvV7TfZuHGnrF//s1Hu9OmDpVOnFnbr0D78+edBWbjwS1m58jv5+uufjAf17dtfL7173ykXXljecttsZb3//qfGb1rr17LuvrulPPJIRylbtqTlssxWzMg4JXv3HjJ+U9u2/S6bNu00fhM//bRTNJP6/PkvSIMGl5kV4/e/6xj/669DsmrVD/Ltt5tFMxHZ9pM2JiXlciMDfIcOzY1jg6fjRzOrHTqUaoyLwsceTz8h7S88NdPPcKtXYbNSpYpLw4Y15YYbGkrbttdIjRpVJDLS90EY+fuuv7/ffvtLvvlmk3z99Ub5448DeftUz1uNG9eSf/3rOrnzzpuldOni/mJzWI/+do4cOW6MCdtvR383+vvR4/f06UOkUqUyBbbXc9jatZvko49Wy7p1W4111V7Px507t5Vmza6UuLgYn/dNjzHHjp2UjRt/kTVrNhrn0l279hrHMF30uN+0aX2jTY0bX+61sXD48HHjnKfHSds55rrrrpCOHW/y2/lX+6f9P3TomDHOdH9s3fqbbNq0Ky9QSfuv5+HrrmsgrVpdJZUrl3P5PFx4J+rv7/jxk/L77/vk11/1HPO7cZzVsaPut99+g7z22lNSvHiSz/e/vQqCdTzrb0qP/d9/v0V++GF7nqftWqpu3WqGrY7nYsUS/WLr7/NT4U7pda6eyz/88Avj963jTK8h9Oskeg1Rp45/PhVuu77Q87Mea/KP95df7ifdu7fzy/6wWontPK/XgD///Jts2bK7wLWFJ9lZrbbB0/W0D3rdr8c1vQ7VY4u666LnGg0kveuum+XWW6+VxMR4T6vzyvbBNk7ydzpQzmne2BH79x+Vnj1HGccMs0V/u2PG9Pb4nvno0TTp1esF+eyzdWZVyt13t5KJE/uKXg+6uuzZc0B69hwtGvhrZdH7T73nq1LFO/M8Vuos6nWCYZ4lGOY3Av1aT88RGiyr9x9bt/5qnOe2bPnVOE9Uq3ahvPPOcKlbt+A1gm6jc2c6T6P3j7qu/g71d3LPPa38cj7RNmi9+hvW+yfb/J/tnkWv2du2bSo33thIypXz3jyJo9+l7TpLM7zrudZ2D6H3DzffnGK0Reca58xZZrcIvd5/4IFb3P7ZMy/hNl2BDTMzTxv3Dno/WPgewjY3ouO8ZcsmUr9+DY/nkxy1OhDvZbwj7Fkp4Tg3W1jMV88N9BiWlpYuf/yxP29eQp8V6DzEhAl9XZ5v1nZu2PCzce9pe8aix8POnW+Rnj3bu3Ttpm3T89SuXXqe+s2Yp7LN9TqaY/NspHl/66L8TRfFPJcjQX/M7wbDfWSwn7Ntz+v0GvC77zYXmDvV68H69auLzunqcztfnCvN5tb0GlDn/Fq0SJHrr2/ok+vAojbw9Chlm+vNP8+lX/Ho2/ffxly8q4seoxcv/sq4N7DdX+szjSefvMd4/ubuC71F/Ww4mO6TbPdn+oUrnfvTezvb8/tHH3XtGbSr+1/Xt80d6LNkvZbQ+d78cQdTpw407hOtLtqfRYu+lOnTFxv3nTqOHn20o7Rrd71Lz8jsPeO2Paczi0XxZryIrax581bk7R93+2TV0Laer8+9wfTsyN/ztQQkuzpaWd9lgV8OnJHbJh5weTs2KCgQGx0hdS+MlfYNE6X55QlSvri1wLMz53LllnEHCAhnQBWZwIqnK8nFZaM9rt+TgGS9CHzzzYXyzDOvWWpHu3bNZMqUp6RkyWKW1reykl44Pv30qw4n3QuX4ewiMP/kmD4k0YtqDdzNH7Brr01mD0f1Jnb16h9l+PDpxqSWvaVXr9tk5MiHffaQXi+EFi1aJRpoqhfYZove3D//fE/p3r293Qlw22Sd3lTqJN1PP/1yXmCVvToKB1Xog9rRo2fJe++tdNgks7aY9cXR37XuV1+dL/PmfeIwa9Xw4Q/KY491Mgw0c9fAga87rM7sgbXZA1dHBTsbs5pta+LEd+XNNxfZ7YMGfkye3F/Kly9lyqRBgi+//J5Mm7bYbll6A/PGG89IzZoXm5aV/2ZEA+Fs48Tqb8pKgJztM8POMo5ZKcdqZ3Ry9z//+VRmzFhi9zOo9spp0+YaGTXqYSO432zJf/OqxxydWNd/bYGaVn5PjurQoLnbbnvKaXY2Z0HvZm139Hd3zPQ88fTTnY3JRXcnk6y0V4/LGpj5zjvLZcmSr5w628rT3+KkSU9KkyZ1rFTh0Tr2JlnyB9U5Krx377tEj1uxsX9fH+gDz1mzlspLL83Ne/HE3rZ6/HrhhUdcfghktZM6FvSlk3fe+Vi+/PJHS5sNGHCfDBhwv0fnRQ3cnjlzqUyZ8qHD/uc//5p9wt3dh1F6raIPnfX4qg5WFj33PfzwHdKv372WHqbZm+wt/MKEvXrHjHlUdNw4WnQsjhs318gm6WxxVk6ojGc9bmzevEtef/1DWbr0a0sZLzUgVyc0u3Vr59FYdmbvzrHWlfOT2XhVFx3fkya9Zzcrn26vDjo5rA+NTpzIMF5m1BckHC1mgcNmE9H2ynXlZacFC1ZJt24jHLZPf58LF441AqOsLPYewFs5plvJCKvXVl27DjeuGRwtVsqx0o/869gmu99++2NZtuwbp+cY23YaMDV+/ONGAJo/lmAbJ2YmgXJOM2unK3+3cj1vK8/suGC1Xn1w1anTIEtfdzI7RzqqU7Mw632V3v9bXV54Qc/Hd/r0+tdqW7y9XjDMswTD/EYgX+vpmCl8P5v/JX5HY6rw/XpW1hnj3uzFF+cY83GOFl+dT/S8oS+nvvHGAmPuzPbivrPfhAaR9ujRTvRBvDdf4LbVqfdz7777iUvzEPbaq4kQNOjP7MUg5iX+1vPmvIRt7kGDxa2OK22DN6/XtbxAvZfx9jnHrLxwnJs1M9G/e+u5gb3gKrN5iVde6W8kI7E6B6jz16NGzTDmV+wtjp6xFA441/OU7QUZR0aF59gcradz3/rCm7OEPWbPj6zsp/zrFPVv2h/zXFZMfDG/Gyz3kaF2ztYxpXOmU6cuMgLqrCyaBOCZZx4wEp14muDENnetz36s1q/XgYMHdzOOYd5I9FHUBlbMbevYe3HTbJ7r+uuvlLfeGiQXXFDWUlX6W9SXTjT+wN69Qf65RksF5lvJn8+Gg/k+Se/P9Hepc76OYhvyPzfWZ5ndu480EsI4WhYvHifNmze2++fC40pfwjSL0XBlvlcr1WQxTz31ihGQXHjJHw9g+1vhOV0rbdJtnZ339dpoyJA3HT4nstcOR57aHn1u4+iZky9iT7x97g32Z0dFNV9LQLKrR37Wd1lg4foMGfxBqsvbsYF9geioCKlcKkpuuSJRbqidIHUqx4j+f46WD9dlyLAFqZLjx+zIGjxtb9HgaLI0h9/IfumeMtLuStcz9RSW8iQgWbPrPfDA80amECuLtx4i5q/L2WcJ7bXJUXCnleAIR3101i+9EBkzZrbDSbL8Zbo6AWfFXDPQTpv2kcyevcx4mNKwYS0ZNqyHkQ1TAzlHjJhhvAVob9Fgi2nTBhnZZ/IvOsnWu/c4441UV5b89npzPXPmEtMgOVv52pbJk/vJnXfeZHmC0lHb9AZCbzaef35agSBEbZ8GheuNsfZRbfSGd+7c4cbbnv36TZb333ccOG32wFqD4p54YqIrZMa6jgKd9ebu2WenmO4HKw+3dbJAb8LMMnjpW6bjx/e1lO3RlYxnhVGGDOkuTz11v9N9bRYgrmVaKcdsh9gCOl9/fUGB8aJjQgNnNRN1ZGSk8ZCwb98J5xVnJZB7yZI1cv/9z5k1pcDfzd6wzb+y2dhzlJnKpQblW9memU7Q9et3jzGeNUD+9OlsI5OJ3ngXftCr6w4d2t3IUu5phunCfdCbZc1o+tprH+T9dnRcDxzY1chIp9kpH398vMMXN/yRvU5vwDWAdtAgxy9AONo3tsByLeOrrzYan0F3NFlUuAxfTE7oOVrfzNaXl/SYlf93o/VrP0eMcBys4+6ny7X/q1f/VwYPfr1AkJ5OVD73XA/jd6vrTJ78vrz66gfGue7vB77OP+Fu9WGUzVYn7b788gcZM2aO5f1QeL9YCRZftWqD8dKBq4uVoEor10fOygmF8ax90Mm9l156p8A5V8dM3753G5nxY2KijJdvnnvuLbvnZV1XrxO8GYjpj/OT2ZjSh8ETJsyTV175T4FVNaO8/tb0uLpx4w4ZMOAVIyhZr+X27j0snTsPMzLn21vMJpLdHVMtWjQxfutlypRw2i0NJDQ7FrjycoJeb5tdQzpqkJWH1mYvUmjZVsox29eFj2v6MEIf0unvX88fmgW7fPnSxkuYGnDu6IWqO+640RgH3nxB1V7bg22cOPMPlHOa1THiynpm16i2snSc6UMrPd56uuiLsA89NMa0GCvnSEeFuDpPYvWLS6aNDsAVrFxHOGq2v+ZZgmF+I5Cv9XT/uXM/q9vlv183e5BaeJy48vK1lZ+GBiW8+OLbxgtTtpeedf5s4MAuxldoNJD3wIGjMm7cO3bn93TdceMe88pxStvrLLGB3pM89NAdxnWWzm9pxnedz3H2MrOV+QN39qOVcm3+Zsf8UJuX0PO3BhtoEgFnSRicjU9vvBQdqPcyVn6XvljHbBw6qjNY52bNDL353ECP4zrXrmMuJyenwNewnLXDlXk2Z0FE+a8bC3+hU7Mpdus20lKSlvxttZq8QRPbOLvH1TK99VysqH/T/prnMhu7vprfDZb7yFA6Z+uYWrr0K5kw4d28JDB6L6bzGD173mZc7+gxRZ/T6Vx54cBUXVcTAWhCB7MXr+yNK51b069M6ByHsxfinI1JT5NqFLWB2e+t8N/1BY8JE+bKunV/f91V7/nyf0HUWXlW5/r1t6j7RefTnL0kaPWlO1ub/P1s2J3faqDcJ+k1gs5zf/jh5wV26eOP/1v69LnLmAP89NPvpV+/l42vBD73XE9Zu/Ynp88onCVMsDIfa29sWZ3v1W319z506JsO4zU0Gdfbbz8vtWtfYlTlyZyuvfO+WZC9rX86N/7ee6OML/E6WnQsa8ZqTaJm9iKtt2JPfHHudfe8qy5F/Sy0qOdrCUh29ezF+i4LDF90TN7/Nt3l7djAXKBUUqRcXytBOjROkroXxUpibMFA4LM5udJ+wkH57fAZ88JM1tCg5yploqVEYqQkx0VIpZLRkpObKxeXjZGE2AjRmrX+0slRUiwhQnJyChYYGSmSdSZXjmXkyIlTOXLun79nn8uVPUfOytH0c5KWmWP8l5GVK6kZ+m+hQjzuBQUUhcAD1xWTge09/yyguwHJerHzwguzZPz4eZa6X/hCztJGFlaykhUsfzFmGcI0UPabb34ygricZRrLf2E4f/4L0qDBZee1Viee9e1NvVm2sugnrTV7nF5serrYy4qpD2wmTHiiwBuoZhNmzrL+6sWWBp1q9prZs//PtMm2sjR4xUogbeECXXnQ4agxegOhY1YfCORf9CHwxIlPFNiPtslKzb6jnxLq0WOkwzFh9YG1mmn/p05daASoWVns3bhoEI8G91gZW85uyLQ9+rlPDZS2MuFitZ/5+6UTFPoW68CBUyxN/Fqpw+qNoLO3bc3snQV06njRT55efvmlecU4C8DWLNt6Q+7sTXk99vz22z4jY68GW5stZhm5bdtruWqvD10cLd7KJK1mOhGlx738QbAahPbyy0+KjsX8GU90fUdZ9nUcPPNMZyNzq7eCku1lZB82rKf06dOpwL4xe0DlrYcIZvtY/67Hcp1YGDToDdNsrLYHuNWqVTayv7/88vum2xRug9WHLWZtt5fdzNXfjdbhStCfrU1a9+zZS2X48BkF+m9vHNoCUPQzoRps8MQTk5x+wt0VHx1vzz8//bxJOzM7e38fOfIhY5xGRUU63VwngHWy1sp40YKsTNiZXSe4sp+CcTw7+hKBvjCh2QpKlSr41Q/d7z17jrb7go8+aJ0y5WkjMN+Txd/nJ0dtdXSda89GJ+AffvhF0QfDhw6lGkaOFivjUrfVDCPbt/9hvNhQeHLcXtn9+99nBD6Z/Y6OHk0zsltpcI+jxdWXE7QcvXfSoPXBg99wmjkrf51mxxyrk/XeOG/ZHnzrl01sWTf0XD1p0hNy110t8rIRWWmTJ9dnrv52gm2cFO5foJzTXHW3sr6+nKYvDjnKbpe/DLN7eCv16Tp6X6L3+Vautd25BtE69Deg98djx75ttVlGVq9nn+1ienyyXGAArhgM8yzBML8R6Nd6+huzEhxrG6J6PtCX5a0+SC08tPVe7okn7vHot6PHWc1cq+e3/A9yW7e+2pgj0nuI/IveP/TtO9FuRi29xnvllQFy7bX1PfoVOnrhS8+7L77YW+69t3WBe2Qdu2qo1y/OFivnX+YlCgq6Oy+h9z2a/EGD3J191cvKQNFszfoylzsZuAPxXsZKn329TjjOzRY29cdzA61DXwK3Mv9tJUDNSjCyrZ/2kobo/djBg6lG8JR+BcrZSxxajisvSegx2Nk9rtlLt1bHfFH/potinsuejT/md4PhPjIUztn2soQ6ut7RsaBfZ9LrHXvnVn1JWq8NrQYl2+Y49EUKK8/YnP1Otc2vvtrfeIbo6lKUBq621dH6aqnP//R5pdnXea28hGI1GFnb48pcQVE+Gw6m+yT11wzH/fu/fN7z8EGDuhrJORIS4ozhYAsm1fupOXOGyf/939dOv7JoljBBy0tLSzfqt5rgxep8r7NnkfnH9qxZz0nHjs0LDHdX53TtXUNo/frFRX1Wa3YNopU7S7al97D6VR9NnmLlXsPqXLuzY4I/zr3B9OwoEOZrCUj21lmMchwK3PnKQdm6NxshHwpERojceHmC3H11sjS6NC4vMHnRhgwZNN+17NQaeKwBx8nxkVI6KVJqXRArVctHywWlouXistFyUeloIwDZV8vJ0zmyfd8ZOZ6ZI78fPiO/HT4rm//MNgKZM7Nz5FS2H1M9+6qTYVZuw0viZN6j5T3utbsByRqgop8ytpod2dU3Fa12TDO6tmr1mNXVRYNLZ8wYIqVLF3e6jdlEkm1jRxdy+ilYfTPQ7AYsfyO8kflJL2q1bg0IzJ/t1lGWVrOAbg20nj37OalatbJDr2++2SRt2/Y13Qc6GdioUW27NzKmG/+zgpVsv47K0mzVGqRVOMuxo+zLtofke/YcND7XqNneHC2uPrDWtvToMUpWrfrBadftTVjqBKxm4tUJGCuLo0BuW0DTo4+OtXQDZKvLLBO0ozZZzUZmJTDfbNxqG1yZjCjcZp3QcxTQ6ehTUM6ytVv5HdnaYDWztE6w6c222WLlM0lWb9qd1aVm+sBNJwoK3wQ7e7DgbF/q+J82bbDccMOVZt10+ne9Ofzgg89k8OCC2ZgdZQQ2O/7rdqNHPyrx8bEetcvqxlaPFxpYrhMV+tKFs2zuzurVY92UKU95lLny99/3GwF3+bPou/O70Xa6el7USYvx4+fafVnK0aeuNLvr4sVfGW/2a8ZuzXxmb7H6MErfFNdPTY8cOcPIBK4vA6lrnTpVDVf9hKCuow/C5s//VCZOfM/0LXZXjmf6W3z66VeNwAqzxUoAlNnvQetwJTgzmMazZnjSwLXCDyacTZ7ruVUfbmqGXXuLButqIInVBySBdH7K35Z167bKk09OOm9i2tH1pgbidu06Qtq0uVpOnjzlNBjQ1XOSlaB5bbu9CWV7+0ivozt1GuTwWKDbeBLga/W62crLnFaCp73x8FuPrXpdNHnyfwqc4x0dVzUQUwO7HC1Wr2HMjmGu/D3Yxon2LRDOaa4Yu7qu1fOBlmv1RTyzNli9znb13Ja/Xlcz8FnJfGPWr2D6u5XrCu1PUc6zWD1OF9X8RqBf61ltn17fTprUz3ipqPAL41bHtKfZxR1l/dJ7F/1S1pVX1rTbFGfjWAOZ9eXlChVKW+1GgfX0/l3nEj/55Lvztnf26V4r9/2unH+tHi+tlmmlfa5eA9oDDoR5CVtgkb78f+ONDUW/DqGflC9XrpTExkYbzdaXC779drPlQIv33x8tt9zS1KUxFYj3Mi51wA8rW70WCaW5WX8/NzDLRGjbzWZzwVbLsZXnbO7ayguUWo4ez/ULO2ZfdrHywpurzw3sDf+i/E0X9TyXzaMo5neD4T4yGM/ZjrLU6r52ltjFbA5Ef7OdOrUw/cJq/hfSypYtYZyr27ZtaiQQKFYs0dhe26jXLzNmLDESvZgF/bma8KWoDXxxmtVrH/0akVmwpV4rP/DALQ6bYLUcLcDqnHkgPBsOhvskZ0Gzjr5Qo9mx9cuNI0Y8KF999V/jizOOFlfmU3/4Ybvcc88Qp/OzWo/V62Qrz5S1PGfJIazOFdg7HrgyrrUdjoK39fj12mvzZfhwx18dLezvydywv8+9Vq/Pi/JZaKDM1xKQ7IszGWXmCRxMOyc3jt6HiB8FalaKkTubJIv+O/TDVPnjyFnT2jWJWdliUXJ55VhpdEmcpFSNk9qVYyQmyneBx6aNKrTC3tSzsmlPtmz6M1s2/JYluw+dkTPnRM6eI0DZVUt/r6/j6JthF0ixeOfZ8sza5U5AsjtZf1y50DRrc/6/Ww1ytG1j9gaebT2rgc723lJzFKRhpV9mmdCcleEos4ujQDAty+wi3EpWYqtWnTu3lS+//FFKlkyW/v3vN4JS9E3KP/44ICNGzLCU3c7dN/mcZVFwNiY0UG3u3BVGBkRnweWuBGOpu7Pg1fz7uHB/XZ2AtZW1cuWrogFU+RdXb4Bs22oWUc3glT/TrZWxbfXhs5WHUFY+dWT1t1647ZqNSAPQHGX9dhRc6+wBm5Xfka0dVseGlexGWqaVz/tavWl3tJ+dmZl9mt2sv2bbm409DfocMWK6kXk6/+LsE79mY9XdsWXWVkd/NzOybacPS7KysmXDhu2in87Sib1KlcpIevopmTVrqaXsTFYylDtqZ/4HFPkzrjt66cPqsdDe8cteG/T4qBMx+nZ44UUf3r766lNSrtz5X5ZYsGCV8YKVPgBz9pKI1YllnTTRdtx0U2Np0+aavIwBjtysHoutOljJim5ri9lxRK8r9DNmmsnc2eLKtUswjGedfNXsfpoxu/Akuo5nfcChxxBHi7NjiJXt3TnW6ja+Pj/Z2qWTr48/Pt7ulxUcjQXNJqhZbPThkZ4z9EsPjhZXz0lm17Jaj9UXCnRdsyz5nkziavlWr5utBGBamZx399rZtn/sZevRvzl6qefvseg8IHnw4G5GRlh/LsE2TgLlnObLfaRjq0uX4Xmf5XVWl7v3H4XL1N9fhw7PmD5M1u1cObflr+fttz92+iJr4TZ542UwX+4nb5dt9RhYlPMsVttYVPMbgX6tZ7V9119/pfGClmbd189x9+59p1x6aWXjfkZf7tM5IrNgBk9+q86SCJhl6jQbI2bbO/pdbdv2u/Hyef7kArZ1zV5q0wBXfYneWQCAKy/WWr1mN7ufsLU/XOYldL78zTcXSEbGaeN+3OwLeFYTDrhy7RSo9zLePp94ozyr4zxU5maL6rmBHtseeOB506Q2c+eOkPbtm523azVoT1+O1LlaK4vec+uXefSFAEeL2f2KbmdlflrXsxIM6upzg/ztDoTfdFHPc6lHUc3vBsN9pNVjWaCcs/VaUbOnv/DC7PN+ombZc82uM822t1Woc1L6FQNNonXddVc4/Tqj/gY//PAL4wsZzoKSXXn+EwgGVo6nrq5jNW7A2T2wJkB75JGxlhN9WUmEFijPhs3Gr827qO6TnGWm1mtaTfRg70swtiQU+pVTZ3O+rs6nWjn+agIYzcx82WVVnA5XV7747Wxe2uw+0NaIwvMZro5rLcdecj1Xr4nyoyxfPtnlL/kUxbnX6jmtqJ6FBtJ8LQHJrp6lWN8lgc+2npLH5hxxaRtW9o+AZlWuViFGmlSNk1b1EuX/2fsOaCuKrOtDzlFEBEcFJQgMwYAJBFQwgiLKCKKAJImPnHN4IDlnBBQEFVBBRsWAgI4RUDGP6OjvGABBQHL6126n3tf06+7adWNf6F7rrXG41dVVp8JJ+5xzdZlcgn9Llefg0dPy9teH5Z1vjsimr4/Izv0n5XSITQ7s8s1rfb7UKp87qvFFAkg2zfpjAgIwmQwb0W7vk83ewQqWTkU+EsHSPr5IHZ9+EVl+zhAVveilTDOKtAJzMWsHcOGYMZ2kZMliZzSHYAvniVsWGHtDU6UF72JuQ4bMs7K3Op9oMt/Y+zIFzzDZYdC/XV/tniEAACAASURBVHGJVNlwU8qiAc2zBlknrQHuZqI2dbRkMk/g25EEQejAyH6gRr+Misw5UvRi9gYb+a3L1Ilvskq71/n2M+j4GSpUfzoFk3EkeI0NxkWUCnNmN9Wde91eTTQgWRl1sMd0DzI5YO/DmGoPGsD9gcxjXllb7f1GkgUd/T/xxBoZNmxBJuOsX2YLZm4MENcvMlwHAGX5fSR00a0XfgftAJqfMmWFb3OGDuhAAT91/JS5R5j7yFTGY9ZcESIZ+1lXFpA5/7qgBsZY7twMQeBPGNMXX3xvyWtuQVp+ASSs0Z3Zl07aMBmN2YACZpwIXkC1lUjKZmPsrNzM3DkzZz4n/fvP8r07IpXb0KmXvOjn5FMVRubPzyx3q4GagGqYe5Rpk0r7JJV5GrMWqg3LfyOV693GwpwZvGfK29S3oHf26DHVqFIFc9ZN6Br0tuy6J9POwt7ToHUy7BtBl/XY8YF+RYoUlAkTulrlrVFFRD2QxyBPIZhJ90QC8vILrvLT+dn7S5fp021OfjKWTn9Ff4wMw8pD6I/RA1i57Vy3S+j28GuvvS+NG/fzbcbKTkHVZXQ0SNbvzD7H2M4G22wy/QYsQM1LT964cZu0bTtamyFR7SO/wEm0Ye3KOvu0nSfoAt7mzu0vTZvWN97qqXqmY23nSqZ9NxX0SOYuCwrP9gNy4YDofKOMvKPLvmt8EP9X2QAVLCCfej2s/ydVacDSjQlC8fL3gDb9+s30TBTkHINfIi67jh4U33CQ9SRdNV0//47Ov6fWwkQXwTtMhnq2T7bit64Czz//+S958MGBvsfBmfCHDUB0dtqixV0yblyXjGQ3fv435nyyQSmqr2Tx3iD7joJmrw0ByczOD9tETIEpr+yTuW/uj/j98MXYUwBZkJten19qlsstFxTKJllSCITsR40v/ntM1mw9JOu3H5Jf/jgZe8KFPUZFgS71C0nHWwtG1UckgGTTrD+sUGg6ESYDiLNP1pjECJZORd4ORobQCdBKu3b3SqlSxa3sv927T9FmY9Ip3W408gPcItp06tQenqAJXYZpXXkyKCpjxy6xygzqHmR6S0/v4DkWXUY61T+7hmivi3zs1eshGTCglWcUtA5UhG+wxgY7fRhjFtorJcEeiY1/79fvEWnduqGV/QYRw36Psyzcjz/+Km3ajLay7sABOGrUY3L//TcL/v3RR0dmKr/u7Jt1hNjfY8ApaM8Yx5jME5EA13XZp3WgRr/9a3IH6oIEQCcGEId2zB1pMjbnXtAp08w4GYOFW4Y03X3j59AdObK9dO7cRLKhlIXjYUpnsYEtujGyv7OloHAXTZ7cXWrUqOTaNWPEwYumTn0/RRxGHGSTBbDH7dHNrVq1crJ48RApU6aUJ7lwPy5Zsk66dp3o2gZOnwkT0qySe24PA4yJJnM0s846XmNyp7FGG2admUxmpneIbs0VvZKxn3VZT5ggC4xft56mckNQ+NPPP++Wdu3SrfJ7zgdnBKXNkRnc7WGcRib8zf4NBjjG8hHGkcecHb9zrwt6wbvMmWeBjyZysxq3nyMCaz19ek8LPOb2MKX1kFWlceO6zPUYszapsk/OBp7GLhrDf1VfkejIznGwZwbvmfI29S1W1lLtmbPO0jNV2gXdzhJ0+wbWOeiyHpv9HAACBKs3aFDTtfoSo/dHcl511UmY+0Z3f5nqDrrEBqgqgCpVbvqrOvuMrOWWZcvr7gjtEpkpw8qTpvcxk/2NCV4Jqi5jSo9Etj9XbLPJ9Buo9WQqu7gFhAEMg+AUBMSiAhXs4VWqlLW6/fbbn6ws++vXvye428FX2ra9V9q0aSi4h70eBhBmorPrAt4ilfdS/Uzr7CIsXZJt300FPTJVeLbOtsUEhTHyDuOPiITX6DKrM36tVKcBQze22p4zeB7BKzNmPCuDB8+1fJZ9+jS3MlgXLlzASr7x/vufy/PPvyWbN39sBc6BJ/Tu3Vzge/Cq5Bo033CQ9SQ/wG758pdY2ZErVy7jugUY/x5eNJWlGdsB06d9H6Di4fjxXS3cwMCBs2Xt2s1nzElX6UbH89GZ3R9vP/OQLeCLv+qqK6R//5mZKro6ies8I+vWvWPJRJDrkCgiPb2jVK9e3sKeMIG8bLIbjCOZvDeovqMg2mtDQDLDlcI2EVOg9fxd8q9/H4n4/fDF2FAAwONGV+eTu6rllUuKZZcc2c4SFLKDPMiQfOzEafnP7hOyeNMB2fDlYdl36FRsiBj2EhUF6lbMI7Nanplp1rRDU0CyiSNPjYURCk3HjfamDj+TTKCMYGlXbu2CJQxgECzvuad2RpYX1shpIhSCBn5KbCzAITrHB7sfIOhPndpTihcv4rnUjPEELzMOIrTTGe6YLDM64xm+w5TUdk6a6dduxFAOqq+++sECmANADEWb6cceSelUgCZO7GaBgNEXA8LBPCLJ6sA6ExmDEVNq2bQ8OZN92q+UFIwinTqNz6TAqnU3iczXBQmgTzb7M3NHRno/6wxoLHCP2RumZ8zPoYuSV/PmDciUpV2tlc4ZGE3G5kj4HN5hgjWYjACM0wXfY86hmovu7Eyb1lNwB7kZBplMWUwmWT9QgS6QAPPQAQqchqRI19HvPd1dbpJljQERM7yUWR/0Y3qHBHk/6wAq7Nlg5shmJdCdMaxBIviT7s73y46MMTJOIxP+ps4TCxxj6c2cH1YOdTvzrNzMyDE6foXvmzjS7eP1OwtMkIdfhjA4Mp58cphcccWl8bhOXftMpX1yNvA0dmEZ/qv6YmVfr2/jLkUGSlTOgM6je0x5m+pPx8+d340U+Kwbf5B/D7qdhb2nk2HfUOvK8KpkynrM+CCj2+0abnuWDWo2AdnqgL8MEAZjZebI3lu6IF+WbzLByCZyQWiXyLwrTe0S7F2sk+lYG0QQdRmWBslqx/DtVLfNJttvoNZWZzd1k/nsY0dCkV69mkvevNFVCsV3GEAYe94ZuYHR7dzOQKqfad35YuxcybbvpooemQo8m7FtMbYW5sw5k/PEisfoAMk6G/bZQAOWlmvWbJbmzYf4Nneuk7rzChfO75twhR1DEH3DjA6RDD1Jp4/4ZUfGerCAZNY2iz5jef+qrN2QK5BMAyBePLhPFixYI/PnvyAFC+YTyBrAdGTPns11m7G2bZXIIkeObLJy5ZuSljZJKlS4RGbP7ivQ7dh+7H54Oz+EjIKESxdcUNQaJwPcNsHGJJv3Mn6VZPhCg2ivDQHJLEcI2xlT4Mjx03LD8P/K4WOnjd8NX4ieAnlzZZFa5fNIq5sKyMXnZZdCebOKrapc9B8IeA8nTp6WXQdOybPv/ylvfn5Yvvn1eMBHfHYP7/wC2WTT4JJRTdIUkMwA3JwDMhE0TSbDCFr2/lhjEuv4UEqyXZmEIDRrVl+56aZqZwCwmGhqJhOkfT46JVanBOvK5wBQuHz5KLnqqgqey6IznONFZDhYsmRIRgYDr86YvvAuY5xAO10Zlsceu09GjnxMcuXK4Tk/nfEMLzKZSuwfYEvDKcXlxIkTVqkiKC+TJ3eTBx641QK6I2p41KgnBJn2/B41PnuUMSKHJ03qJthz6mGAvlCIcZ6vuaaiyVGVWILNGSe2aXlynZFXt+/efPMjad58qGsGdF2WctO9wWaQQL/M/o0kc6Lu7sG3dfePmjdz7k2czDoDig4crqsA4Af8MzoUZGPWQIHzjKzpXhkB8Dm2LxZ0qTPs6ZwLv/76u7RvP0Y2bNjiSY2lS0dIw4a1PH/3y9iKl5j1YgBR0WZE1S23znmgi863989kX2XACAyoAd81kfHYPZiM/awDqLBAANBE56TQ8RT7egaBP+kyAGC8urPKrL0Jf1M0YvYpk6UG/TEg/EjGaF9PNqslA4Zk9CBW97GP0e8s6M4BU46Zkb91d6bp76myT84WnsauDwMGUX2xcqXz2wcOHLIy5y1cuEb+9a9P2aEZ8TbVKavj2QfBnHV60CnQMBXsLIxukiz7hlriIMt6DC/FPLp1e1CGDGnj6exVc2VkKlZX1OmJ+KZOV1TjYvRsprKULuAL39NV9VJjYoAAjA6A/pj7zEQmYuh1ttklTK5kHT/UBf7hW0HVZUzokOi2zD7HmFLZNquz3enkq1j4Dezrythzlf6SL1+eDBAPknKMHdspJmBkjIfRo1hbPyM3RGJPOhvOdLR2Lh3f1vHsWNh3U0GPZO6yZPNsnf0Y51JnQ46HvGPCd3TgSF1CjLOBBib0YhMfKZuyOu/Ipj9//kCpXbu6yedc2wbNNxxUPUmXRZrBCDB6CGubVYsZq/sXdJ85c6UMGDBLUPW0W7emvlVn/DYeu6+VXgNejorEuXLltPTMihVLW90zCZrs9zYq0QHUjGzOLVveLcOHt5MiRQpYfbH7SlcJW8072byX8R9grIn2HQXVXhsCkqNmFWEHXhT48Luj8sicnSGBEkyBEoWySa0KuaVJjfxyeYkckjvH2ZkNmSUrsibv3H9SXt1+SF777LB89N1R9tWwXYwp8FzXC6TyRTkj7tUUkMxEJ9kHYyposhNhwZj2/lhjEiMQ2suIqVIZEALdwMiMYQDjNAEN6JRYHWDALoh70ZwBpTFGPDbzE2PEw1gZQDIcOwDxLl78kuv0dPRRL+kcYKalOFmFQ83zgQdukSVL1knXrhMtRQPRqCpC8/ff91mlWF5//QPPY2MfnwI1oTGiK2vWrHrGe4xhONLzzNwbTOYfJgoekzJxZv322x7p3Hm8vPrqe5509DOKAejQq9dUgaHV+QD4rSJfmbuNuXvYKH/m3mEdks6x28sDec1LB05T7zHZ41kns86hqzNuMhlbmPuHWWu2DWPoYA3LrELP3P0Yvw4oqXMO6LIl6DKUwWA2adLTVmCG16MbA95jHOTxXHddKTuToAb2jtQ5HkEXJgDNlCcEdT/j7MOwh9J/Xg8Dbse7zN3LyjJB4U/KgLp9+w5X8ujuVrzEGKcjyRzF7FNWvmaM3ZGM0U40NhvK00+PlDp1rvTcj6wexOo+6kM6w7Pu7vjhh1+kVauRVkllt4etnsDySLZdKuyTs4WnsWuCdpDbevacKsuWvaJ9DTqNPTDT7wXQEvfW0qWvyJo1m6iMyPb+THmbepetRGH/lonOoiVSCjRgdJ1k21mCat9Qyxt0WY/hpZgLu/d19hj0xeiKkLdHjFgg06c/63lSoLsvWjRYLrnkQu1pYmwnOkAybHJz5qyWvn1neH6PAQColxl7Gqv/M2c1tEtotwndwE8vRtKLhQsHWWWZvZ6g6jI0AZLUkNnnSm9LRdtsUPwG9uVl7H8qWcvx4yekQ4fHrddN7Kq67cTqUWzgNSM3mNqTzoYzHa2dKyj23VTQI5m7LNk8e9u2r61ELn6VatLTO0qnTvf7JtrA+Wbsiqy8o7sv7L/rfAbt2zeSESPaS548uVy7PRtoYEIv1jYKgGha2oOWjD506LxM/k+Tb9rbBtE3HFQ9aePGbdK27WhB4hi3R2cHxDuMHsL6m9QYmPvXXhnYa6+osQEUzOp6Xn0xNl11/0CPg88Y/jOnL55JDKbsz4UK5c84H25Vmth9xQRHBYH3Mnd8on2hQbbXhoDkSLlE+J6WAos2HpBx6/7QtgsbxIYC5+XPJvX+nkeaXJtfrijpnUUzNl9LzV4OHDklb399RFZ+eFDe/fcRAVg5fBJHgcH3FpFmN+SP+IMmgGRWkbAPhgUBmE6Ayaxo79Pu2NJ9ixEIFcj2l192Wwayr776wbPkJGMYwJhMQAM6cIgOOPPjj79KmzajrVL1bg/AoYsWDZHKlct4kos14rGZnxjFBYNhDHmrVr0pXbpMdM1Yiz509EEbJoMTa9CxE5HZX0pxOXXqlBVFefHFJWTq1J5SvHiRjK4YQ64CCZ06dVratUuXrVu/dt2nrGMzkqx2bN/MXcHsEROjE+MEBMH79n1E+vVrkSl6Fu8DzAhguPNxy0Ktu3uYTNKM8ojvIHK2detRvtlnGZo7x6y7O9CeAaepfhlFnnEy+62F+pbOuKkDWuvK1OvWN5LfGfqwALlYApJ1QEmdQ1/nYAHwCCW0br75ak+y4S7FHvcyaOvGoDrWZZkzkR8iWWO/jA04o+npHaRYscJU14yxDh0xJaQZoLapMTGI+5nlAwy4HbRleZ5OlmHHFW/+hHtjyJC5Mnfu8557UHe34kUmM7BpdQP0y1QgYeVrXXY6fC+SMSrCsXIzI1uaBqUxFwhjYPULNmL2LJvlkRmvSZtU2CdnC08zWRe09asy4uwLsgF0cFSEQLlLZM7Dg72LoIfPPtshmzd/bIGQoTNE+pjyNvUdRk+xjyne8kWk84/ne4wenEw7C3tPJ8O+odYl6LIeMz4TfT1WgGSdngf6eslUzjPB7hMdIJkBprDB/RgjY0tgac/0FdolYnNb+gW4Y70mT+4uNWpU8vwYI3/h5UTrMrGhTnx7YXhSKttmg+A3cK6gDtCn2kPnQPINJBmZP3+ANGlyqxakyO4WJoCMDU7TZUzFmEzlvbPlTEdj5wqSfTcV9Mig82yd/RfnhElSYyILs/IOe2/o9FbYOXr1au6Zxf1soYEJvdBWl4gEbWD3RmXEHj2mSNWqZS155YILipp+KlP7IPqGg6gn2TPvehGdSTrE3EOML8I+BsYvobP32m3aJtUn3WjBZiKGPQl2cmQzhs/YmWQMfTPBrUo33bhxqxXQARuYW4AWs6/wTd06BoX3BtF3FGR7bQhIjppdhB14UaDHst/l5U8OhQSKMwWQAfmeq/LJAzXySaUoss/GeZiB6v7g0VOy6asj8vS7f8q2/xyVk6cCNbyzdjCNrs4n6U0iF9JNAMkMwM1JaJ1QGOnCMIZDe99MJJ9qzwiEcEJ17NjYitycP/9F3+hNZqwmmU90EZ6Yh5+xGQ6UGTOelcGD57qSH87eqVN7CEqiZcninQ2eAUPgA2xWAdaJq+tv164/pEuX8VYJNq+HAc8wRkrWCWMfB7O/oIyPHNleRo9eJO++u90VHM5kHQZwpmfPZjJ8+AILTOSmAGFsujJ8avw6AJUbvdl1Ze4KRhE1AdkyY/M7m14l9AB4RzlBZLMxeZg1ZdeAAayzznQ1B10JJ9WOOV+qLTNnBpCsc7bojJs6A4xptmuTdfdqyxo6WIAcC0jW9ceA1nQOfZ1h0OuuUrRi5sIEUDCBJyZAANN19+LnRYoUlD59msujjzb0zK7h9i3mjmSiyBn64vsmxsSg7mddCT/MkwW3oy0bhKa7y4PCn95551Np1WqEZ6YMVn5ljNNstkS19xlAkEkli3hkt7KfU1ZuZmRLRrdggM328emyouiCjXbs+MkytntlR3bL5GF6Z0bSPhX2CXPnpgJPi2R9dKXEI+nT/k6lSmWkVau7pXz5S6Vbt0mCfap7THibvS+cy/r1u+i6z/gdZwpZL9mgI7rjADdk9OBk2lnYe1pnj1BLwPBytGX7Q9sgy3rs+Ez0dQaQrOtPV14V42blGbRlg8/8AMkMMAXfYkGkaIuKTe3bj/G9ARi9Gh0wOrpOllUDOdfsEiZXsJ/jH8HQgwe3losuKu7bZVB1GRM6JKstw5NS1TYbFL+Bc21Zm8A111S07NQNGtSUCRPSpECBvDHbJgxwhw1OY7ISsgkE1ATPhjMdrZ0rKPbdVNAjg86zceZV5U+/Q8zouup9BqwWa0CyV1KOsmX/Jv37t5B7762TUdHU7d47G2gQySXM6ELwnRUunF++//4XbWISdgxB9Q0zepxOr7HTIBZ6km5MrD1cF7zB+CLsc4vF/WuvFAHbC/AO0dheGJ6POcCedOONVawkY5UrX5ZJjmF1SdgIkKQMdlbcQW4Vj/G9J5/8p1X91+9h7sQg8F5WTtT5LhUtGFsr2vr1x/TB8LB4+SBDQDLLGcJ2xhSom/6z/PrHSeP3whc4CmTNKlKzXG7pUr+QVA6ByBzRHK2OHj8ta7Ydkgnr/pD9h0NUckRENHip7AU5ZE3PEgZvnNnUBJDMGG2cAzFxrrCTYAUTe3+6CDDVlhEIAW5YuXKMIJNa164TpW3be2TkyMdco2DZsZoYqHRALp2ioMvEogOC2Y1kDz881Nexy2YVQJ+MowK0x56CcdLr0QnhbHYCRmlmnTAm+wttAc4tXryoVUIe5Ymd2SAYQRj9LF8+yiqHjH6aNq3nuU91yif6YhQXtzVhAD6MUso67RhgM8YJxXbKlOUWWNvv8cqmDcdmz55TBNmW1AMQIRyPKBeUK5dZVQVmTdm9i/EwTkTT+1l3d+C7OuCvndZs1n2dMYbJ4OmnGOoykMA45qX0s3wrknYMP0K/LIiPNZygXBoUca9HFxWsc+jrsmz78VQ1prfe2irNmg32zIKPdsz+ZoAnpsB9dq2xb6dOXSHp6YvPeAXOZ9wjMDqZPOx5YgDWzFln7m37+IO4n5ny3ZiDDmBvnycjy+j2Z1D4E+SHnj2nyrJlr3huRd39rF7UyRmRyBjM+WVBuYyx24QHuxGM3Ru6O53dtwywWY1TF5SDdn7BRroxJSOoR80tFfbJ2cDTTPiVsy32D5y0CMTcu3d/NF1Z70Jua9jwJnn44TukQoVLJWvWLBSIE++a8jb7YBmdx96eKS8aNTEC1AEjByTbzsLYu5Jh31DLGHRZj+GlmAurr7Pzhe4wenRHyZ07Z6Ydr9Pz1AsmCQyYMrLo1y+4QScX4X0TvZql/W23XWdlGy1cuIDn7RDaJbwvTlbuZa5e7E1kgO3WbfIZFX+uvLKCQB+vXftKi3/5PTr5S72baF2GmX+y2zA8Sd1XqWibDYrfwG2dGTChkslQuRGgnlg+zP3LBqcxcgMLmsEcz4YzHa2dK0j23VTQI4POs3X2X+x7yP9PPz1S6tS5kjrqTDAJawdiPrh37wErIRUytqsHY4b82aVLEy3A8WygAUMntzYsr8W7bCAIM5Yg+oZZWT2RehJTgZrhYQz+wQT7gDWOxf379tufZARrIhD8uusqM9vHsw3D82FPwrdeeOEtqzL1E08MtnQ6+8NgDmBzmDatlyxY8IIsX/6aZ/I4hgcw5ysovJe9M3R2c0XvWPhCg26vDQHJUR3r8GUvCnzzy3G5Z/KvIYHiRIFyF+aQYY2KSPVLc8XpC+dWtwePnpZn3/9TZr62T/Df4RM/CrwxoKSULJwtog+YAJKRJe2OO9Lo7yAj0ZIlQ6VcuYvpd5iGjEBq7+fOO2+Q6dN7y/nn60ueM4IllFqA2/r1mylVqlwuU6f2lOLFi7gOnRV6WMATE+HpB0DYuXOvpKVNPANEaR94hw7I+tzGs8SQvS1jxDNRJpn9Va1aOVm8eIiUKVPKld6MIsU6m3RG0kiAKYzCAcUF2ZGR0RhRlMi0mzdv7jPmyzjBAP7o0+dhGTfuKavUkdc+hcFz8OA5MmfOat/jZ7KWqiNW2fYC/doHxJRZNcmE+MMPv0irViM9M/mpb7sZAhCM0LfvDHnjjQ+tZvjuQw/dZhmiTEGE6jvMmjJAQvTHKKO6s+TcDKxhnD1f6J/JQo52OuOHLoMn+vBTVJWBAmvgfAAynzQpTe67r27MSkQyfA5tmPvCBMTHVjmA06dx47quw2T2lt8+BcAR9w0qC7g9jRrVkfHju3ryVLzDgCR1mTzVtxmezwCb2TVV7WDQHjVqYQYdVBn6tLR/WDKTX3UCr2+xmXl1GczZs25qTAzifmaA16bOEV1WCKyfTn4ICn9ijG5M5j5GFogE4MEAfFlQLqNbMCAev7uACRTSBRWif2bfop1J0JxOpvcDadqzjsB47HyQNQiG9FiDCdh7N+j75Gzgaexa6NrBWTt9+rOybNmrvgFHbv3g7OCM1qtXQ6pUKXtGhioW1Ih+TXmbfSy6c+QcN7Jp9evXIiKer6NlEH9nZK5k2llAM2YNTXTiWNg37GsZdFmP4aUm+jr0jj59plsBC36PXzAlAwJB34w8o8bAVH1AWy8dgrHp4X2TvcbaHf3A22p+oV3Ce7fp7BLs3YvqALhv+veflRGIc8MNVaR796ZSp85VdHA7IxMmQ5dh6ZDMdoxumqq2WeaOSZTfwG2NWV4G++qQIW3o88DsJ0YmNAlOY+QGP/uac8ypfqZjYecKkn036Hok9k+QeTYbFMbabzFfJsMk2kViX3K7Q0Bf+H/Xrt1s/QwfQcuWd0nbtvdqKxig/dlAA+Zu9WvD2MEQULx06XCpXr18tJ+zqruhYsiGDVs8+2J9V7H0DQdRT9IBt1kZkgGRmsrQ0dy/p06dlhdf3CiDBs0R8CWmEjSz8RieD59YrVrVrSAGtyRj+A4TyN6+fSP5+98vt+6f3r2bWz7n7Nkz439Y/4HOPhwU3svI54n0haaCvTYEJDOnN2xjTIFVHx6UQc/tMX4vfMGfArlzZJE+dxeW+67OJ7ly+EefJ4qWO/eflFzZs0ihvFkT9cm4fQdzmfzyPlmz9aCcCnHJcaHzxGbnyZ3VIitfZQJIZoQu+wSjddx7EYspU2x/Vydw2dsyc0TJYSjAACXqsmYywjMr3GOcOkUBbbyAd24RvWruGEO3bg9awm2ePPqgDMaIh77ZrAJoy9BeB8hcs2azNG8+xPecMc4mJrJTNxa3QTAKByIgL7ywmFWeDobLypXLZOpKpxDjBQD7smQR+fDDL333KWO8Qn8M3ZwDZYwAeEcHyAdwtVOn8RkGIK8FNomAZ86S0xB94MAhefLJdTJu3FLLcaQMUa1bN7SysUUCIlRzYdaUBS4wa2pqnGMM45iLyX3LABN09wijGPplMsMd3aPHFFdgOkBUjz/eWVDaNpq1jZTxM/eFyToySr3O+cIAFL2i+b0ypSj6wEE+aFBrKVLEO2MX2m7Z8pU0bTrIMjJ6PWwWKB3fMcmCx6wzjGIbN261MrNv3fqV9QoyIvfo0SxiILL6LrM2DAiEoS++aWpMDNp+jgfwmgHegnY6XhUE/sQEK7GZ+xjDO5sFxH7OGMcG5HScw1qr8QAAIABJREFUMd3DyOume97+TYZXob0OfMSsC/rRgd7tY2NkNS+Z1yu7n+ofGUgQZFK1alndEsTt96DvE+bODSpPi9eiQe5///3PZf369+Tjj/8tAP+pB/L25ZdfZP1VrVpOEGB32WWlJF++PJ7DYYEvkfA2+0d1MoVzgLqKFPGib7L6ZeiTTDtLUO0b9vUKuqzH8FKdDGSf7549+6V161EZQcBee9fL/sWCQEycmhgDw1f8+DBjs8J34qFXM/dOaJfwviVN7JtevQAkj4oAy5evt5ogIzLsPCZAZLwXZF0mWXzG5LuMbpqqtllGl0yE38BrPVh+y+pxJuvOyIQARyK7oa6sOzMPE50slc90rOxcjM6cSPsuw+/ZfcrISJHYG4LMs9mgMJ1PyH7GmTMcrU6neOyaNZtk7NglVrIQ2FJhq0GCqosuKk5fO6lMA3qSmobM3mfvXWZMjJzN+Dhj7Rtm6JBIPYnxtbLBAoy/ic1oq9bY5P5FoB9A0b/9tkc2b/5YVq58U/71r08tX+2YMZ2kQYOaUfv1GJ6PscN2+ssvu61kahMmpEmBAmdidli/QceO98vmzdusxFd+yfAYeVZnuw8S72Xmk0hfaCrYa0NAMsMZwjbGFBi+eq+seO9P4/fCF9wpAOjxrZXzSLfbC0mZ4mal1WNB09OnRb759bh8+uNR+X7XCfn2t+Py5c/HJUc2kT8OnZIby+WW9CZFpUBuHpT89tdHpMuTu6Vo/mxy/ORpKVcih/ztvOxW9twqF+eSyhflkHy5+P5iMU9LiD9xWl7/7LCMX/eH/LbvZKy6Dfv5HwVa3lRA+t6tz/7rRjATQDJTEsf+DTYrmclCQmiDMvj4409Sr5lkR2YFS/VhZLHt3LmJZMvmfaYY4ZkV7hlFwcsw8/PPu6V//5ny/PNvZaIbQHfImFiv3rXakoDqZcYAoAO22QcCJQ/rOmbMEt919TPOMMIzawxkwDMmBhNMilU4FAEAhIShwwmEZBRiOxFRkrNJk1s9FS/GeKVTXLwWjQkeYAD5jAMbY2DvHDaDEJRInI2fftppnZ0VK16zgMgA1iCb+N1315SCBfNRd5Guken9qutP97sJ+Iu9d02duUwmUewPZJe65pqKrlNiFEO3fYFzhMzI3bpNsoyLzgdZu0eP7iCXXnqhjpRx+Z29L0zWkcnS5mf8YoBwXvc+DEMjRix0zcQOYP/o0Y/JAw/cqs1+w+5FJqsxk+1ZBw40WXyn8/n226+3nM8AVOnK8eq+w/IFnbzB0ESNxcSYGMT9jKCfRx4ZJl9//YMveU14PZv13S87XVD4E0Mf1giokwUYoLxzkUxldt0ZYn432fPO/hgDPd7ROUaYrBXoxyRojnHYuPEaOJ5RDrpXr2kZ2f3s88Y+79+/pdaZz9A+0jZB3yepzNMiXZNkvKe7g+xjiuacs/qK+p4J2DAZdIvlN03PYqLtLJhrEO0b9jUIuqyHsTK2L1ZfR39IANCixXD5/PPvPLejn32HCbhBxybyPpuZzys5A2OzwphM9Wr2/mF0pNAu4b7ddHYJ3Z2JtV+0aG1GcDvssKho1rDhTVRSCGf/jKyOdxKty+joEITfWd1UjTWVbLNB8hv4rTUA+chg6feY8At2XzGAMLYvpp2JTpaqZzqWdq4g2XdNZVdmP+jaRKKHBJlnM8ERprYgtkqFSWZyp7z96affWoFDr7zyrvUTAtxh17jkkhLGoMZUpIFun5r+zlRrNPEh+32fkbOT5RsOmp7EBLqyQRI6PcRUrzHxTXjtB/hsYce85JLY+PUYW4Eai1/GbwZzoPoB3Z54YrDAL+/2sPKsLiN4UHgvO59E+UJTxV4bApJNuVLYnqJAoym/ylc/H6faho38KXBe/mzSuV5Buat6XiPAbzR0RXZgAIY/++mYvPftEdl14KQcOHxaDh87JYeOZU4dDCDy8s7F5TIDsPQLHx2U/s9mzqKNzM/IBA0wcoHcWaTyRTml0v/+qvwtZzTTMnr31z9OyqSX/5BXtx+WYyfCdMlGxPNpfHXpXPJUBz46096VCSAZIGAoZOxjIhywfbJlKNAflFqAMZFph3mYrKKqH4DVUO7DL2KeFZ5Z4Z5RFJwGO4wBEb3jxj2VCXQHEFjr1g0EEXe6yH8n/RjHrknJW7Ycp59xhjEsxgo8A3owzhw73UwUDj8gPQtWwrcBBhk58jHJmzd3XBUXr/PFGMZ00b8A07drly6bNm3THmPWsc/sFe3H/leqq06dK6Vhw1pSv/51maJemT7QhiltxPbFtjPZv/Fw5rJKph+AklUMnfcG5jN79iqZP//FTCXBK1UqIz17NpMGDW7SgmNZWkfSjrkvTA230Tp9GAeJ0+GCKHVEdA8fvjAjI7CiB8aP9v36PWJFfDMPw6d1d4r6DgMQjEUWLOy3efOel4UL11qgPTifUaIdzudcuWITEMnyBZ288eabH0nz5kMznQvn2pgaE4O4n+PhGGCzvvuBToPCnxj+zZwPBkDFnln7PjQxBjN3i64N67Tw6ofJ8qD7Bqo09Oo1NSOjnt+YWfAJ47BxOoewpj/88KuMGbPYdSwoOY6MvrVrXxl1sIVuXXS/B32fpCJP09E8iL8z9xnGbcrbnHPVOeKc7Vm9JYg0NR0Ts9dVn8mws+DbQbRv2OkcdFmPtX2Z7HsmmNIP7MXYz0BjkzGxfMUrsz0r5+kcx/a9wYKmmDsutEt43266wE6vN3E2XnrpbZk06WkLXA8dGHY6VKcztcPavxFUXcaUPySjPaObqnGlmm2WufcS5TfwW1vmLoxER9TtJwYQpuvD5Hed/SWVz3Ss7VxBs++y/N5kP/i11dkC3N4NMs9m7AyYk4nvEO2ZMxxJUh1l44D/9IUXNlo2UVQwQGWJSO0aqUaDWO1lZz+snMrYF3VjZHhLMnzDQdOT2DVhfIfM3Fiaq/WNxf0bic/Jb38xtgL1Pu6Nbt2auiaxY/Yo+sH4gT25//6bPQMhWDr5+SCCxHsZ+TyRvlDGhsXKqvH0QYaAZB1nCH83psCv+05K3dE/G78XvnAmBbJnyyLXlM4lA+8pbGVFRjn7eD7Ievz5T8dk2w/HLCDyz3tPyL5DpwTgZN2TI1sWWdG5uFQsxQOG1318SHo97V3C2v5NzL1EoWxyYeHsck2ZXFK7Qm4pf2FOyZsrvkQ5cvy0vPrpIZm/4YDs2BkC7HX7gPkdYPP3hpUSAM9Nn3gCkiONRvWbA2N0Ve+3bHm3jB3byROM6fwOkykW78AxP3/+QKldu7ovuRlBAx0wwj2rKMyb199S5hHNi0jedeveEQhP9gdAZGR3bd78dqMyQ/Y+GMeuieGNEfD8HCgwHMycuVIGDJjluyYMSJ4RxP1KhHkNwETh8APSs4Cnq6++QmbP7usZRYlxMoI+2uky9rnNmTWM+WW9wFrMmPGsDB48V3u1mRjvGAMWPvgX2PgmqVGjknVWkG0E7+IP87M/iH7t3PkBwb2TJ08u7XjtDZi7glXeGbqb7l/GqYH5mBiPWJCzX5ly9t6YN2+A5M+fR959d7sgEyTm41w/GBo7dbrfCmDxAvAbLWqUjZn7glV6MRSWh/g55Jl7f+DAVtKuXSMr6+zrr39gZRZ3ZqCG8eChh26TNm3ukXLlLjbKMMFk8mQz6ejkiWgzNCALBO4K8CYAkfHEK2Moyxf8gnow3rS0SbJ27Wbt7mXvI9VR0PYz6xgwOWOYq25PoY3OORIE/sRk1mLPB3PXs2fWvjEZYzArhzJGXJPsVs4DxAbg6L6BbMRdukzUBgywugXaMWcTesW0aT3l4MHDVvlDBDqCjzqfW265xuKjtWpVj1mwhfYy0jQI+j5JJZ4W7Vok631GLlZjM+VtzjmFgGTvVQ6ynUWNmpFzWb6CPlk9ZfHioVawmu4JuqzHzNdEXwc9mDXxCsBhbDr4humYGL3YrwIUK+eZ6NUM7TFXJhN0aJfwPol+dgm3t1BdCDbZyZOXZwTmXnddZUG23WrVyhnpwM7+g6zL6O6yIPzOyL8Ypy7JCXsvJ8o2y9p8EuU38FtrxhZtCjrR7S0GNGXCE5j7nM14m0pnOl52LoaXwS+UKPtu0PVI7Pcg82wmoQXmYCJbs+fEJKgLY0CW7+nTn5Vly161bC24e9LS/mEFDkXjH0glGujuz2h/Z/RkRk71G0eQfcPM/WbCf6LVk5iEb6zvkNnnjD/evrbs/YtKI2+9tUUGDZrjWv0UfULPnjatl9x4Y5WotjGjl+IDkPXhW/NKvMPIDuhHl2QMbRg66XwQzN5MFO9l5HMTPw0rF3v5QlPFXhsCkqM62uHLbhR4/bPD0uXJ3SFxoqBAoTxZpXP9QtLo6rxWpuB4PCdPiZX5+MffT8iaLQdly/dH5T+7T0T0qXgDkp2DKlYgm1xaLLtUuTin1K6QR8qWyCFF8sWHTvj2//v9hAxdtVfe33GEAmhHRMRz6KVF7c6X6y53z4LqR4Z4ApLXr59uCWGxehiAhPoWhC0AoitXLkN9nsngpjrq1eshGTCglWTPns23byYbGivcM2AJv8EAhIyykQ8+WM9ak2gUasaIh7GwhjdWgH7ssfusbL9uGSXZjEEM+JuhdSRKMqtwoBTUhAlpntl2GSUeNAWouUmTW30dHYziYqoQq33IKKS6fQIDf6tWIyxwo+7RAXnU++z+9YrS170PMEN6egejbDfMXcFmO2QMki1a3CXjxnWhgdMTJy6T4cMX+C4BC05TnTB7T+eAYMENXgOHUaJRozrWH3iG7k7X7cFY/s6ccxMQH+PwgaNs0aLBruWsTAA9bnTAWgLg37hxXQForXDhAsbkYg0JjAOfmY9ppg41IWc5Xvw7eDAMcLiT47HPGCCsn7wBGWjJknXStetEal1MjYlB28/fffdfadlyhAXG9HtMzpiON6jv+MkPbB/x5k+xNAIy97RJZkJFR8YYzPbL8KP+/VtYmc2zRBDNzICyMS+/c2VSLYLVLfBNVjb1OifgGwjcggwGg3vWrObBsdSlE2GjIO+TVOFpEZI+MK8xcrEarClvc06SyeZqf4e9owJDzAgHEnQ7C6bF8t9E2jec5A66rMfwUlZfZ9cE+ufy5aPkqqsqZNqdsB22bZsur776nu/ONRkTu5cjldPUQE31akbWQt/MnRPaJdy3i84uYX/r1KnTsnHjVst+snXrVxk/AVgwaFBrKVLEXA92jiqoukyEbCLhr7Hyb6rZZhlbth+xY+k30C0qG7AZrWxmHwcDumFtQIzcgOprS5YMtYLwdU8qnOl427lYXuZFy1jbd4OsRyoaBJlnr1q1wfLn6B4T2ZrV6xh5B+MCuB5AZHv1ROwjBA7Bbh2J7cc+31SggW59YvU7E8BjYsdyG1eQfcNB05OYu4MN1tbJVCYytFpX5v613x1IyAa9z5l8SPUHuyX85PBxR/IwPiTVL5I5wO/qdn8wsgP6AQD4iScG+yYZY/VS3ToGifcGyXeUSvbaEJAcyakO3/GlwORX9sm8N//KrhU+5hS4qGh2Gd64iNxQ1hywyXzt2InTFsD2xa2HZPPXh+Wrn6PP/JtoQLJ9njmzZ5HKF+WUu6rllZrlc0upItklWxywyaDb1Ff3yTPv/SkHjxJpo5nFOEfbdLu9kLS/uaDx7E0AyUy5dzUAE8MLO2i2lDj6g/IIACurPLJgZ6bMIb7PGtdYsAujuOC7EPKrVLlcSpYsJlWqlJUrrrjU+itZ8vyYgaAYIx5LJ1bR8Msygz4YxRZZSBYvHiJlypTy3XJM9BsDeLN/hFU4dPNkhWGUup05s7cW9McoeDrFxYuYjBLhB4CEsbNfv5nyxhsfSunSJWXTpm2+68YCdlkjvV+Uvs6ohCj6IUPaUBkC2buCAdODQIwiaWLUx97t02e6BVb0e1jDPfpglWY/BxDbB76H7NWXX36R9VehQmmpVKm0VKhwqeUMZHkEy6di0Y4956yRFWNiAIZ+WZ9Ywy++dc01FeWCC4pK1aplpWLF0pYDpnTpUpIzZ/aoyMOcXdyhOCsYg9+zZctX0rTpIAFQ0OsxydSBPrycz9h/Y8Z0kgYNasZlv7H8xS+oB0Efjz46UnLkyCHHjx+X7dt3eNLF1JgYxP3MgsZMzhhzRkC7pUuHy803X+1KX2aP48V48yedQRljAKhi9OiOkju3dyUfZIYbPHiOzJmz2nM/RRL0xBiDTfpl5mviKHNOlpHh/UBVJ06ctMp8T5mywgoqRPZ5v4cNmmPvDnwLjjkAjitXvsz6bwR8Xn7536RgwXxR3evxfDno+4Q578nkafFcm0T2zTjb1HhYWdtr/Iw+an/XhMckkmax/lbQ7SyYbxDtG/Z1YO/rZMl6GCtjV2D1dXZN/DLgffPNj9KixXD5/PPvfLe0yZiYAE98zMsRzdz7eN9Er2ZtCX52F0Ugti/2rjxX7BL2DYYsi6NHLxLYzu0Pklr06tU8qsQQ9v6CqsvEmn/Eoz/2Pk1F2yyjc4CmifAbMGuns6uiD5OgEd03mTuJtQEx97nJ2IN8phNh5wqafTfoeiT2epB5NtZz7NglMmbMEt9jaeo7ZPxMN91U3cqiDb+o1wM7Fao+YYz2in4Yz+TJ3a0qmdE+QadBtPMzfZ8NFIzG7sbo4snyDQdJT2LvjqFD21i2Z7+H0fNNMtriW8z967w7cKZHjFhgBRh4PWyCObf3GXs/3qtb9yqZO7e/VV3b7WFsDngvPb2jVX3Oz2fJAvD9MAxB4r1B8x0xcl5Q7LUhINmUI4XttRRoOXenvL/jqLZd2CAzBSpdlFMmNjtPLikWHRDCjbanTot88uNReWLjAdn81RE5eiJ2oNpkApLtcy2QO6vcd00+eeDafFL6/BwSj8RHqz48KFNe2Se7D5wMt3CEFLi1ch6Z/oi3suXVrQkg2cShZ6pU6qZ94MAh6dVraibDrtt7yHY5dWoPLRjT/i4D1kJ7vyg3e3+M0IL2rKLFgCUQvbtw4SApWtQcmK6jv/13xohnAmJlFA0dwJYxSjDGQEaRMs1YA9qxCoeurBS7r5YuHSENG9byXdZYKC5eH2CVCC/QDBSilSvflLS0SQKFEeDBtWs3+86HdYyxZ90PJABDf/36XTzH4wcscr7ErAMbJc4okqZgQmQMaN16lGzYsMWX/qzhHp2w2SL99jFzb+BbAwe2EgBtU+lhzrkJ2A5z1/EQ3Z5l7v1Y833nmjEONuasMCBJE/6Mtr/9tscyfj311MuZttrIke2lc+cmki0ekX0G/MXrTkPwB0CjmzZ9LB06NLaM8n5AbVNjYhD3MxNgZ3rGmMyFOlkmCPyJddIzgS0M8J+RzZyHipGp2H6Z+UZ7tzHOBz/w0dtvfyLt24+Re+65SY4dOy7z5r3gy9LYoDnmbOJDqQqaDPo+CTJPSyWZyW+srD6CPhj5QUcXVmZW/bBnVffdoP/O8rZk2VlAP0bOTbR9w76uzH3md1/HW9Zj9TJWX2fXxE9XZMFdJmN6662t0qzZYM/sWxi3H/CXAUqgDzZpgYmdCaCCbt2a+uojoV3C+zbV2degXyKAG2DkvXvPTCYE+R/26WLFCsfsug6qLhOzCcaxI/Y+TUXbrM7mA7Imym+gW0K2QpOpTu73XUYnY300jBxvEvAS1DOdKDsXK0ckyr7L3BPJtjcEmWeziU1MZGvIsj17TpVly17xvV50QD4ErA0aNEdeeeXdM/qBr2T69J7SuPHNuuuL+j3INKAmEONGbMUvE9+Sc4hB9Q2z95uJTsLorl6yKxtgyfBDJqmXiV6DNWUqBrjdHboqu0gWgwQh1auXN97dLCZmxoze8sgjd3r2z6wbE0SKDzA2Fp0Mxe7NRPBexj6tm4+T8Dq52M8Xysh5jA0xHj5I5zxDQLLxkQ5f8KPA4WOn5dqh/5XjJ2MHdj0XKA6//4PX55c+dxUWZPyN9fPBjqMyff0++ej7+ADFgwJIttOtzhV5pP3NBaTaJbliTU755Mdj0n3pbvnljxCUHAlxSxTKJhsGljR+1QSQzBrQ42HkYrMjQ2ibPbuvb0kLNyLpBBS8w0TZqr4ZoYUVMFlnKpsRzXiT2F5gAI9ozgBVVLfMvvJzALCRnYwCxDiZTDLWqDkyCocuAwf6YvaVLhrThO6mgr7qm1Ei0NZLUUO2zg4dHrey8KHMTadO42XHjp88ty6jAJishQ50rgMkm5wBZv+zZzuWBklFLzYKGBHAyGjMPMw50wWWMAZijCUVgVTMOWeN36ABY2Dwy6iGPhjnTbydWwyfZujy5Zf/kUceGSa4Z7weEwDiBx98Lt27T3bNKmwiNzBnx60Nw1/Kl79EnnxymFUxwf7Ygz/S0ztYWZ67dZvkOxSGl9o7COJ+fvzxJy3AgN8DXoogLwY8wDhHwONRIu6uu270/CyzlvHmTyz/1hmnIZsB3A5a+z0mjloTPs72y/AS5l7xmiNz/+Jdrwz1O3fulbS0iYLAzBEj2sngwXNl8+aPPUmq2x/2FxkDNtqvXz/dysycag9znpK5T4LK01Jtnf3Gy95n6IOVtf2+x+rsqo/+/VtIv34t4lI9IUjryOx1E3mJkStYOwvoFET7hnP9mPssmbIeoy+a6OuMfUcX5MWAEkyqurFyjV+lNsaGgLU30asZIACr14R2CfebU2eXQDDKgAGzZcWKM7MiozdddZRI7+qg6jKRzieR7zH3aSraZlkZJBbyTizWSwVcQhfTPTqAj+59/M7oZOxdif4Y+5hOX7aPO4hnOpF2LkYnB70SZd9l7olk6pGgRZB59p49+63EJqh46feY6EKMHRc2C+wRVHZyPpD31659W/r3n2klDXI+fhUamTvG2SaINIhkHrF4RwVGzp//orY71qfp7IjRHfAOY89mfFYmvuGg6UnM3cHYFRk7eCT3dqT3L/bAlCnLZfjwBZ77zKSireqE3Vu6vcvaHPyql9onxthYdEEfQeK9jI3HxDbPyH1+vlCGvsx4GN5lIn+6be4QkKxlLWEDEwp8+N1ReWTOTpNXzvm2WbKI9LyzsLS6qUDMM/q+9eVhmfX6ftn+/47Flc5BBCSrCVcqlVPSbi8ktcrnjikNALpvNW+XbIkTyDumgw1gZy/2KCHlSuQwGpkJIJmNoMMAYglMQtZaZEp9/vm3fOcGoyEyT9x//81Gjj0mO5qJAM0KmKwhkBGgMD6mfLbR5nBpzAAeTTKwglYzZ66UAQNmeQ5N5wBg6aMrNcNm4TaN1mX3gy4DBwjEGD1ZxYXJ5sgI1m4LxygRXmBnKLT9+s2Ud9/dLosWDZGtW7+Szp3H+25d9iyhE8Y5qcsAyvTBnkemLzaDGmNUMKEV6PXhh1/IPff09s0EhXYsYImJDGUcd8xcMS7socaN60Z79SX0feacs8ZvDFyXpVQXJc4aX2677ToLcFm4cIGY04sdg+7cnThxUtLTF8mECct8x6gz2qiXdY40XXaOaAnF8hev+QCU/eijI6Vy5ctk2LB2VpZnXcYRUydQ0PbzkSPHZODAWaIzhpvclbozhnVmHBwMP4g3f2LuVqYsmS47hdr7JllA8A6759l+IzV2s2eXcT6gL7fx4r6aNOlpmTJlhZXJI2vWrNrMjCaOEWbuzFqztEhku6Dvk6DytESuUSK+xegjahysrK0bNwMOVH2wsobum0H+Peh2FtAuiPYN+5qy91kyZT0ma5SJXPXDD79Iq1Yj5aOPvnTd3kyQ18SJy3wd0ujYxGapGxP60wHrV63aIK1ajfA9siZ8l9Gr8TE/kLR9MIwcyt6VjDxpsieCapdQgWPr1r3juq464Hwk93eQdZlI5pPId9j7NBVts6xdXGcvScR6qHOzceM2K2AaNke/h1kP3bgZnYyVyxham4BLgnimE23nYngG1jgR9l32nki2vSHIPJvJcIr1ZG2LjO8Q/XlVW7EnYsD5dXt0lRB0d4zz96DRwHT8sWpvp33p0hfKH3/86QoIV99jAoLcxsbcy3gvGb7hoOlJjB2wWrVysnjxEClTppTnVmCSx5kmuor2/tXpa7rqoG6TZfEwuuAp1ubw9NMjpU6dK32PIAsG1yWMCxLvDZLvKNXstSEgOVYcK+zHosATGw/I+HV/hNQgKZAnZxbpcUdhaXZ9fsmalXyJaLbp6yMy9439svU/8cmI7BxCkAHJaqx1r8gjHesVlMoX5SQoyDU5eUpk+PN75Ln3D3IvhK0yKDDsviLyj+vyG1HEBJDMZgXBAEyM+34DZst4oY/hw9sJIt2yZ89mRAPGMGViTGIETAyQVbzZqNpElM9gBFUdWMa+OCgLjzLUGzZscV0zKArz5w+U2rWre64pSx8dvaFITZ/+rEDRQNY4r8ckywH6AKAeGX7Xrt3suy91xg9GuWbB4KxzWKe4uE2IVR7dwM4A32ANhg6dZwEb4cABWB1RiX4P6xhDH4zRDlmZx43rInnyuFcDYJQkxsHGZDFh1xRzY5ycJrRCn0wmJ5P7kYkMbd++kYwY0d6T/uy40I4FShsxjTg2Zs45Ps8avxm+DXBzjx7NPHkne18wez5S0rFj0PFB8LAhQ+bKkSNHBU4Wr4e5+3788Vdp02a0dUbcHiajQKT0UO+xhjG3+ShHIObxxBODLbBjy5bDXTM9q++ZGhNTeT/r9pKiCXPGAPpHtmVdltkg8KdY3PkK+A8nzPr1H3gGtJhkS1T0ZmRsE57EAJbY+9btPDNr6kYHu+OmW7cHpXv3pjJ58nIZNeoJ32vDJGiOGZsJLaO9z2L5ftD3SRB5WizpH5S+GHkdY40lv9Y5wey0SdT5Uhnumje/Q5AFJguyNyToCbqdBWQIon3DvjxBl/VYh52JDqoLnG7Z8m4ZO7aT5M3rnSCDyTZporvoxsSU+mb4LgMAUPuD0athT0HSBl3Fj9Au4X4p+tklAAhHMCfsV9HolKbXcaxkiHjoMugTMuwPP/wq8+Y9L6+++p6AD1StWlaQaAJlrHV47zj/AAAgAElEQVR70ZQeJu3PZtssaxdndVwTupq0tWfK7NXrIbnjjhvkoYeGCHwDXo9XBQCT7zKAMDbonwEasuBmzCFoZzoZdi7GBgFaJcK+G3Q9EnQIOs9m5H+T9dT5DtGXn7yzbdvX0rz5UE8gbCR2Kd39EzQa6MYbr99VcANk9rlz+8lzz71pJVvye9hES/Y+WB6YaN9wEPUkRh/R4TqQ1AvZxvfuPeDr7zZNdMXcv37nlQle0FUIde5NJgEJU52JsTmwCSaY+4WxcQWF9wbNdxQruSyWPki/OzMEJMeLg52j/XZ76nd5dbt79NY5ShLPaZ+XP6tMeqiYXFMml8TKzv71L8dl7pv75fXPDgsy+CbqSQVAMmiRO0cWua1KXhnYsLAUyBMbBPjp0wAl75Vn3vszUeQ+K77TuEY+GXV/UaO5mACS0TFTtgTtYqXMqex927fv8J0XovxHjnzM1ynh1QFjmDIxJjECpokDklWqTEodGW0SW2OGVkz5G9WlTgnSAeXQDyOEo52f0okyiwMHzparrrpCJkxY6mkMNVk3NUemJDbTLzNPVnFhnOWM4uK2jxjlEe85AXJ28E3TpvWs87xr117f7Ejox3Scuj2HPv3OEmP4Qx8MKIgpJc0C/Bkjhwm4Wa0to5zqDBWqL8YwACUeYHQAH/0eZlx4/+WXp8qNN1aJ9MpL+HtMuSQT/qq7N5DVGFHcF1zgLTuwirgOyB8NMVk+6OdgwzwQ7HDZZaXkmWde9826tnr1477gUWYvs2c3Grow/MXtjlSOwOXLX8uoLIHyhc2bD/EdjqkxMZX3s85QrQjF8NORI9tL585NJFs2fz0pCPyJGYNOZsH9vHTpy1K8eBHfbOQmQCBFb0bGZmV2xuipm6vfgWHlBTe5WTluqlS5XKZO7Sk5c2angttMguaYtTYpZx/NXRbrd4O+T4LG02JN/yD0x5xvNU5Wf2LmxZQKtfejy6TDfNOvDWwpHTo8LtWrl4vYVhLNGBjbAXtnYxzM2Ta9t5kxJtq+Yad50GU9Rvc30dd37fpDunQZL1gXtwfri0A6ANT8HgaQzALzGBAjE1DL8F224gyji+iq4NjpF9olMu8mnV2CAShEE9Tmtb9Z3TwZugyCErHP+/efJXv37s80hbJl/ybTpvVKmn2GuU8ZHqKzsWDirGzB6JLMHcrKlonwG3jtXdxb2B9t26bLXXfdaKTjRCMvMbZSjJk9r0x2SRbcjO8G6UwzvCUedq4g2XcZWZOVXRl9hLlznGcq6DybuSNN5q2rQOOXAICpJsGup4lOFCQamIw7lm1/+22PVfH0nXc+NbI71617lcyd29/y97EPQ2/0lWjfcBD1JEZH0vn5Vq1606rGCd+CXxIpE17I6vo6O7JOrjLNkswEuevGhLkxeiBLL92diO8x/pug8N6g+Y5YmTpRPkjdPRgCknUUCn83osBNI3+WXQdOGr1zLjYuXjCbjH2wqFx/uXeWBBO6/LbvpCx4a7/885NDsufPUyavxqRtqgCS1WQvvyCH3F8jnzS9Pr/kzB591hVAv4eu3CPPfRBmSmY3VPkLc8gL3Uuwza12poBkxhiPfmPhwEa0Xa9eU2X58vW+c4LimJ7eIaJMC6xhyiSjCwTxbt0m+Y7ZpOQYKwTFEwyGybC0Yg3fOmeTMlAC0OL3sEqnVyS9ysINI+CpU6cs47nXE4mRgtkPjOLCOEsZECzmxvTFKC5udGKMd27AWAW+ATBSAVKZcbKGfjVWRgGE4aNp0/qu24DNUsXcGYxDhHWAM+OKxHDMKKfsudBl2mDK76pFYcaFtn5racQsE9SYcW4w94W6s6dMWe5ZrhhGW9CnZs2qvrNjHSQwGiILbDyyHrF80I//IAs+/q68soKVCdjrYc4JZCE40pD1yevRGfBisaUY/uK8I+2Z6BV4Ilu2bBZYW5epgjWOqbml8n5mHJKQH+bMWS19+87wXE5kA0NmusKFC2iXPAj8iRmD396G7I4Ar0aNasuiRS/JCy9s9Jw3wyedLzNyAZPhHP0y8iPL39wmyTgK8Z7z3lIAQjhwVGZtRl4wcerhu8xao12qBfawcm4y90nQeJr2ckrBBkzmUDUtVn9iycDcLaqvO++8QaZP7y3nn1+Y7Z5u98UX31tOYDyzZ/fVAjjpjsmGrO3AhBcwco+JnYUdY6LtG3YSM3NOpqzH6P4m+rofb4KuCJnq/vtv1mb6Zpzt7N5bt+4dS+73KvONChjYIxdf7G+LjaVcrMsWaEIr7DdGzgjtEmdefkyVjXhk82R180TrMvYEA15nBRQ0AcqT7IZuxtynjK2F0UdY2YLpi7HNsrJlvP0GXouB/YEAaGRUhM1XySUMABZ9IvvpzJm9PXVq2DhmzHhOqlcvLzfdVO0MHsEAwtigf7YiIHP+FK2CdKaTZecKkn2XOZPJ1CNTgWczuhBjd8VcsSfT0ibJ88+/5XnXP/54Z88qMExGc+bepxnN/xoGiQamY49FeyR+GjBgtqxYsf6MisY6sKj6tq6KLPSPl156W2DTLlKkAGXbQ9+J9g0HUU9idCS/M/Hzz7st/8HDD98hI0culPff/9xzy5jwQnTCVH7V3b9MgDibJZkJKsG4dbYCNlkFQy+2Lx2dMO6g8N5Y6si69Wd8oaxMnSgfpO5ODgHJOgqFv9MUQHbeeyf/Src/VxuWKJxNht9XVG6qED0Y+eQpkY1fHbayIn/647GkkTTVAMkgFBJ/3VA2twy7r4iULJI9JrQb9NweWfVhCEpmibl5cEkpViAb29wYkIyOdeUK1ccZIcproHbAjN9kAPQYP76rlYUtkkdnyEefTDYCU0OS0/mB0unp6YukceObBUq5/WEMQmjPlAfxo9F//vOLpKcvliZNbhGATZzlXBnAI1vO3Z4ZwW1MyHizaNEQqVy5jHZZGSUfnXjtRyiHs2atlAEDWsqIEQstZdnrcYKxMA9EhX788b8F5eacgCPWsKhzhrHOUiYzHtuXU3HBHh0+fL4AnOPco3Z6Mcqj3fAEGgKMDBD/kSPHMgCS7Didhn5E5yLLdd26V7uOE5HZd9yR5ruv/O4uxlnHRtsyDhGdUqsmwhg5kEl+9OiOkjt3Tus10HjhwhelSJGC0rDhTZIrV45MdPnmmx+lRYvh8vnn33nSjDHeMcC94cPbSZcuTSR7dj0P+/DDL+See3p7OobVYFkjg9vkTp06La+99r5lEBk8+FHLeRbPh3Vu6O4LNUZdhYFp03oKHFK60t04lwMHzpL581/0nT677706gcFy3LinBKWKmzS59Yx9wBoDvGijDGbICPTUUy8LHMhej9t+xh0F3tCvXwu56KLilLGTdWpFuqfYdbHfkcgOMnv2KovOtWtXt7ISQX5igZPOuxF7DKDTtLQH5cILz8xeEdT9jHGNHbtExoxZ4kt6BkCgC7KAXGYCAgsCf2JAql7OI3uAV61a1eXhh4fKjh0/udLZLTAJ/BtyKGS/Jk3qSdasZwa4MnKBSSUAxug5dGgbq+KBXc6HjFGzZjWpXfvKTGO0T5bhU065GSDKtLSJVhZQO+iKkRec4GnoUvPnvyDFixe1smM4M3Qz8hrmk57eUTp1ul/LK9wWGnfOc8+9Lp9++q3079/SchbF+0mFfRI0nhbvNUlG/6y9AmODztm4cd2YDVPdhV27TqT69HOiUx04GuH7cAz27DlF/vjjTyr4LJLv6N5JBTtLUO0birZBl/UwTkZuYIF5KpOaV8Af7C0DBrSidEUkNWjffozvNmX0bB0QhnFqqkEwdgQ2e6mO7iZ6NcbHyBkMvdDXuWCXYO18jH1Od5c6fw+qLqPTi+zzMAkcMaWPV3t2zXS2FkbOxBiYtWf7YmyzQfEbuNHfDkbG786geCbbOHS8p58eKXXqXOm6xAg8R+AIbFxIbmJ/mDuJsWmiTwacBHvW4sVDpEyZUhnDAOjnjTc+tMBzzgD+IJ1pxr8SDzsXozeDmPG27zJnMgj2hqDzbNh2W7ceJRs2bPG8wtkEDrqgMF3FXAZwxwR9mPKiINHAdOzRtreDkZ3rw2Ssxvf95ASVwAx6kkr+wNxd6DfRvmGdvI4xJVpPYgDJXokZYGMcM2axleglb95cll/O63FLmKB8ywguhd/W/sTy/tXtBzY4TtcPxs9gIRifC8tbmb7csCzwa/1VxaRlhv8mCLw3iL6jVLPXhoDkaLlW+H4GBQDEBCAzfLwpUKJQNhl6XxGpc0WeqMn055FTMvGf+2TttoNy8Chy9CbvSUVAsqLWxedllx53FJJbKuWR7Nmiz5Y8aOUeWRVmSqY247RHikm9yvxZMM2QjEHoMtuqgfbt+4gF3tGVqHZOjM2sEE1mZPVNKKb33dfXF9RmktGFKTHhFFRV6fRXXnlPli4dbkX02x828g3vmDoe8A4URRgzZs5caZWyRym0ihVLZ9pvjAOFVeL9jNUAR06alCb33VeXAj8wgjgm4+ZAgSLUt+906dr1HwKjErJmbt++w/OsOY3KKqtvu3b3upZjZ/YDA3hn5sgC0hlDtdPAptujimCsIRVjxXqcf34RefLJdTJu3FKrpKN9/zLjxHfta6ICGRYseNHT+c4ok34R0zgnAwZ4Z9HGmBgHC+MQYZRaRXsGWOR0ZKj926bNPZ5AYMZRzxhPdA4qBAQA1JgnTy6K1zFnCx2ZOInt+xhOi8mTl8vKlW8I6DNiRDvrjojnw2RuYe4LjBFGvhEjFsj06c+6DrlDh8YCoF3evFwgH1OiCh/SGYPdBoP7ZenSV2Tu3NVWUMKsWX0zZbVhHD/o261cEvofMmSuZexCBjM4ql5//QPPpXSeE5Wt9KqrKsiIEe2tPcrcIzqnmdcAsLexbgDn+4HgGQM3vgGnDe5WgDxgOARAw3kuGCOU0zgG/gngJB4FbLbPKcj7WWcUZu5eXZAF+NykSd0sgD37MPsq3vyJAel6ZeIFTwEIcNy4zrJ+/fvSps1oz6k795Odf6uswM6XGX7EZtpB30xmO7uMofSTfv1mytixnbQZGhkwFPbarFl9rH2yZs0mK1gA+8B+l7KANPvdxYyVketBJ1NgPd5BQM/bb39s8VE438FvOndu4hr4xJ4Ptl0q7JOg8TSWtqnSDny/Z8+psmzZK9ohs3KVtiNHA6U76YK5lKzqJvuYfhPtcZf+5WiaJcePn6CzyUbyLd07qWBnYe7BZNg3FG2DLuuxdioGmKeTq0wTETD7j0mg4AeEgTw9ZUp3gb1QF+CJNWVsOn6lX9W+0NljTXluaJc48zZj7BIMzdBrJDZx9I2ECVWqXO65t4KoyzBZRRWl48V7/fgSYz9ixsWc42TYZtn7GDSKld8Agc3Q/SBvQX9B5a369a+T+vWvlcsv/5vkyJHNuvdg51HykFuWe8ZugHF7gYYRfN6uXbpcccWlGfYa+17QnRe01QHRVX9MtlWn3KCzm6Bv3RgTZZ9g7BHxsHMx51PJzEyVN/v6Q75g7bupoEcy/IfZL4pG8fAlMGNkKlHpgsJatrzbus/8gp4ZQDKSIj355DDrDjF5oEesXr1BundvlmkMQaKByZy82ir7DirEvfXWVmu+sL1BPr/mmorW/z9+/KRlA0Kyp61bv7KCQ9xsxYy8AH6MoOEbb6xyxpBU4O/48UszqomxMjbaJdI3zPLlROtJTECDW8CAsjF+8sm/BQm7pk17RkaNesJzezl5obKPbNv2TUZlXPvLsbx/AW5GIhKAr70eJtCV2auMrYCxs7MBN4z/xollUX4t6K72Co5B4L2MDMjI51jnWPlCU81eGwKSY8Hlwj4sCgxdtVeeff/PkBoeFCheMJuMvD82mZF/239Sej/9u3z43dFA0BuA5JVpF0i5EpkzFnoN8MWtB6XfimAA2JEtuen1+eWxWwrKefn12Q51RB+8co+sDEHJOjJJ6zoFpNedfMnPSADJGMTGjdukbdvRgsw3Xo9p6WD0A+F206aPpWPHxwVCkdcDIW3IkNZRA8QYkBUDtlPjZITC2267zhK8kU1XATCgSPmVn2SzPAHMO2FCVyvTsjOznJOWWDuAwBYtWmvRGkAtKIpeCjijsDDl3P2EQ9PSkpgTI7iinVOwVyC1a6+tbIFKXn75XXnwwYGee65SpTKyZMlQKVfuYquNEuZRbs5NwUYbRuFgAO+MQ43N6MBkvLUDerBeM2Y8K8OHLxBdBi8YXPr0mS5LlqzT3lXOBk4gI2MIta8JztLTT78qAAr17t3cE2DLgBS8AF9Mpi8od15gKvucGaWP2RuqTybC2Z4BTu3fCy8sZt09ziwdql9Gidc5TnXlcmAE6NWrOQ2OxdiYdVRz0N1tqh0MbNu3f2s5AFFOEgporHgNcyCYzC3snvBznkcCGobBsVmzwdqM1LjD+/R5WAB4dsu4bacDsho888xrsnDhGisDd9myf7McQXBkOZ36rCHPWcpT8Vh8FwDfzz7bIU2aDPCVXV5+eWqG0VM5jwDmtWe6Ze4nfBMGcgAXGeC3PaNhyZLnW2BWP0Ayc5e77Ts3PqtzgKEfe3nXvXsPWCXaADT0cggFeT8jC+0jjwyz+Ljbw8ivfnsA70+e3F1q1KjEHP2MNsy9Fm/+xICzMGBnCUXQctiw+TJsWFspXbqUtT8gY3s99v1kD0T049/M2FhZiHEQ4awArAQHCx4VxHPnnTe4Orvtc2UDtNzo43TcsNkZ1N2FbyPoolu3yXL77dfJyJGPud5BjEyjxgdH05gxnaRkyWK+exp3LugEPvrKK+9aehrLE4wOi0/jVNgnQeNpsaJ9UPphMu2psZoEMZjOT8kQkMl0jymw0a0/BP+NHr3ICjyKRKfWjdH091SwswTVvqFoHXRZjwHmMTIV5rtt29fSvPlQVxugF6DBb08yPE5XDcMP+IszC77YoEFNCoyMsTJ3v06v1mVgZ8C0TrqFdon/owhrl2DkSPSK/f/EE4MFYCfmgc45ePBceeedT3zB7kHUZZg7304DNuM2Qzemzblgm02k36BAgbxWlTsEobKPHxCaGTtkG/hS7BmQdQAn5t41yXjLgBvtlensyT387MRBOdPJsnMxdhC1z+Jp300FPTJVeLbuTDN2Gz87JZukijmz2FvwZ/bo0YyqwgHfwYsvbpRBg+ZYFWa9QNFBoQF7R3u1g+yJSoPwt8FPwjx+Qe2MjI5vwAZlB0/i37wSQwXRNxxUPYkB2bpVwATtUWX18ce7WJVXO3ceLy+8sNFzO9irvjD4B+b+7dTpAeu85cypr8yu46u66sxMxmZ1d8CO7RWcymYAZuViJvGFHcuCoC1UzkLVOmcivCDw3iD6jhjZEWufKB+k7s4NAck6CoW/0xRoMPFX+fa343T7c6lhvlxZZHzT86RuRT4brBt9Tp4See79P2X8P/+QQ0nOimwfH/IKr+1VQi4rzgGSMY/5G/bL1Ff3BWobIFvyjBbFpKwBsNptAqdPi5UtfPVHBwM1v6AN5trLcsni9sXpYUUKSFaCJAAHfo8J8MnuQPcCI8NQNHRoa2nZsoEW7KQjAhvtxEQqqm8xkcVK6c6aNWtG6fSmTet5AgbQ9w8//CKtWo2Ujz76UjctywH50EO3SYsWd1vgWSWkHzx4WH76aaegJDhAAvhTD0DSfuAn1uCuyzLjl/0a4wZwq1mz2ygDgBo7qyDAaYQ5AtCH/YVMkRUqXJoBXNVlykOE+ZIlQ6Ry5ctl48YtluEBZXDdslpjbKzCwQDeGeM+m9GBMcZAoEbGPmQ3nzBhmUya9DSV+ZQFzTg3sVvGI2acN9xQxQL/Aky7ePFaGT58oejOEr69Zs1mad58iOdZ8nJO6t5Dh2y2EcYhwuwNfJM9n+ouw/7v0WOKIPrYDrL0Ioifgxjv6Mbp9X60QCVmPdScAHZFJvOGDWsLgggQsAEjIjIuwNm/ceNWy5ACYKx6InHoai9onwYMKFRHa3SvwOZu/ILJIOE2RNCpU6fxsnbtZmqK999/i3VnIOunynqNfbpz5x754IMvrAAQ8CBlzGSyyTKgEcVH/vGPelbW9dmzVwl4HzIbAxTM8OhVq8ZafALGGgAsUfbc6fhiIvdN9hEy4CErMjIH1atXgwL+MXekc7FAn759HxYY8bJn/79gQSagoVu3B2XIkDbWvQFH+Usvve0bSBXk/ayLmtdllPF7n3WQeR0k3b0Wb/7EGM0xdsiN48d3lYsuKi6bN28TBNahjDoCCpgKB02a3GrJZNiHqGowduyT1t53OhzsdGLuAFYWYuQVexYGGMfBN/2C0OxjZfmycx9g/8yc2ccK0FAP4xi2y6jKOYbMel4Bc0pOZao+qHGgLGOnTvdbTjdkwIHBHfogaIlgj02btslzz72RASaLVK6nmIxPo1TZJ8w4E8XToqV5kN5nAuns42XLBUc6R5zfTp3GCXi27sF6Q3ZCAJVXoKCzD+ibkOsR3LV48TpL9jGtNqQbVyS/p4Kdhb2nk2HfUDQPuqzHBE0zGfD8wPs6O5XX/tRlXMZ7fmvr975fEKXuvOiCPO3Oe7e+vPQ83B/DhrWRRx9taGRLwzdCu4QYB1Cxtj4lM+sCTaFboFIGsrnh8QrSVXsiiLoMI9fY9zQLvNCdKeZ3dr0YW0uQbbOJ8hsgeFqXedC5LjrfEDt2ZdevV+9ay7Y0Y8Zz8vzzb3kGSTO6rUlwGmPjUICpkydPytSpK2TatGe1FSuCcqaTaefS2UHseype9l3mHku2vSFVeLauSqJOPvR73yRxCGNLwd5ibRf2AFDdOIJCA4ZP+rXRATud7+oqVYIns3Yo+DCQkAxJvWBvGjx4jpVQyxl0H0TfcFD1JAYAijVVtM+XL48loyIJ1LhxXawgO6ZagPIhwD48ZQp44TOWnQN+BbcENrG8fzF+2CrT0xdZfm2vxy9LMssPdbYCBiyv80HYx8/4b0aP7mDRGv7Ovn1nWH4tr0R4yea9jFzFyOex9oUy+zEo9toQkBwtlwvftyjw676TUnf0zyE1XCiQJYtIzzsLy6M3wRkWOYlOnDot417aJ0vfPiCnI+8mbm+WLPJXBujry+YWv2keO3FaZr+x3wIkA5gctCdPzizS847C8tCN+aMa2omTp6XlvF2y5ftgZLGOajJxejlvrizy0YiL6HMRKSAZw4cTB8aV9PTFvrOBUT0t7UHfDIGIyFKABK9oSzjCkaG1Ro2KdBaSaBUqNqOL+g4jREExAxADwjsMZ23a3CMjRrTzzfasyzAazXaCYXDQoNa+JY4YIx7GoIsoVpGsTsA5aDJq1GNyzz21tZmd3eaqc+y4vWM3iLIOSRi9AGpDeRqds5dRODAuHeCdceiypUvwPcaxCYEaQJZdu/ZapffYrEQMCMm5Fl59M+NEX1WrlrW6xJqYjDMtbZJ1/tweN2US2WoQ/fvqq+95HjeT8qiMI0O3N9RA2P2L0olY1xdf3CQoAc+WutMp8c6IUDuBvEqs4Sylp3cUOBJ02dy9CK4rVxvpvYizPWZMR+uetoM2I+2PeY81nsEpP2NGbwsU5/b4OfSR7QHGFpzvSB6Gv0XSL/YPglH8sgGjX1MjKN5x3gmM4QbjAH0B6PYC8JoYUDEOAJ46dmxsZVotVCi/JcPg3H7//c8WyBuZM/4KFODXiKnI4FwPr4AJhi6gReXKZeS//91ljdUv+CIV9jOMsK1ajfDMkuzMAGynpVcGcsgV/fu3pIFkbudFV5Yy3vzJFMyHOTgzcbJOHwQigLeqKh1OIK6dPkyGAhNZiAEk4/sIbjj//MKybNmrctllpaggHrwHHjtw4KyM8sTM3eiVRYalJ/gqHDW4G/wy0tjHwvbNjN/eBmOBzoa7jyljb9q/V/tU2idB4mmxon8Q+tEF0TnHGG9AMr6HOw4ZpdigLsihDzxws9x5541SufJlUrRowQx5FMF0+/f/KT/++Jt88MHnlnMQerB6knX2nHRl9ney7SxBt2+ApkGW9TA+xlGnyxCrskciKM/5AKwycmR7T71Hd+cgI1S7dukWgMHtgS6KQBs3PuV1l0BvgZP30ksv1H3e9Xcd6MwPoONFq2jPfWiXiMwuYZKNX4Hn7r67lrWfYWOAjQVyMAL7EFDyr399aslNkJ9UVTa/TRY0XYbJuGefTyIByeeKbTZRfgNTuy9jp4107LqKELHOuMjYxADWatiwlmzd+rVVUYpNWhGEM51MO1ey7bupokemCs/WVXSAvWLRosFyySWZ5SkvWQk60ujRj8kDD9xKJ6lCXwCxzpmzmpLbVHIN+E4AxMSDJBdfffWD4PyvWPGaHD9+gkqWFRQaUBP3acQk9lCv6+5k1S5SO5QfPwmabzioepJJVly1Xk6QOeOzxV5AFeZvv/3JCpp2S0al+o/1/av61fFVvyq3jPxw7bWVrEoofv4sBgB+7721LV9fwYL5tMeV8d9gPNBV8W3Q3k8OSSbvDbLviLFnORcrXj5I3aYIAck6CoW/UxR4/bPD0uXJ3VTbc61Rp3oFpcMthSRb1uhm3nHxbtnwxeHoOonz27lzZJGrSueSOlfkkWqX5JRLz/+rJMHR46fl61+Oy5ufH5bXPjssO/efjPNIouse417W4QIpmj+6RQtByfp1WNqxuFx1aS59QxGJBpBs7cOjxzOy/PqVbVFgnGuvrZwhXLmBcdwGDYWzT5/m0qpVA6rsOTVxEUuRbNNmtG9zXcSu82UmUtn+DltiCO8wgEh27mgHozjA4vfeW0cLumOiOtEnwCDz5w+U2rWrnzEUKOEAI6OkG5RO+4PIVmTZU8BSkzmotqbZO51KEAvoVN/TgZHRjlE4GEcso6QjmycyeJ53XiEt+Zhx2TsxyUrEKJD2vv2UUUa5tfeFO2bChK6CqFLm8Yuc7Nv3EenXr4WVIRqPLiO8KYCVAZkze0PN05TukZSF9gO6ehmcwB9mzHhWhg9fcMaSNG1aXwYPbm1l1oz22bhxm7RtO1pQ8isWz+23X0RjlboAACAASURBVG8FVsD4mMiHjbzGmLwCP+B0799/Ziagven+9Jo3jFYA1Cxe/FJMSKN4OzJ5qSzKfh2bGpLdMo0yhhs1Bi8wsvrdpBS7jmAm/Fj1xZRqZOdiQhf0qStnnAr72a9iA+boZej+4ovvreAUewbySNbPb08kkz9hXCYAC7dzwsgt9vm7nVUnfRjgmIksxAIT1DiYLO7OMTPOQvWOHw1M6Qn5YfLk7lKjRiXd1WNV84A+1LZturYt2yCWPJ79pmqXSvskaDzNlNZBbK8qgPgFDzrH7VaONB5zg+yPijNz5jxPl7o1HQcc6MiQevHFJUxfjXn7VLCzBN2+gUUJsqxnYj9Bhi0EHyKw2/7gXIwYsTATSASyBbJqIbMToyP4bWCvgHi84xW8o0rbIgBNPaZ6i9+Y/HQI3EmLFg2RG2+sckYX0MMmTFiaKctXtOc+tEtEbpfQ2YhMLlaVIb9bt6a+iSLsfQZNlzEFNLDB9yZ09GrL2EAZ+xsjk5voI8y47HNibLOJ8BuwgZ0YOwNGVnPUZRN1W18d2JcBhJmA402B9yZV14JyppNp50qmfTcV9MhU49l+QWc4z27nF8GXzz33unTvPuUMnSkaW72ffc2UxyBZFsZ9003VqMDroNDAdJ729oxeh/YsGBltmUomzjHrgu6D5BsOup5kkhXXzQdu6rP18/9inWN9/6q9owsERTv4kwcPhh+w7Bn4CEZ+UFWw/fRV5vzAz9e7d3PqTmHGZT87jBySLN4bZN9RKtlrQ0ByNBwufDeDApNf3ifzNuwPKeKgQM3yuWVmi2KSM3sUqZH/1+fw1Xvlmff+DGR2ZOfC58iWRfLnxl9WyZ5V5NCx07L/8Ck5cux0Soz/gkLZZF2vCyVfrujX7T+7TkireTutLOLhk5kCPe8sJG3qFKRIEy0gWSkRmzZ9LEOHzpOtW7+ivss0gsDbsuVd0rbtvTEBrtm/yQL4kCUT5bbYB6C49u3HyIYNW3xfgZL22GONrGyIJtkqkQmpe/fJsn37DnZImdpFUg7WBFQBsCPK6SB7DARyGLNWrFgvkyYtt6Ly1BOJ0d1v0qtWvSldukzUOnndQOAmGQHZDDSMwsEoLozB00RxMVGKmezZzjVhI5J1fbNnCd+PNHvSO+98Kl27TsgEkreXAUQk/KxZK2Xq1Gdc91YkRjHGkWEaDOGVsdO5PtGUmPUDeqhz37DhTZIrV06BM2Hu3OcFd4d6brihigDsXbv2lRFnRXbOB47AJ55YI8OGLdCefb/7A3QBCP2v8eeI+H6N9EUm8tred9eu/5COHe+XCy88z8q0u3nzxzJmzJJMPDiS/ek3hx07fpJevaZZmV6ieQBYGziwlTFoBkav1q1HWQANv8crQAGZiAEm1T0siNukFLvbNyPhx6oflm8xc2HvbYx36NDW0rJlA99zkir7GfcHys4BaO8WVAeQB+SZSy4pYZ2zjRu3yqhRT2TIYKBt69YNrLNYrFhh3bYy+j1Z/AmDxFyHDJlr3eF+j1d5cBP+zWZIZ4BjTBk3NR8TBwjAwlOn9rSye5g8bEYFHQ1MMpiYZNZTc/ECOZnMFW3hnEOliFjyeNMxpNo+CRpPM6V3stvjHB84cMiqOgQQsqo2YDouyIDQ92+55WrrLlfZsEz70bXHeD/99FsZN+4pOluyrk919rp3byqQ+ZIhwzrHmCp2llSwbwRZ1jMBS2OPQKYaOLCllC5dygr2RfZnVFt75ZV3z9hCpkAP3RnBuXv99Q+kW7fJrvoD+CZkvapVy2WMC8BfpetA1kHWqn79HjHWW/zG5pc5HXIHgnevv/7vkjVrVvnqq/9YQOSVK9/I6LJSpTLSs2czadAgOt01tEtEZ5eADIXg69mzV+m2oufvuLuhFyMg2rSqRNB0Gb8AADsBTEpTR0xY24vnmm023n4Dls+bJGBRy4UkLy1bjjzDd+C2B7z0UHtbxvZtuhdZ0DTG16fPw9KhQ2Mj2SwoZzpZdq5k2ndTQY9MRZ69d+8By1/sltgC5wTyFRJQ5c+fx/Ifwj43fvzSDPtcrOQdL/say2OiSZYVFBqwc3W2Y+y78AmNGdNJGjSoScsy0OORVAU6vO5hkxAFxTccdD1p9+4/BJVjdRWcvNaVtXViXXX+X7SJ9f1r309sBS0kbYNfUFW0xN4E+Nfv0QU0MfIS7sHVqx8X6H/Mw/AB9MP4gtT3ksV7mbvFTpNE+0JTxV4bApKZkxO20VLg4dk75aPvj2rbnUsNLimWXVallYgJqBV0Q1bhfs/skXf/feRcImPC5wowdZ+7C0vzG/PH7NvIIN53xe8WMDt8zqRA/b/nlakPn0eRJRaAZPUhGGNfeGGjLFjw4hmZ46iB/K8RhLA6da6Uxo3rSv3610mBApGVltd9k4m8izRjks4IG63D/qefdsrIkQtl+fL1umme8TucrQ89dLs0a3ablcmYfZgIbPQ3dWoPeemlt+Wpp1727RoC8YMP1rMMcwD5mBrdvTrXZSjRZbXRRUybAMcYhQPzmDKlhwCU7PWwpUvcSrj7LYLOuBjNHsU6wMH7+ONPuQK82EyScB6uXr1BevSY6mmMRl9paQ9aJdUjdcDDoDx27JPW3eWX5d1JTwCIOnd+QJD1PWtWs0CbWIPMMTZd1L1ypiIyNprMxKARwNnz5r2gdRJgXPguDFIwMCKaHeVJY/1gr0QaFAN+g7HBERhtBq5o5sVEOA8b1tai5+jRi7S0x3wAkqxZs2rMaQ5j6pQpywWllU3ODAxZAHy3b98o4rtflzVGF+jCZHsxBUuDHtOnPyMLF67VrovaI7Hig5hP797TMmXFVt9hAemMMx0GYNwfOMc6vp1K+xl76oMPvrCcJCiVzDxwirRqdbc0alRXzj8/tkBk+/eTwZ/U93VnxQ8wpDun+IZpEAgDHNMZg51rq5ujApx36fIPOlud/Rs6OUYnl9r70jnQ0Fda2j+kXbt7jQId1Tcgu73wwltWYIuzkonfmVB6W7t2jeLCb5jzaG+TavtEd1aSwdNMaZ6s9myAUSTji9QGwH4Lmb8AMFyyZJ1V9tcesMv2gb0BHv/ww7fLDTdUjVgPYr9n0i4V7CypYt8A3YMq6zGVwR577D5LbkQlDh1vQeAqdIR46WTffPOjBRzVOd7VXofe8sgjdwr0Avy3TvY1OSOqLeTvRYvWyrhxS+l7INZ0Cu0Skazcme9AhnrxxY0WaPzzz7+jO4yVvh4kXQZjWbv2bQtg5BdADFvazJm9pXDhAjS9Im14rtpm4+03AIgEgeJud3ukCViwxsweYgNXGECYSUZrNb6VK9+0gFxetjDc0/37t6QzqDr3dlDOdLLsXMmy76aCHpmqPBuZJp966p8yefJybXIJuy0TQMaaNavFzFaPezE9fbGR/wcyIHwGzZvfbuRLdZ7roNAgEl6KsY8Zs9iq9uP24E5+/PHOUqNGRWN5GcDYAQNmW4ms3B6dPcT5TlB8w6mgJ+n84H7+BB2dsS4mvuV43L9qb7CZblGhBngUPIz8wAQ0MXaRWrWqyYIFg6yEQ8yjszOjD1O/lpJvEu1bDbrvKFXstSEgmTk5YRtfChw+dlquHvyTnAqxlhl0Oi9/VlnR+QK5qGj2mO6eL38+Lj2X7Zbvd52Iab9hZ/9HgXY3F5TutxeKOUkmvbxPFry1X06H5+QM2pYskl3e6H8hRe9YApLVB+Fk++9/d1rRbe+9t12+/fYn689ukIRCgQwQABzjfytUuNT6X2RMyZkztmecIkSMG8EoN2PGs/L66x9a8wbwAqWTH3jgFivTSbTANwhEcE4h2wsA0HCwIMuMegBMQMm58uUvluuu+7tce20lKVny/IiAaUzknTLi4btvv/2xLFy4RpBxEQ5WtdaY9803Xy1XXVUhU7nOWJEfe8/5/WuuqSgobQcgtg6ICfDP7NmrZc2aTda6wfAAOt522/Vy99014wo8ihUN2H6g9MOZ//zzb8knn/w7Y482aXJL1I5ttQ5z5qy29kGOHNmtQIOGDWvJHXfcQK8/9jn29uLF685Yk2uuucLKwB3LoAWUmNy0aat1Zr///mcrg5kyMGMfXH75RVb5HgA8cZ4S4Txh11K1QwYQZBNYtuwVKygE5xFjrV//Wsu5W6rU+cbGIa8xgF5vvbVFXn75X9b+UY4Idffg3EGpvvLK8gmjFQwiMKi89toHgqww+G+7gwT3cJkypawxAUherVo5C2QWDwezydoxmVvsEdO4p3C2kA1Qza9q1bJSufJlcuut11gG2+LFi8R9XiiHhmoAuHM///z7M86MuvdLly5p8Tzsw1jxd9wLKG86d+5q6/u4qzF/7LcWLe6ScuUu9p27uvtwTkA/7FnsCWT1vO++OhGDDpDdAYDW9evfy0QP3CHIropzge9gvNHKAWqPAcyAc48/nHvsc4CH77//Zrn66op0wASMdJs3b7MyAODexv2HcWL97ruvLh1QkKr7GffHp5/+W+DkgVxl5wGgA+iKs4V9hn0dj+AKv/s2GfxJ7S0EB4EmiqdAlkX5XWfpdfv4nXKA2k+4p2IlC5vcs15t4WgFGEjdBzirkDHuuqum1KlzVdRyn7qvkDkPlQyOHz9hZb6ADHPPPTdJ0aJcRRuMHw40nPNnnnkt4+7C3Qq5KlYyKkAbW7Z8afH3LVu+EmQ+setvOAugEXQazKNixdJSsGC+WCxFoPuI5z4JKk8L9IKcRYPDmQM4GcCed9/dbp03VEKyg5SVHgJdHo493FHly18SMzki1cgZCztLKtk3sD5Bk/VwbyF7HapG+D0qUMhpd8A7kKvAUyBb1atXQ0qVKk7LrJHuWcgm//73j/Lyy+9aVS+2bv0646xhPDhX0PUBJqtYsUzC7JJ2HeLjj/+dYddT+lSlSqWtMSVKx4uUvvb3zkW7hNIlYIuAbdYuQ9nX8pZbalg6YayDGoOiy+iykmOfTJjQVRDMFj5/USBettl4+w1glwIQ/8UXN1l3Ke502N6bN78j4gB0tSeU3gObF84T9NBIbMrx2GOgK4JFUUlP2U1wpuvWvUruvPOGTGXfIx1DUM50suxcqWrfda53PPXISPeW871E8Wy1l5AQ5rPPdli+BDxOHgm/YTxt2nb/j9OfapcHb7yxqiAZQSxtf0Ghgenegb147dpNMmvWqgx/018JxW625Pho7NvKFr106cvy4YdfZtj4wU9gO9TZ+J1zSbZvOJX0JKf8oeyh4OO1alX3DXrGuqHSzcKFL1q8EA94Ic6viQ/BdC+G7f8K3nL6xZQcEsmZsdM0Ubw3VXxHqWCvDQHJ4a0QNQU+2HFUWszdGXU/Z0sHuXJkkdEPFJW7qsUnW+qW74/KgGf3yI+/h6DkWO+Zptfnl34NCkvO7GYZJJlxnDwl0nbhrjDDtQuxXu59oVx6vh7YGw9AMrN2YZvUoQATgW1SJjt1Zh6ONKRASIGQAvGnABN5bRoxHf9Rh18IKeBOgXA/hzsjpEBIgZACIQVCCoQUCDIFQvtGdKuzf/9B6dx5vJVhzuthskZFN4rw7ZACIQWCSgG/jGIIaEOwwsUXlwjq8MNxhRQIKRBSIKRASIGQAiEFIqJAqCdFRLbwpXOMAqHvKHYLHgKSY0fLc7anJzYekPHr/jhn5++c+IPX55ehjYrElR6f/HhM0p7aLb/tOxmX72TPKpI3V1YpkCer5MqeRU6cPC27/zwph46evel9G1+TT4bdV0SyZ4s9GFkt0p9HTkmrebvks5+OxWXdUrXT9CZFpdHV+oxVISA5VVc4MeNmozpXrBhtZQIIn5ACIQVCCoQUMKMAqgncd19fz5KP6K1Tpwdk+PB2CcvUZTaDsHVIgf+jQLifw90QUiCkQEiBkAIhBUIKBJUCoX0j+pVhMkzfe29tmTGj9zmRRT96ioY9hBQ4+yiAakqdOo2XtWs3nzG5adN6WlWNkl2l6uyjeDijkAIhBUIKhBQIKRBSINkUCPWkZK9A+P1UoEDoO4rdKoWA5NjR8pztqfOS3fLG54fP2fnbJ162RA558rHiUjhv1rjT48ufj8mj83bJH4dOxexbeXJmkdoV8ki9v+eRahfnkguLZBMFz93z5ykZ+cJeeeXTQzH7XlA6anhlPhn7j6KSJX5Y5Iypfvb/jkn7RbsE9AyfvyjQ5Nr8MryxHsQfApLDHeNHASaq8+9/v0wWLx5qld0Mn5ACIQVCCoQUMKPAzJnPSf/+s3xfUiWPzXoOW4cUSDwFwv2ceJqHXwwpEFIgpEBIgZACIQU4CoT2DY5Ofq2YDNODBj0qvXs3D0GH0ZM77CGkQEpSACXT09MXybhxT2WMv1GjOjJ1ag8pXLhASs4pHHRIgZACIQVCCoQUCCkQUiDUk8I9EFIgOgqEvqPo6Gd/OwQkx46W52xPNw7/r+w5GIIr8+fOKjNbFJMal+VK2F749rfj0mLOzpjQ/5ZKeWRIoyJSvGA2z/EDBN12wW75/c/4ZGZOGOFsH7qrWl6Z0Oy8hH361GmR+Rv2y9RX98npszfhtBE9K5bKKavSLtC+EwKStSQ6pxt89tl38vDDQ2XHjp886fDoow1kzJhOkidP4u7pc3pRwsmHFAgpcNZQ4M8/D0mPHlNlxYr1nnMKgz7OmuU+6ycS7uezfonDCYYUCCkQUiCkQEiBlKZAaN+IbvlOnjwlo0Y9IRMnLvPsKH/+vLJ69eNy3XWVo/tY+HZIgZACKUsBp1549dVXyOzZfaV8+UtSdk7hwEMKhBQIKRBSIKRASIGQAl4UCPWkcG+EFNBTIPQd6Wlk0iIEJJtQK2ybiQJf/3Jc7p38a0gZEWl/c0HpelshyZqALLt2gn/20zFJe2q3/Lw3cpBwl/qF5NHaBSR3Dv/BHztxWgav3Ctrth48K9b8nqv+yoyc6GfvwVPS9and8tF3RxP96cB+7/3hpaRgHv/M4t27d5dDh/4vQ/fcue0CO59wYImnwLPPvi5t2oz2/fCUKT0EoOTwCSkQUiCkQEgBMwowpbwefLC+TJqUJnDuh09IgSBTINzPQV6dcGwhBUIKhBQIKRBSIKRAaN+Ibg/8/vs+ads2XV5//QPPjmrVqiYLFgySCy9MXJKK6GYVvh1SIKRArCmwceM2adt2tPz66+/yt79dIHPn9peaNavG+jNhfyEFQgqEFAgpEFIgpEBIgUBQINSTArEM4SACToHQdxTbBQoBybGl5znX28oPDsrglXvOuXk7J1z14pwy7ZFivtmF40mkbT8clf7P7JEfdp8w/szDNQtI77sKSY5sHJL6zc8PS6clu42/E7QXGl+TT0beX1SycNOO+fCR3fqBab/JkeNhmmQQd06rYlL7ijy+dJ4xY4Zs3749o00ISI75tkzZDo8dOyFDh84TlNDwekqUOE+efTZdqlUrl7LzDAceUiCkQEiBZFGAKXk8ZkxH6dTpgWQNMfxuSAGaAuF+pkkVNgwpEFIgpEBIgZACIQUSTIHQvhE9wT/++Btp0mSABTL0eqC3DB/eTnLmzB79B8MeQgqEFEg5CnzxxffSufN4+eijL6Vs2b8JklgAjJwlWc6ilKNgOOCQAiEFQgqEFAgpEFIg1SgQ6kmptmLheJNBgdB3FFuqh4Dk2NLznOtt0HN7ZNWHZ0e23EgXL1tWkSXti8tVpXNF1MWmr45YQOYKJXNE9L566aPvj0rPZb/Lzv1mmZLX9iwhl1/Af3v3gZPSev4u+ebX41GNN5kvN6ieV0Y9UFRyZo8cjQwgMTJFX1Y8R8RrP/f/s3ce0FUVaxt+EwKETuhFRVGsiF1RsYBdRFQQQZEalGqQXqR3kSa99yIiCIheUUQBuwgCSlFUEKQESOgkQPKvb9//cE+Ss/f+Jjkp55x31nLdf/1M+56ZPXtO9jvvfHECo/9zPDtR5Ji2xWG8/ZNFHPvzySef4MMPP7yUh4LkHDN82d6RAweOIjp6INav32zbF7rfZPswsQMkQAIBSkBzlZeEtnz5cFSvfmeARsluhwoBzudQGWnGSQIkQAIkQAKBSYB/38j4uM2YsRLt2490rIg3aGWcM2sggUAkkJycDHFG7tlzArZu3Y2qVStj+PA3cMstlQIxHPaZBEiABEiABEiABNQE+DtJjYoZQ5QAvx35f+ApSPY/05Cq8enhB/BXrLkrbzBBanBvQfSsHQURJpumr3acQ98PjlkuvZ1rFsVTt2TsiuuRnxzH1LUnjLrx/hulUfmyPEZlxn12HOM/M2vHqIFMzFy8YC4MrlcMD14fme5WTick4d1PT2DBNydRIDIcS94ojcuKmTtqnDibhGZTY/HrvsR09yVYCt5bKRIzWpR0DGfHjh0YNWrUpTwUJAfL6Gc8ju++24YXXuiKU6fO2FbWokVtDBrUGpGRZutdxnvHGkiABEggsAlorvIS9/lZs3qjYsXygR0sex/0BDifg36IGSAJkAAJkAAJBDQB/n0jY8N39mwCuncfD/nYbpcKFsxvHaa8664bM9YYS5MACQQUgTNnzmHs2MUYM+Y9q9/yt+L27RsgKqpQQMXBzpIACZAACZAACZCAKQH+TjIlxvyhSIDfjvw/6hQk+59pyNR4MP4iqg/+N2Ti9RWoOOx++GYZXFXSXIwadzoJtUYcxNFT/3U0LhgZjn51ovB0BkTJ4tjbddExozFp+UhhvPF4EUsUrU0ioK377iFt9hyVT4TDwvm+SukTJIsYedzqE5i1/uSluK4tkxszXisJETubpk+3nkGHeUeRlGxaMrjyF4oMxw/9nUVM586dQ0xMzKXAKUgOrjmQ3mjktNrQobMxbNgcxyr69IlGx46vpLcZliMBEiCBkCXw5Zc/4+WXezke+njiiaqYOrUHihblh7yQnSgBEjjnc4AMFLtJAiRAAiRAAiFIgH/fyPigb9/+Nxo16oudO/fYVsbDlBnnzBpIIJAIJCWJK/LP6NdvGn7+eQceeeQu62/E999fBWEmH8UCKWj2lQRIgARIgARIgAS8CPB3EqcDCbgT4Lcjd0amOShINiXG/JcIfLbtLN6YcySkiXR/tigaVTMXXpxKSELDCYex88D5FPzy5Qmz3HufrJI+p+ShK+Mx20soqxmc8lERWBJTGkXz6y2eEy4ko+P8o1jz61lNEzkqT3gYMLxBcTx9qznj42eSMPo/x7Hou1NpYnq1WiF0faaosVP2+YvJaDPrCNbvPJejOGVHZxa3K42bL3d2rx06dCj++usvq3sUJGfHKOW8Ng8ePIrXXx+CtWs3OnZu2rSeqFfv0ZwXAHtEAiRAAjmYgFYU0axZLQwZ0gb58uXNwdGwa6FOgPM51GcA4ycBEiABEiCBnE2Af9/I+PjMmfMx2rYd7liRiBGnT38LxYoVzniDrIEESCBHE9i79yAGDZqJhQtX4/bbr8ebbzbAk0/ei7x5c+fofrNzJEACJEACJEACJOBPAvyd5E+arCsYCfDbUeaMKgXJmcM1JGodvioeM776n0tsSATtFWSZormwskMZy9nYJF24mIzBK+Kx8Nu0olapJyJXGEa+UhyPVc5nUi32Hr2AVjOP4M/DKUXOmkomNCmB6jeatbdy0xl0WXhUU32Oy/P8nQUs4bdJOhB/Ee3nHsGWfxJ9FovMHQYR1FYqY/7HrG37EvHKhMNIvBDaNskagf/777+Pzz//3BoDCpJNZnDw5tX8iJLoP/lkjOV8wUQCJEACJKAnoDk5L7V1794Y3bo1pruQHi1zZgMBzudsgM4mSYAESIAESIAE1AT49w01Kp8ZtYLuxo1r4u232/EwZcZwszQJBASBDRt+wdSpH6Jp01qoVu0WRESY33AZEIGykyRAAiRAAiRAAiRgQ4C/kzg1SMCdAL8duTNKTw4KktNDjWUsAi+PP4xNexJClsa4xiXwyE1mIl6B9fWuc3h9RiwuJjmjm9i0BB6+QV//yE+OY/qXJ5CUDk3ry/cVRI9no4zcfcXZt8bgAzhy8mLAzQERD495tQQevD5S1Xdh+ua8I1i91dkR+upSuTE1uiTKFjX/w1aoC/xlIJ66Jb8lxndKGzduxJQpU6wsFCSrpm9QZxKXi+joQfjuu22ucc6c2Rt16lR3zccMJEACJEAC/yWQkHAe/ftPw9ixi12RtGhRG4MGtUZkpPNNB64VMQMJZBIBzudMAstqSYAESIAESIAE/EKAf9/IGMbk5GRMmrQUXbuOc63oiSeqYurUHiha1PzWQ9fKmYEESIAESIAESIAESIAESIAEcggB/k7KIQPBbuRoAvx2lHnDQ0Fy5rEN6prPJCbjjrf2BXWMTsHdWiEPFrYpbRx/7MmLaDEtFjsP6FyMxzcugRoK0fNn285absXnzqdDjQygdJFcmN+6FMpHRRjF1H9ZnK3Ts1FF2ZC5aP5wfNq1LArnc3a4FjHyW+8fw7KfTqt6+fSt+fFOg+IIC1Nlv5Tp90Pn8erEwzh+xkWpblZtQOW+vFgEVncr69jno0ePokePHlYeCpIDanj93tlDh46hV6/JWLRotarumjXvx5gxHVGqVJQqPzORAAmQQCgTkB/gs2atRL9+03Hq1BlXFJdfXhqTJ3e3HIeYSCCnEeB8zmkjwv6QAAmQAAmQAAl4E+DfNzI2H5KSkrF8+Vd4661J+OefQ66VFSyYH2PGdEDdujV4w4srLWYgARIgARIgARIgARIgARIIRAL8nRSIo8Y+ZzUBfjvKXOIUJGcu36Ct/YfdCWg8+XDQxucUWEQ4MKx+cYjw1DQNXB6H+V+fUhcTUevohiXw+M32Tsni2iuC2ZPnMiZk7fFsUbxazcwZ4pe9iag/zv0PveqAszjjXRXzYmyjEiiS37coOfFCMvp/GIcPftCJkaX7InSe0KQEbrsyr3E0b38Uj5nrThqXC6YCn3cv6yqM79mzJ44cOUJBcjANvDIWOckZF3cSa9b8iPHjl+Dnn3coS/432003VUSjRk+jRo07ccUVZXg9pxE9ZiYBsS0vwwAAIABJREFUEggFAmfPJmDz5l2YOnU5lixZYxRyVFRh1K//GJ5//mFcf30FFClSkB/4jQgys78JcD77myjrIwESIAESIAES8BcB/n0j4yQTEy9g1669mD37I8yf/6nqIKWnVREl16pVDS+99BiqVLkGxYoVQXi4obtExkNgDSRAAiRAAiRAAiRAAiRAAiTgVwL8neRXnKwsSAnw21HWDCwFyVnDOehambr2BEZ+cjzo4tIEJCLWOS1LabKmyLN5TyJazow1dsDNExGGoS8Vw1O3pBRAHzl5EXM2nMLcDSfT7Yzs3cF7K0Vi5CvFLUGtNol78HMjD0LcfQM1lYuKwIC6UbivUmSKEM4mJuOdj+Ox4Bu9gNxTQbVrIzGleUljl2Rxzn59RiwOHb8YqDgz3O/hDYrjmducxf4zZszA999/T0FyhmkHVgXx8SfRps1wrFy53i8db9asFoYMaUNRsl9oshISIIFAJyCCCDno0aPHBL+EcvPNV2PWrD6oVOlyv9THSkjAhADnswkt5iUBEiABEiABEshqAvz7RsaJr1ixHg0b9s54RQBEnLx06TBUrVrZL/WxEhIgARIgARIgARIgARIgARLIDgL8nZQd1NlmIBHgt6OsHS0KkrOWd9C01mrmEXy5/WzQxKMNJG9EGPrWicJzdxTQFrmUr/28o/h0i/uV174qzp8nDO2fLGKJZuPPJOG3/Yn4cOMZbP83EcnJxl2xLTC3VSnceZWZs68IdsX52Z/98F9EupoK5wvHY5Xzodp1kZY7b8KFZHy29SzmbEifW7GIyHvWLop69xTUdcAr17CP4jErhF2SX76vIHo9F+XI7auvvsKCBQsoSDaeXSxAAiRAAiRAAiRAAiRAAiRAAiRAAiRAAiRAAiRAAiRAAiRAAiRAAiRAAiRAAiRAAiRAAiRAAplDgILkzOEa9LXe02c/TpxNCvo4Uwd4Y/k8ENGuCIRN0ocbT6PPB3FIvJAx9XBk7jC/uCHb9b3lI4UR80QRk9Bw6lwSnnz7II6eCnxX37Aw4MoSEZBR+jv2ghGH1JmvLZMbC9qURoG8ZnNlx7/n0WpmLA6GqEty5cvz4P12pR3Z7927F4MGDaIgOUMzlIVJgARIgARIgARIgARIgARIgARIgARIgARIgARIgARIgARIgARIgARIgARIgARIgARIgARIwH8EKEj2H8uQqWnHgfN4ftTBkInXE2h4OCyx7mvVCxvFfjEJeGnsIfy6P9GoXHZkFhHtxKYlUC4qwqj5mLlHsHpr6DlmO0ESGXLrRwuj7eNmAm+ps+fiY1j602mjMQimzJsGXQYR3zulmJgYjBnTKJjCZiwkQAIkQAIkQAIkQAIkQAIkQAIkQAIkQAIkQAIkQAIkQAIkQAIkQAIkQAIkQAIkQAIkQAIkELAEKEgO2KHLvo4v/v6U5fYbauma0rkx47WSKFkol1Howqv/sjiIMDmnp/AwYEDdYnjhrgJGXRUxcueFRzPsAG3UaABkLlU4F1Z1KoOCkeFGvd154DwaTjiMUwkBMGmMItNlntGiJO6tFOmY+d1338Ubb9yvq5C5SIAESIAESIAESIAESIAESIAESIAESIAESIAESIAESIAESIAESIAESIAESIAESIAESIAESIAEMpUABcmZijc4K+/23jEs3xh67q0v3l0A/esWMxpUESHXHnUQuw+dNyqXnZkrX5YH779R2qgLCeeT8cKYQ/jzcODEaRRgBjLHPFkELWuYuWqLELnrwmP44rfQdJ0WV+k2jzozW7VqFWrWLJOBkWFREiABEiABEiABEiABEiABEiABEiABEiABEiABEiABEiABEiABEiABEiABEiABEiABEiABEiABfxGgINlfJEOonieGHcDeoxdCKGIgT0QYJjcrgarXOLu2poay7KfT6Pn+MSQnBw6u4gVzYeZrJVGpTG6jTr/zcTymf3nSqEwoZC5WMByrOpVF0fxmLslzN5zE4BXxoYAoTYzVro3E1OiSjrFv374dN9xwJiT5MGgSIAESIAESIAESIAESIAESIAESIAESIAESIAESIAESIAESIAESIAESIAESIAESIAESIAESyGkEKEjOaSOSw/tzIP4iagz+N4f30v/du7tiXoxpVMJYVPrqxMP46a8E/3coE2sMDwNeq1EYMU8UMWpl275EtJ51BLEnLhqVC4XMI14ujqdvzW8U6j/HLqDumEM4cTbJqFwwZBbx9rd9yzuGcvbsWeTL91swhMsYSIAESIAESIAESIAESIAESIAESIAESIAESIAESIAESIAESIAESIAESIAESIAESIAESIAESCDgCVCQHPBDmLUBrN56FjFzj2RtozmgtW61iqLxA4WMerLr4Hm8MPogLgagnvTqUrmx7M3SyJ0rzCjmN+cdxX+20LU2NbRbK+TB3FalECFqb2U6fzEZvZbEYfnG08oSwZXtwzfL4Lqybi7d2wFwvgXXyDMaEiABEiABEiABEiABEiABEiABEiABEiABEiABEiABEiABEiABEiABEiABEiABEiABEiCBQCRAQXIgjlo29nnoynjMXn8yG3uQ9U1H5g7De21L41pXceT/+pacDHR/7xiW/xyYYlIRIo9qWByP3JTPCPiKn0+j66JjRmVCJfOSN0rjpsvyGIW7eU8iGow/ZFQmWDL3eT4K9e8t6BLOPwAOB0vIjIMESIAESIAESIAESIAESIAESIAESIAESIAESIAESIAESIAESIAESIAESIAESIAESIAESIAEApYABckBO3TZ0/F6Yw9h6z+J2dN4NrX6WOV8GFa/OPLl0bvbHjl5EY8PPYCz55OzqdcZb/aeq/Ni1uuljCo6EH8RrWfFYse/543KhULml+8riO61iiLCwHU68UIyHhlyADKfQi09e3t+67lzTiJ+/yvU0DBeEiABEiABEiABEiABEiABEiABEiABEiABEiABEiABEiABEiABEiABEiABEiABEiABEiABEshxBChIznFDknM7dCYhGXf02pdzO5hJPXu7QXHUui2/Ue3LfjqNHosD2yk4VzjwZc9yKFEol1HsY1cfx4TPTxiVCYXMhfKFQ1ySrygeoQ73YhLQ54Nj+ODHwHTaVgfqI2OFEhH4T5eyLlUkANiWkWZYlgRIgARIgARIgARIgARIgARIgARIgARIgARIgARIgARIgARIgARIgARIgARIgARIgARIgARIwA8EKEj2A8RQqeL73QloMvlwqIRrxRkRDmzoXR5F8oer4z6dkIzmUw/jl72B7yTd4akiaFG9sDp2ybj70Hk0mRIbkq6+bqC6PlMUTR4s5JYtxb9/uvUM3px7FIHrtW0UborM63qVQ0lXQfxWAIH/rKWfEkuSAAmQAAmQAAmQAAmQAAmQAAmQAAmQAAmQAAmQAAmQAAmQAAmQAAmQAAmQAAmQAAmQAAmQQPYToCA5+8cgYHowcc0JvPvp8YDprz86emuFPJjRohTy5QlTV/d37AU8NfyAOn9OzihuvuJSG6YPH+cvJqP3B3H48KfQc/V1G8vHKufD4HrFUDBSL3A/cTYJ9/bdj6QQVCSPebUEHr85nwvWvwAEthu527zhv5MACZAACZAACZAACZAACZAACZAACZAACZAACZAACZAACZAACZAACZAACZAACZAACZAACZBATidAQXJOH6Ec1L/Xpsdi/c5zOahHmd+VTk8XRbOHC8FAj4u5X5/C4OVxmd+5LGrhg5jSuLF8HqPW1v52Fq1nHTEqEwqZSxfJhcnNSuK6srmNwm0w/hA27wk9F2BxkxZXaeckru3/GPFkZhIgARIgARIgARIgARIgARIgARIgARIgARIgARIgARIgARIgARIgARIgARIgARIgARIgARIgAf8SoCDZvzyDurY7e+3D6YTQsmld1akMKpbSi0fjTieh44Kj+Pb34BFuP39nAQx8sRjCDVTZwuGlsYfwz7ELQf1MpCe412sURvsnixgVnbnuJIavikdyaD1+uOWKPFjUtrQLqzMAthvxZGYSIAESIAESIAESIAESIAESIAESIAESIAESIAESIAESIAESIAESIAESIAESIAESIAESIAESIAH/EqAg2b88g7a2Hf+ex/OjDwZtfL4CiyoQji96lENkbr0S97f9iag39hAuJgUPqgJ5w7CiQxmUi4pQByXC2YlrTmDs6uPqMqGS8b5rIzGlWUnkCtdHLPOq4cTDOJsYWopkYbRl8OUId2W1CUAQPXT6qcGcJEACJEACJEACJEACJEACJEACJEACJEACJEACJEACJEACJEACJEACJEACJEACJEACJEACJJAjCFCQnCOGIed3YuG3p9B/WVzO76gfe3hvpUhMiy5p5Az83nen0Hdp8HEaULcY6t5dwIiuuCM/PfwgLlwMLRGtGyQRdo9qWBxVLs/jlvXSv4vA/cEB+3HsdOiJbue2KoU7r8rrwmoXgJNqnsxIAiRAAiRAAiRAAiRAAiRAAiRAAiRAAiRAAiRAAiRAAiRAAiRAAiRAAiRAAiRAAiRAAiRAAiTgXwIUJPuXZ9DW1nnhUXy06UzQxpc6sLAwoPWjhdH2sSJGMXd77xiWbzxtVCYQMt9zdV6Mb1ICBfK6WtVeCkdckt+YewSfbzsbCCFmaR/7vBCF+lULGrX53KiD2HngvFGZYMjc4akiaFG9sEso/wI4EAzhMgYSIAESIAESIAESIAESIAESIAESIAESIAESIAESIAESIAESIAESIAESIAESIAESIAESIAESCEgCFCQH5LBlfacfGXIA/8ZdyPqGs6nFPBFhmPV6SdxWwc2Z9X8d3H/sAt6cfxRb/0nMpl5nXrMi0F7QujRuraB39ZXefL3rHFpMiwU9klOOTb17CqJfnSijAeux+BiW/RR8Ync3CNVvzIcJTUq4ZDsB4He3qvjvJEACJEACJEACJEACJEACJEACJEACJEACJEACJEACJEACJEACJEACJEACJEACJEACJEACJEACmUSAguRMAhtM1R6Iv4gag8WBNHRSwchwbOhVDnlzh6mD3rDzHGLmHsGZxOCU34pLbfsniyBcjwRnzyej1jsHsT+ExOyaCXPTZXnw/hulYYASczacxMiPjyPhQnDOLztuxQqG4+ve5V2wXgSwWYOeeUiABEiABEiABEiABEiABEiABEiABEiABEiABEiABEiABEiABEiABEiABEiABEiABEiABEiABDKBAAXJmQA12Kr8+Jcz6Dj/aLCF5RhPVIFwfNPHTQSZsoqZ607i7Y/ig5ZThRIRmBpdEpcXizCKcfCKeMzdcNKoTLBnLls0F0a8XBy3Xal34Bbn7VYzj+DoKRHfhlb6uHNZXFXSbd79BuBsaIFhtCRAAiRAAiRAAiRAAiRAAiRAAiRAAiRAAiRAAiRAAiRAAiRAAiRAAiRAAiRAAiRAAiRAAiSQQwhQkJxDBiInd2PQ8jjM+/pUTu6i3/v2yE35MK5xCaN6u713DMs3njYqE2iZ3321BB67OZ9Rt3cfPo8XRh9CYog5+zpBKpA3DD2ejcILdxVQs7yYBNQacQB/xV5QlwmWjINeLKZgtRdAbLCEzDhIgARIgARIgARIgARIgARIgARIgARIgARIgARIgARIgARIgARIgARIgARIgARIgARIgARIIKAIUJAcUMOVPZ2tM+YQftufmD2NZ1OrTR8shC7PFDVqvfHkw/hhd4JRmUDL/OB1kRjftCQiws163mJ6LDbsPGdWKMhz169aEH1eiDKKssH4w9i8J7jnmC8gde4ugIF1i7mwOgbgLyOezEwCJEACJEACJEACJEACJEACJEACJEACJEACJEACJEACJEACJEACJEACJEACJEACJEACJEACJOAfAhQk+4dj0NZyOiEZd/baF7Tx+QosMncYOj1dFK/cX1Ad979xF9B8Wiz+DnL32iL5wzHqleK4t1Kkmo1k/OSXMxAHabok/w/bXRXzYk7LUkYcO8w/arEMtVSxVG6s6lTGJWwRam8LNTSMlwRIgARIgARIgARIgARIgARIgARIgARIgARIgARIgARIgARIgARIgARIgARIgARIgARIgARyBAEKknPEMOTcTnzz+zk0nxqbczuYCT2LKhCOWa+VwrVlc6tr/2zbWfRbGoejpy6qywRqxnr3FES/OmbOvgkXklHv3UPYdfB8oIbt937rRLYpmx32UTxmrTvp974EQoXf9S0PEcQ7py0AOMcCYTzZRxIgARIgARIgARIgARIgARIgARIgARIgARIgARIgARIgARIgARIgARIgARIgARIgARIggeAiQEFycI2n36MZ99lxjP/shN/rzckVlouKwPIOpVEwr5v48X9RLPjmFAZ8GJeTw/Jb3yqUiMCKDmWQJyLMqM4Jn5/A+M+OIynZqFjQZk7PPBMxsoiSQzFNbFoCD9+QzyX0PwGExnMYinOAMZMACZAACZAACZAACZAACZAACZAACZBATiOwe/c+TJq0FA0bPoWbb74G4eFmfzPNafGwPyRAAiRAAiRAAiRAAiRAAiRAAiRAAiRAAiSQEQIUJGeEXgiUbTY1Ft/+fi4EIv1fiFeK4LZjGeTOpf/j8Tsfx2P6l6HhXBuZOwz96xRDrdvzG82L+DNJaDf7CDb+nYBkipJRolAuLHmjNEoXyaXm+PHmMxi8Qpy4k9RlgiXja9UL482niriEcwjAvmAJmXGQAAmQAAmQAAmQAAmQAAmQAAmQAAmQAAnkcAKLF3+O6OhBVi9r1XoAXbq8iipVrkFYmP5vyzk8RHaPBEiABEiABEiABEiABEiABEiABEiABEiABNQEKEhWowrNjLf23IeE86GlHr2hXB4sbV/aaMBj5h7B6q1njcoEcuYnbs6P0a8WNw5BRMlLfzyNxd+fwp4jF4zLB1OBQpHhGPJSMTxyk5vr7/+i/vnvBHR77xj+ORp67O6qmBdzWpZymQKnAewIpmnCWEiABEiABEiABEiABEiABEiABEiABEiABHIwgSNH4jF27GJMnbocp06dQcGC+dGiRW20a1cPJUoUzcE9Z9dIgARIgARIgARIgARIgARIgARIgARIgARIwP8EKEj2P9OgqfHX/YmoO0YcR0Mr3XJFHixqayZIbj41Ft+EkJN0vjxhmN+6FES8nZ6UlAyM++y45SqdeCG0BO8eXkXyh6Pj00Xx4t0F1AhPnE3Cy+MPY/fh8+oywZJRHMu3DLlMEc7PAEJzTingMAsJkAAJkAAJkAAJkAAJkAAJkAAJkAAJkICfCSQnJ2PNmh/Rtes4/P77P1btN998NQYNao2HHrqNbsl+5s3qSIAESIAESIAESIAESIAESIAESIAESIAEci4BCpJz7thke8/mfX0Sg5bHZ3s/sroDT96SH6NeMXP/DTVBsoxJs4cKoXPNjLl8iIi79awjIefCLfzyRIQh+uFCaPd4EaMp3mTyYXy/O8GoTLBkfq9daVS53E0EvwvAyWAJmXGQAAmQAAmQAAmQAAmQAAmQAAmQAAmQAAkECIHffvsLbdsOx08/bbd6LG7Jffo0R5MmtZA3b+4AiYLdJAESIAESIAESIAESIAESIAESIAESIAESIIH0E6AgOf3sgr5kh/lH8ckvZ4I+ztQBNn6gELrVMhPaPjfqIHYeCC3X2lKFc+Hz7mUhzrUZSR9tOoPOC49mpIqALBsRDrx4T0H0fj7KqP+vTY/F+p3njMoES2Z5LuX5dE77ARwMlpAZBwmQAAmQAAmQAAmQAAmQAAmQAAmQAAmQQAAR2LlzD1q1GnZJlCxd79TpFXTq1BD580cGUCTsKgmQAAmQAAmQAAmQAAmQAAmQAAmQAAmQAAmYE6Ag2ZxZyJR4eNC/OHT8YsjE6wk0Pc6/R09dxK6D53HRAVdYGBB/Jgn/xl3AyXPJ2HfsAv6z5QySkwMTccnCufBxpzIoGBme4QBEkCzC5EBNxQqGo0vNoihdJAIXLroPqOQoFBmGa8vmQf48ZoLu12fEYt2O0BQkP1ElP0Y3dHMvPw7gj0CdSuw3CZAACZAACZAACZAACZAACZAACZAACZBAgBPYsOEXvP76EPzzz6FLkbRqVQd9+kRTlBzgY8vukwAJkAAJkAAJkAAJkAAJkAAJkAAJkAAJOBOgIJkzxCeB/XEX8OiQAyFJp+mDhdDlGTOH5PSAOp2QjIEfxuHDjafTUzzbyzxaOR/GNirhl378c/QC6r57CCfOJvmlvqysJFc4MKx+cdS8NX+WNBvKgmRx5f7qrXIunOVUwOYsGQs2QgIkQAIkQAIkQAIkQAIkQAIkQAIkQAIkQAKpCSQnJ2PSpKXo2nVcin/q1+81tGtXDxERuQiNBEiABEiABEiABEiABEiABEiABEiABEiABIKSAAXJQTmsGQ9q5aYz6LLwaMYrCsAaskqQLGjiTifh8WEHcOpcYAlx80SEYWKTErjvWv9dMxgz9whWbz0bcDPmtivzYmaLksib28zpOL2BtpgWiw27QtMhWZh93q0syheLcMH3K4DQZZTeucVyJEACJEACJEACJEACJEACJEACJEACJEAC/iFw5Eg8YmJGYuXK9ZcqLFgwP8aM6YC6dWsgTK7TYyIBEiABEiABEiABEiABEiABEiABEiABEiCBICNAQXKQDai/wum3LA6Lvj3lr+oCqp6sFCQLmJcnHMamvxMCitHVpXNjRYcyCPfj382/2n4WXRYdCziXZHHTljmTVandnCP4fFvgCbf9xeftBsVR6zY3N+o9AI74q0nWQwIkQAIkQAIkQAIkQAIkQAIkQAIkQAIkQALGBFat+hotWgzGqVNnLpW9/PLSmDy5O6pVu8W4PhYgARIgARIgARIgARIgARIgARIgARIgARIggZxOgILknD5C2dS/2qMOYteB89nUevY2m9WC5F5LjmHJD6ezN2jD1mvfUQBDXypmWMo5+8H4i3h9ZmxAzbvcucKwvEMZXFXSzbHXf6iGrIzHnPUn/VdhgNXU4N6C6P18lEuvxd397wCLjN0lARIgARIgARIgARIgARIgARIgARIgARIIJgLx8SfRps3wFC7JEl/NmvdjzJiOKFXK7W9cwUSDsZAACZAACZAACZAACZAACZAACZAACZAACYQCAQqSQ2GUDWM8lZCEu3rtNywVPNmzWpA8Z8NJjPrkOM6dTw4YiM0fKoRONYv6vb9Np8Tiuz/O+b3ezKqwUGQ4NvQuhzwRfrSKdunsoOVxmPd1aLqXC5rry+XGsvZlXCjJHPo1s4ad9ZIACZAACZAACZAACZAACZAACZAACZAACZCAisCMGSvRvv3INHkHDHgdbdvWQ65c4ap6mIkESIAESIAESIAESIAESIAESIAESIAESIAEAoEABcmBMEpZ3Mf1O8/htemxWdxqzmkuqwXJH/x4GsNWxuPkuaScA8GlJ20fK4I2jxX2e39bTI/Fhp2BI0guViAc63uXR3jW6ZExcHkc5oewIFkm3c8DL0O+PG7QfwFwwe9zlBWSAAmQAAmQAAmQAAmQAAmQAAmQAAmQAAmQgJbAtm1/4tVX+2D37n0pilx3XQXMnNkblStX1FbFfCRAAiRAAiRAAiRAAiRAAiRAAiRAAiRAAiSQ4wlQkJzjhyjrOzjm0+OYtOZE1jecQ1rMakFy36VxEFHyhYuB45Ac/XAhdHza/w7JzabE4tsAc0he27MsCuTNOieTzguO4qPNZ3LI05I93ZjeoiTuqxTp0vhuAPHZ00G2SgIkQAIkQAIkQAIkQAIkQAIkQAIkQAIkQAIATpw4jbZth+PDD79Kw6NTp1fQo0dTRETkIisSIAESIAESIAESIAESIAESIAESIAESIAESCAoCFCQHxTD6N4jGkw/jh90J/q00gGrLakFy54VH8dGmwBKYvnJfQbz1XJRfR/XY6SRET43F9n8T/VpvZlaWJyIMKzqUQYUSEZnZTIq6X58Ri3U7AsdFOjPAiDu3uHQ7p0MAUjrPZEZfWCcJkAAJkAAJkAAJkAAJkAAJkAAJkAAJkAAJ2BFITk7G0KGzMWTI7DRZxCV5zpy+uOGGKwmQBEiABEiABEiABEiABEiABEiABEiABEiABIKCAAXJQTGM/g3i0SEHsD/ugn8rDaDamj9UCJ1q+t/91w7BsyMP4veD5wOIEHDLFXmwqG1pv/b529/PofPCYzh66qJf683MysIA9K9bDHXvLpCZzaSou8W0WGzYFdqC5BfuKoBBLxZzYX4KwM4sGxc2RAIkQAIkQAIkQAIkQAIkQAIkQAIkQAIkQAK+CCxe/Dmiowf5hDN4cGu0aVMXYWHyl0YmEiABEiABEiABEiABEiABEiABEiABEiABEghsAhQkB/b4ZUrvb+jyT6bUGyiV1rm7AAbWdRM7+ieaM4nJuK/vfiRcSPZPhVlUS8HIcHzUsQxKF/HfdYLvfnocE9ecyKII/NfM/ddGYlLTEojIlTUfDeiQDNxbKRIzWpRUDOJGRR5mIQESIAESIAESIAESIAEdgdOnz2LfvsP4++8D2L79b2zZ8jt+//0f/PLL7yhTpjgWLx6MW2+9VldZDs0lMR45Eo8dO/ZcilHikzgfeOBWTJv2FsqWLZ6i9ydPnsE332yxrqL/4YdfrbxRUYXx8MO349VXn8IDD9yGvHlz+z3is2cT8NNP2yEiL2lf2q1U6XI88URVtG5dF5ddVsovbS5cuBodO45Bnz7N0aRJLSsWafvYsRNWm7/+uhvbtv2Jf/45hK1bdyMu7r+/a2+5pZLVn4cfvgNPPXUfSpbMuoPPfgncsBJhcvjwMfz553789ttfFpNdu/bixx9/s2patGgQnn76PsNaM549MfECYmPjrH7JvP755x3Ytm239dw+99xDGDeuMwoXzrpDxr4i8qwtwmvz5l1W32SNkTk1enQHNGtWK+MgMrGGpKRk7N69D99+u9X6z3vcZS24/fbr8NBDt+Opp+5FpUpXIDw8LaENAAAgAElEQVTcv38/kTHeuvUPrF+/2VqDdu7cYz2bkgoWzI8qVa7BvffejBo17sSdd96AfPny+p2GzH8Zt+++25amD7IOyHog64CsBzlxLfC1pnmek6uvvgxz5/ZD5coVU3DzrMErV663xl3iF95Vq1ZGgwaPo2bN+5E/f6TfWXsqzO55lzqw2Nh4fPnlRnzyyTcWC5mDHh61aj2AUqWi0KDBWz55VK9+ByZP7m7tJfyRxJF5//5YyNhIf376aYdVrYxNkybPWGtxRIT//qbrjz471SHPeHz8SWsdl/Xll1924ddf/8KWLX/g1Kkz0Aq6ZYw++miDxUWe1dy5I6x5KmLwm25KOb9NYrpw4SKOHz+FPXsOWO8+GXt593n652sdl/n7++978ckn3+KLL360xkhikbVC5svLLz/ht32Mr1g8c0Se3e++25qCp2fdrFbtFmuuVKlSKVPmS6Duq2W8//hjH776aiO+//7XS8+7cPZ+573wwsO4/PLS6T5oIGMke2z53SFzK/X+4K23mqFz54bprt9kjue0vPL8HDp0DJs27cSaNT9g5869afbg8rulceOauPbaK/zKSNYiGfcNG35J8Zx79v6VK1+NF198xNp3ZGS/IfNMfmt41r3U64rb+PtzvZO6li1ba62fslbJ2lm79oPo1OkVXHFFmUyZHjLG+/cfxtq1G9PsLaXBu+66EXfccT1eeKG6tbfzxzvNF3OZY57fd23avIh+/V5DnjxZd1tqpsBlpSRAAiRAAiRAAiRAAiSQRQQoSM4i0IHSjDgji0NyKCcRmE6L1ogdM0YpORkY8XE8pn91MmMVZUNpMewQJ+mOT/vng+r5i8l48d1D2HkgsJyiBX3e3GGWILnqNZn3kcV7iJtNicW3f4S2Q/KVJSLwSZeyipm/BUDgzSlFYMxCAiRAAiRAAiRAAiSQSQRSi17k46/3h0i7ZjXCRhG/vPBCV0twkpF6Mhq6m8DBrv7UH2HPnDmHmTNX4u23510S4foqW7/+4xg8uBVKlPDP78eEhPP4z3++xahRCy1xqa8kH6YnTuyK666rYIk6mzUbYIkH7NLy5cNRvfqdaf5ZWA0dOhtDhszOEHYR97RoURvt2tVTcxC+IoSeP/8/GWrbrfA999yEGTN6WaIZt+Qtutq9WwS+f6cQz9qV17Qhz1qTJv2sj/7pqcdbUCniVHluPQcG7Orr3r0xunVr7ChUOXDgKKKjB1piV7v06KN3Y+rUHihevIhtHl/P3c8/74T85xGxpy5sctDhgw/WomnT/rbtyxxcunSYJUj0VxKh1HvvfYbp01fg11//VFUrQrsuXV61RMIZcYMVnvJsy4GBOXM+tv5vTbr99usxbFhb3H33jRlqX9qSPuzZcxATJ36ARYs+c1wHPX0TsVrz5rWsQxP+WhM1cXvyeAsA5VmTNdRbwO2rrtTvN1mDV6xYZ62NHuG3r3KPPHIX3nnnDYig2Z8pO+dd6jhkDogAddy4xVi5coPj+92JgTyfCxYMsA7yZDTt3XsQY8cuxvz5n9r2RwRV8j4SAdf48e+je/cJts3KO3zkyBhLXJ3ZydehKLd1XLO2yUErYTJ16nKfTOT9J4JwEeA6JV8HXLwPYPgqm3odlzkjQuVBg2Zaexm7JH0aMqQNatWqluG1yrsNeVdKu5MnL7MOc2nSffdVQdeujayDJaYHSoJpXy2iTHnnyd7Xae3zZip7v7feao6oqEK2qN2Ep3YF7fauqfOfOHEabdsOtw4O2iW7Q4e+8ssc6t59PGbMWGlbn91BFs18c8rjEcbKO1cOJbolWR/69o1Gs2bPZkiwKmMkB57kufnssx9Ua70cRpL9hrwLnfY7nnVPhMfyPtHsX53WPXlHz569ylpjfO0vvX8jufGTsZ4xY4Xtbz3t2unWjve/p+cd/+ST92LgwJaW+NwtefbjBw4c8XnI2Km82+FKzbMh9bvV49QHbzH+xo3brfeJCNc9B0Dd4rf7944dX4GI3HPlCk9vFSxHAiRAAiRAAiRAAiRAAmkIUJDMSZGCwA+7E9B48uGQpnJbhbxY0MbcSUlEtcfPJOHseWe341xhYUi8mIxPfjmD8Z8dx8WkwMRdNH84pkaXROXL8mQ4gImfn8DYz45DRNqBmK4ulRtvNyiG4gVzWWPrlMQIKDJ3GApFhiNPhJkrkMyxBuMP49d9iYGIyW99Fm6/DNZ80BJxwmm/tcuKSIAESIAESIAESIAEgpuARnhoR8DNpUrKuYl+JI+mnoyMgnyEHT9+CXr0sBcf2dU/bVpP1Kv3qCXCW7duM/r0mWIrCE5dhwgyBgxomWG3THGo7t17CpYsWZOiiTfeeAlt276IUqWK4bPPvkeHDqMt99vevaPxzTe/oHbtzrbYnMSy8mG5S5ex1od97ySiwvr1H8Orrz5tffwWpyxxTBPxsJNA++abr8aoUW/i7rtvUg2jCHlE7CRigGnTlqvKmGbSis1ESN+hwxgsWrTatAnL4VeEVU5OcR9//A3q1+/pWLddPeIm3KhRX0tYaZI0ggDNQQK3j/jpfe40QmeJ9+LFJAwcOAMjRsy3Dd9EbOTG0HMYYcKEDy4JgeWZ6NChAWQ+iRPsuXOJWLLkC7z11qQ0ghjJ26tXM8upNT2OdrIOTJq01BJDOR3wsIvDH0I/EX0OHTrHEnh5+iBiZxG5C2txBj548CiGD59riSBTJ8k7fHg7y+Evq9KKFevRsGFv4+a830sifJG55iSk9G5A3GfHjOlozYmMpuyed6n7bydylXVemIl4U9Y82VuIeHvWrI8cEWT0/S+CuWXLvkTfvlNTCPSlP/L+ffDB26z3VP/+07FmzY+YN6+f5eLvtq4PGdIaciAps5PmHeCrD05rmwi3ZE8gex43AanwmTKlB8qVK+EzVHGobdp0gEoE6V2B9zoeF3cSo0cvtBVGp27Yn2I/ESmuXLkOI0YsuHSARESN8l6Njq5tuZwmJSVZc8MXL8nbunUddOjwsnovFyz7annW5X0j+2dvgac8P8JPDtqUK1fSep/5Wved1sGjR4+jRYvB+PzzH4weMc1BL0+FInJ99dU+1k0GdsnE+VVz0E+7f9EGLe/9qVM/xKxZq6wxkHeo3Fwit7DIO1jWNbt9ssxdOTQm42CaZA3ZsGGzdQhSng3vVLfuI2ja9BnL1Vxu2pA1OPXzI22PGdMBdevW8ClKXrv2J8ffKHb9tVv3ZI0ZOHC6z32Hd10tW75gvRecbrCRce7WbbzlKO+U3NZOLXNf73gpK8+ZHGR79tkHER4ejgULPkVMzIg01WqF1vIst28/UtutS/nkXTprVh+rP3ZJ82xo6vFVv/CRPafMc40Y3zRAzW8i0zqZnwRIgARIgARIgARIgAQoSOYcSEFAHGqfG3UwpKncfHkeLG7n7gzkDem3/YnotzQO2/YlIilARbXpGfSrSkZgTstSKFEo/df8/fRXAhpNOhywYuT0cAsPB26+LA/61SmG68rqry7ed+wCoqfFYs+RC+lpNmjKFCsQjq/7lFfEI85a8Yp8zEICJEACJEACJEACJEAC/yMgIlBxpxL3L80HP407n1bMqXU788d4yYfNxYs/R48eE11FfR6ns6uvLm+5DI4evci1TOo+egTN6em7CDrF4bhjx9FpHHR79GiCmJj6l8SuHvGniIhnz+5jXS8sAjq75CSWFRFK8+YDreuCPalBg8fRs2dTn1cUS9siKmncuL8tH/lgLsIIE9dQETmMHLkgRRweIcwzz1SzhNi+xL4aEYqp2Ez6Ii5uPXtOxKeffqcaTrex1whqpSFf1957OiD9kuu7ZU4PHz7PdX5qBQGagwRu8Xn6KC54O3bssURNqUX1vkC6CZ09ZTSCJhOxkd2gyvz+4Yff0LXruBSHEUQ0N3r0mxABkrcLoOQX4bDkT51k3eza9VVL6KgVJYug7sMPv7SER1pHZLtY0vMcSl12zoNPPFEVI0e2T+M0LgLQmJiRllA0dZJn+N13O+H++6uoniN/ZZJ3nKxTnTu/q+Io7yURfcmzJU66do7edv3r0yca7ds3SLfrXnbPu9RxSX+++moTevackOZ9ZDcPZG0Sh1KnNVN7OMQXZ9ljvPPOfOs94Z1knsu8vPXWay/9vz3CWnHtrFOnBpo3H2DrTK/Z3/hrXko9Iv77999Ya9149933VFXbrW3yrM6atRL9+k13fR94Gho3rjMaNXrasV3powg7RbSreQd61vFt23Zbz5wccjFJTz99H8aO7YySJdN/y4QcbJLDId4HCWRshw5tg5dffiLNGrxq1deWSNbXgY9WrepAnmk5dKFNgbqvlrEWN/gBA6anEbTLQbj27ev7dLoX3o0b90txc4DTOih8DhyIxeLFayzhq+agjeagl2d8ZO2Ojh7kOFziEC77W03yx0EtTTuSx9dtLCIsHjGifYrDA2773fSsr7Ju9+8/DXPnfpKiu7J/FDfehx66I41juK+bVTT7TXGxXrp0reo3mXTG1/5QfrPIbzrNwUG3PslBPxH9atcr7T7Y17g7HXSVd5isyzfeeNWlok4HHcT5Xw6jOgmtpSJpU8TbkycvVd+Co3nmNAJz07lotwdKzdJzwKR582etvajsreVgrRzW7N17Mr788mfbx85tPmifV+YjARIgARIgARIgARIggdQEKEjmnEhB4ED8RdQY/G9IUxGR7cqOZWFyO83UtScw/vMTSHBxRw5GsPdfG4mhLxVLlyh5418JaDP7iOUsHWrpiuIRmNuqFEoV1ou5v/vjHHotiYMIk0M53Vg+Dz6I0Rwa2AsgNpRRMXYSIAESIAESIAESIIEMEFi4cDVef32Iaw3Vq99hXfUt13LbJXHma9Kkn63oR8qZuJ25dkqZwZfg1ldRcRsW90YRPGk+dPuqQxzkxo/vjKJF7a+t9lVOPsSuXLnBEoinFiHauc7JtbXiity//2tYt26T4zXVTiJXb1GJVkCpEZ/L1efdujU2Euh5iy20roluIpSMiM2+/noLnnoqxnWmXXddBcyZ0xc33HClbV6NoDb1tfd2lYkIrVevSZagzSlpBAGasUzPteRuwhlPv2fO7I06daq7Mt68eRfq1ethOTPaJad57toAYIkaxJVtyJDZacRSciW5uO35upLcae2TMZ06tSceeug21y54C4Mefvh2yynvscfuTiHGlz7+/PNOjBmzSOXgayrGt3Nol+dR3GZvu+06n3E4PYciYBWxTenSxVwZ+DODnft76jbkvTRqVAdLQJ9a7KrtjwiKZs7shQoVymqLXMqX3fMudYfl4IO4M4prZGrRoJs7o9vhBhENz5rVGxUrag7g/69ndiI0O2dOcS8XMfXevYcsZ1cRStslfzqrmwy+5p3gqc+XEE7mjawDgwfPMmkWcpvDoEGtERnpfhugdo84f35/yzlVBMHpPUgxb15/PPvsA0axSGY712z5Nyfhnht/OVQlN2b4WvOdOqlllhP21XZOs05Cbonds2dt2XJoijVCsw7KeA0ePNPaa7sl7TtdxM5yo4msP3ZJu7/ylHdbyyRfRt1WhaPsbeRAk7co1m6ddfudZbK+StvidCxtp3ZWtzt04mEj80aEvOJk650GDxan+bqOz4z2veyLrwi3Ze/r60YGu3FfvXosqlatnOaff/vtL+u9oDmU6ymc3kNvErPdQVe73zrHjp2wDoumdqyWvpiMs+TX/g6WvG4HVmTeyIFIp0OwUo/J3tNz0LV9+1GO7w9hNWFCVzz44K1p5pjbsyF90vwmcluT+O8kQAIkQAIkQAIkQAIk4IsABcmcFykInE5Ixp297K9vCgVc5aJyWYLk/HnC1OFOXHMCk78ITUGyQBKBaOeaRVD1Gr07woTPT2Dc6uMIIUPpFPOpfLEIrOpUBnkj9PNs1rqTeHf1cZxNDFVq/0VY48Z8GN/E9xWKKR/a/QBC2/FdvYgxIwmQAAmQAAmQAAmQQBoCbmJOTwGNi+mKFevRsGFvR8oa5yV/D5PTR13vtuQDfEJCIn76aQfEFU4cBMuWLY5Tp85i5syVGDp0jqujW3rEr/IhVhzD5Er51K6cIqAQwaYvd1Fx8G3SpL/lDiXiALtrqt1EGN6i2379XrMEPBo312HD5mDQoJm2w5Weq6y9PyhrBM0a1+GMiOBFIPL44+1cp6TmI/fGjTvQoMFbjoJaE2Zu/KXTGkGA5iO+iPVFpCDXdWuTpl4TobPb9dNu89yt3/IMiaBp1qyP0mR9/vmHrevI7Q4auK0xbuU9DX7wwVp8//02tG5dFxUqlHEU9WiFOSZrrgijOnQY7VOg4yTIlv67PStu5d3GJz3/LiIgOeQhc8cpyVXs4oQqzqrR0bUtQdVVV5W33gfiHKp1q06Pe2JOmHfebOSww8SJH+Dtt+emed9pxPUff/wN6tfvaYtb3pHiRn3XXTeqh/Tw4TjLddeXA7fT/B4xYj7mzfsPoqIKOYrO0isyUwdgk1E7P325Osrz/84781SiztTNi2v09OlvoVixwq4haPaIV15ZDvfddzNkD3jbbdeiU6eGuP/+W6x9xC+/7LKeH1+iutSNm6xVnrJOomwRIcozecUVZXzG6cbfrbwdPA0zKZvd+2rZM3bq9G6asZFndNSo9njxxUfTOONKv93Eg5pbUNzWCWnHZK1wcpP1jJPJ/iqzDmqlXmvllhPZR3vv/Z0O47ntq7QOsCIKnzFjBfr2nZZmnfflzOzdb6d3lmYv7PbcedpKHYv0WUS9sk8zSb7ey+Km26rVMCMxsrTZuHFNvP12O5+3tdj1yYmXlLHbG8nBjmbNBlg356RO2nH2lHPbo3ryafbkciNGmzbDsXLlesf3/NKlw3wKwX0Vkv2jiK+dDrPIejBpUjfUqlXN595Ys6aIg7usu0wkQAIkQAIkQAIkQAIk4G8CFCT7m2gQ1Fet/784eupiEESSvhCK5g/HqIYlUPWavOoKVm89i/7L4kKamwhrH7kpHxrcVxC3VsiLiPC0+M5fTMb6nefw3nenrP9NDmFdbaUyubGig+8//NpNvBEfx2PalyfV8zJYM758X0H0ei5KEd5fAI4p8jELCZAACZAACZAACZAACaQlIIKdfv2muaJxcwHTuJNJI1q3M9cOGWTwCHdFbOeWKlW63OpjtWq3pPjgKR/CxTnTzRFK6teIQD398Fzh27r1MJ8fYp3c/bQfmN3EpB43PzsnZjtmboJY0w/m0o7HrVmcCxcuHIg77rjeccjcHA6lcHpETp5GRSDatGl/t2mjGnON255GoCSd8bh/urnEffLJGJ9idu+ANFcvd+/e2HK7NnGK1Dgau81NTz81AhZxmxSRXYkSRV3HK3UGJ8Gj06EATz1uz6IIKRYsGABxPfZn2rLldzRu3N/2MILJ/JeDCW+88U4ap0Sp4+mn78PYsZ1RsqQ9WzdBssYN1J9spC4RzrRoMRiffvqda9VRUYXxzjtvoE6dGilEeLJGi8BQ6nFLpsLWnDbvRIw8btxi2z2B5pp4t3kgDN32E96cRRjYu/cUy7k8dcqIa7d3XSb9cZsDJv+uWdekvtQiv/QK8zx9MxEka/eIUrc4yPfu3dwSknonEf+JsG7r1t2OeEwPD4koW/avIqD3ldwOCGj4u7mF+mpXy8xt3mXmvtrJHdbpYJqsh0uWfIGYmJG2B/TcuAszze0TJs7lnhtDUju6e4+PyfrsJvyVerX7F19zxOlAgdPhHbc4Nftup3XezQFf3lnijLxq1dc+nznN2nLixGnLmTi1u3LqCr337pp5Z7e4pN4H2wnxNWu3RnDtXY+bGNlpb+W0h9aMs3c/tL+DNXNas7c3eXZlnybria8DR94xdOr0Cnr0aOrzwKzWtVlzWEIzD5iHBEiABEiABEiABEiABFIToCCZcyINgWEfxUOcWEM1iTNyx6eLQkSP2nTo+EU0nXIYf8Ve0BYJ2nwi6L6yZASuL5cHpQvnQpH84Yg7nYS/Ys9j96EL2Hv0PMSJO9TTo5XzYWwjjcvv/0jFzD0CEb+HeurzfBTq36t5PkVUEbprWajPE8ZPAiRAAiRAAiRAAhkhoBU1akQiGneyjDqYpjdWjfBB6pYPvKNGvYm7777JZ1Pbtv2JV1/t4yj+k4ImogepUwSvIthJna67roLljly5ckWf/XETQXoKvfVWM3Tu3NCnmFQ+4g4dOhtjx76PefP6oUaNO9WYM0OQ7BHHaj/6az6MZ0QErxEWaea1xm1PwLsJlDyDoxFia55b7Ud8bb+8J49GzO00N73rcnKK8+Qzee6863YT2GgE7ZpnURur+gGUo8kOV3qbcNmw4Re8/voQW3c6jcDMTYiaHvd4Exa+8noOOPz665+OVYmwdciQNrbOe5r3mzSgEfN4OpLT5p2byFXeR3Pm9MUNN1zpyNJtHkhhzXySfNKnwYNn2roAOwmUpLzGqdZU2JXROeldXivM8z7klHqcbr/9esiBEXH5FvFbx46jbcWCnrY1okHJK4LdLl3GQlxc3ZKMhTgji9N46qS5yUDKaN6lnrrdHOI1hyg0gmTN+u8dbyDsq53cYRs0eBzvvBODQoVSiso9Me7dexDR0YMsR3y7pHm+Nc+myTvd7QYFk3VH8mrcVtP7Tnc6ZFGr1gPWbQx2B6s8Bwjt2MtNL1On9rC9zcFpnZd3tNPvANkvTpq0FF27jrMde83aotnPSQPee3fvPYrcYNO+fX2IqP6ZZzo4Lk2pHX+9xa8Sb0zMS9aNFLKeiEja7fCSyXrgtkZJ+zJWchjUV3Ka0yZ7DanbTcjuaV9zoFbzrJk8u5rbldz2H5p3qeY3kdt7jv9OAiRAAiRAAiRAAiRAAnYEKEjm3EhD4PvdCWgy+XBIk2n2UCF0rql3jhGn31cmHMamPQkhzY3B6wlEP1zIEr6bpJfGHcKWvYkmRYIy7w/9y6NQpA8L7jTRyh+B+UwG5SRgUCRAAiRAAiRAAiSQyQS0IivNB1gRJ7zwQldbxzQJxeS6ZH+Grvl46nRFsqcvWrdNDS+p002Q5uZGqREjSjtOjlAewZGIFEaMiPEpJvI1FhqhUnocaz0uwpqP4tIvt7HNiAhSKyLWzGuN256JME4jjtfMQ81HfJN+eeaKR+g+ZMhsx0dZ61amcXHWiKBSd8ZNMKJxR5Y6NWupVmRvsvZp1gA3h0+3q8s1wj7ps2aMMnI4wISLJ6+mT7JGiACsbt0atg7gWpGhRowlfctp807jPtm1ayPLJT1XLue/U2mEfD17NoXU55Tc+uTmjix1a0SPmfFcaueqRpiX+h3mLcyTvg8Y8DpKly5mNal11NW8G7TrmuRr0aI2Bgxo6bh/0BxQkbpWrx6LqlUrOyJ0E89LYc37QPOON3H6NGGmGYPM2Fc77TvdDsFJfG7Pt8xXea/fddeNtmOo3R9oxlAa0QjLUwtT3dae4cPnud6Ikp6DWk5rv5sgWBOn0zrttqa6HfDQ7BdlLRg0qDUiI/PYItbMa+/DCd5z1tu9W3P4xft3iPe6Ie+PgQNbonbth6wbETSxSUDa20I0a5SIz8eP7+xTPC6/N9u0GY6VK9f75Oi2r0tdyO23kuTX/F7SzEHt+mvyzhL3fXnH5M2b2ycPzeEzzZqrfXczHwmQAAmQAAmQAAmQAAmkJkBBMueETwJPDT+Av0PY7bfadZGY2ryk0ezosvAoVm46Y1SGmUOTgLhwd3mmKF6qqnH5/S+ji0nAc6MO4o9D50MT2v9H/WSV/BjVsLiSwc8A6MathMVsJEACJEACJEACJEACXgS0jkkaUYBHSOoEuGPHVyCOYm6CJn8Okvbj6ciR7dG8+bO2gjTpk7YuzUdPN+dH+Ri/cOFA3HHH9bY4NGLEzHKE0ghstQI2T4AevosXr8HSpcNcRUma8TAVE3nD1l5xrHHJcxPxSLsmwjiN0E4j/tQIm0365eGnEXdo56bGxdnEWdPTR41g5JVXnlQJ9TXPg1asarL+HTkSj+bNB2Lt2o0+i4mwT9bvK64o4/Pf3Q5FSCGt8EUzJzVCVJP4nfJq5o2UF6fF3r2jfV4D7l2/myO85NWMcU6cd24O2RqhooeVv+aB0+0B0pabQEnyaPqiPfzir3npXY9mD+Z94MX78EB0dG307/+aJSLzJO2hqT59oiH7MbekEQ7ed18VTJ/+FsqXd/6+oBEPSn/cBMluokqpQ0SIkyd3txyXnZJmD2V6IEczptKn7NhXux2EGDasrfVchYWF2WJzE5Y7iSw9lWqE4CYCYo2w38052Dtgzf7FdF5I/W5rv9t+Y/v2v9GoUV+fN6pI/W6/G5zWebe9gtSvWV/mzeuPZ599wPG50/xe9DgAi+P6yJELLHG4rFtt29a7JErViGy9nXo/+OALtGs3AlFRhTB69JvWIVnPXNfs4SQoubWmTp3qbksn3N6pbmvAF1/8hIYN+/g85Ovmop26c9oDVZrDlZpnzeTZddvDemJxO7yo+Y2l+U3kOrDMQAIkQAIkQAIkQAIkQAI2BChI5tTwSWDcZ8cx/rMTIUvn8uIRWN21rFH8czecxOAV8UZlmDk0CZQqnAtTmpfEdWV9n172ReX4mSS8MOYg/o27GJrQ/j9qESOLKNk9nQKw0z0bc5AACZAACZAACZAACZCADwKaj7lu16RKtRpxgeRLj5tYRgdO8/FUK2bUCGClvxpB8ldfbUKLFoNw8OBRnyG6CROkkOYDuqYvpow11zaLWGPGjF6Q+aNNnrHKkyc3pk17C2XLOouJNGOrcWuz65/WXXXBggF4+OHbbcPUXlevFcZpXDC1c1oj2NOK17wB+FPorBEHaYQUqQdo1aqv0aLFYEdXd424RurdvHkX6tXrYfs8Sx6NWFX7rHjybdy4Aw0avOWzXREqjh3bEXXq1PBZbULCefTvPw1jxy62bfbOO2/AzJm9UKGC+98ONSKjrBQka+aNyXvJX4LknDbv9u49iOjoQRDBqKn5+egAACAASURBVF3SiH89ZTWc3OaBCCe7dRuPWbM+8tklmdtu664UdOuLxhHS9Jk0ya/Zg3kOcp08eRoxMSOxbNmX8CVG1q5Dks9N3OWJQfNMewv+nGL3lyB506adllBP3v92afDg1mjTpq6jsFbKavYQpsJTzZhmx75a9m2zZ6/CG2+M8IlNI0iVgk6iWLd3jqdhzd7VI0gtXLiA6yOl2auZHIj05/7F03k3Ib3bmiblx49fgh49JtjycNrv//vvEbz22mCsW7fJZ3mNGF32skOHzrbWVV9JI5TV/l70HPSTw1byvDdo8FgKF3bt7zGP8N9zmGPHjj0+b0TQCFq1++pDh46hbdvh+PTT72zHyunQxMmTZ9Cp0xgsXLg6TXnZk02c2NXot5XmBg9pSHOIVPOsmTy7mrXg1luvxaxZvVGxYnmfPDW/sbL7Xe+6iDEDCZAACZAACZAACZBAwBOgIDnghzBzAog9cRF13z2EwydCU/yYP28Y1vYoh8L5nK/b86a/Ydc5dF5wFPFnkjJnUFhr0BC446q8mNeqlFE8H206g75L43A6IXTn1+1X5sX81lpu+wDY/xHeCD4zkwAJkAAJkAAJkAAJhBQB7UdhjTuq5oOiqajDX4Oh+XiqFTNqP4C7iYDFEUqERXZX8UrsGiGkxokvMxyh3Jwr5cPvmDEdULduDVdBkPc4e8ZKK3D6+usteOqpGMepkt74NR+4pWGNA/PRo8ct4evnn/9g21eTj+Wa+ryvqbZrVCNslrJa8Zp3O24uipJXK8DWXMVsIjaStjUiTK3LptSnWWf8LUh2clmX68iHDGmDWrWq2T6DGmGsRqAi8WufFzchqr/WfalHIyozeS+5iVulTbcxzmnzTiNKl7i0h4m0Toxu88DjZCn7FF9J48Kq6Ytm/fbnnPSuS7ufEPaPP36PdXCgT58pqFnzfowZ0xGlSkWl6ZpGDKt1ptfuETVOv9JRfwiSxaHVI8q2GxeN2NdT1t9rhJZZduyr3fZtWhG3ncuv7GG6dn0Vsn+LiMjl+NhoxJ+amyekEa0TvnYNkzo1B7W0+xcPCBHENms2AFu37k7Xmub27nBysXe7kcXk4JG3S7t3ICJoHz++CypVutxx7DW/Fz374auuKmcJe2XPm1qEqzlM4FkLLrus1CWBb79+r6Fdu3op5qh2/6J572gObAogu72VlJf5J78ZUicZJ7nNRwS6JkmzP9Xs9bXPmvbZlTY188FtX6U5fJad73qTsWJeEiABEiABEiABEiCBwCVAQXLgjl2m9zyUXZIjcoVhbKPiePiGfGrO++MuIGbuUfy6L1FdhhlDk0D0w4XQ8emiRsGP+Pg4Znx1AknJRsWCKvP4JiVQ40btMykONglBFT+DIQESIAESIAESIAESyBoCmo+A0hPNR3fNx3uNAMPfkWs/nmrFjFoBkVt9bry04gA30afWzcuEu7isdew4GiJm9JVESDBqVHu8+OKjCA+3v/Y7dVnvsdIKnNzcGzMSv0b0KzFoxNOaa+9NPpZr3Hg1/dK4pmnFa97jqRF3mAiwNeIl7ZyRfrqJczyxaAVakl8jBHQTVZg8h5LXzmX9ySfvhQhCqlS5xrZKN7dEKeh2/bt35VohnpsQ1ZSBU363dVbKmryXNIJkp/py4rzTiNJNhPna69edntfY2Hi0azcc8tzbJc2zKeJVEXU5uVRq1kl/zknvujSCOo9gXhw3X399CEqXLmbrjqndn2jdrjV7xKuvvgxz5/ZD5coVXTFpBMlO9bk5/Ho6oI1P8muEeiaHFjTMsmNf7TY3TETc0n85yLBy5TpMmPABfvppu3VDxJtvvoyHHrrddd+n2R9IG9qDUJp3j8k8zYyDWm6O7xLvuHGd0ajR0z6fI2E2btxi9Oo12Xbf7XQIUA7vNW3a3/YGB+3BI0/jIo5+5535WL58HQoWzIf69R9Dq1Z1UKKE+zcgzX5O9sOTJ3fHggWfYvToRZg3rx9q1LgzReyaZ1fex8OHt7Oc9oWd3JgyYEBL5M8fmaIuualG1ldxY3ZKGqGtZg1w2lvZCb5FDD10aBvIYTOTpP0drNnra38XaZ9diUPzHmzcuCbefrsd8uXL6zN0zcGS7HzXm4wX85IACZAACZAACZAACQQuAQqSA3fsMr3n4pJcb+whHDweei7J8m2w5SOF0e7xIkac+3wQh8XfnzIqw8yhRSBXODC4XjE8e7v71WreZBpPOowf/gxdgW2duwpg4IvFlJPlhJwlV+ZlNhIgARIgARIgARIgARJISUDzUVgj6NQ41knLGmGzv8dII1SQNrXOaRoXJqmvT59oiCjZV9J8+HYTNEu9mo/MWudnLfctW/6wHBrXrPnRZ5Hbb78e4j724IO3GjkjS2UetuIepxE4acZW4xJsF7tG9KuZO1oHUpOP5Rrxq0agqxFKu7l9++KnES1oBdga8ZKJ2Ej6u2nTTusKcBFC2CUTgZZWwGQifnV7JmV+dugw2hKDeZI4E3br1hjPPvsg8ubNbVuF1sHvlVeexIgRMWnEO74q1ohKpFx6HcvdeKT+d828MXkvacdYBE+DBrVGZGSeNF3OafNOI/yVIEzEahphkNQ5c2Zv1KlT3eewzpnzseWKaZe0z7tGGKZZJ03nnja/RlAn66+4eYor8F9//WuJ9KpVu8VnE5p4paA2Zk3/nnvuIUtIWbiw+99+NXtOcf6cNas3KlYsnyZGN4dYKSAHXRYsGGAJZDXJ7VCT1KF9V0leTYzZsa/+8suf8fLLvWDnOG4i4tZwdcqj2UdrxJGeNuwO5nj3wWSeujlJS70m/ZP8bo7vbocQ3d4dvlx/PfGLGLpjxzGYP/8/PofF5OBRRsde+16W/fDjj9+Ntm3fgYhRO3R4OYWjseb3j+f9fsst11piYzmgZecsr9kLaw7RSXyjRy9Ev37THFHZOS37OvAZFVUYcpBLODjt6+wa1DxvUlbzG0RzgMn02dD8lnN7ft0O55q89zI6x1meBEiABEiABEiABEggdAlQkBy6Y6+KfNb6kxi2Ml6VN9gyPXh9JCY2LQkD4yKs3HQGXRYeDTYUjMePBK4ulRtjGhWH/K82nb+YjOqDDuDoqdA7HCCMogqEY37r0riqZIQS2d8A+BwqYTEbCZAACZAACZAACZCAFwHtR2HN9bSaD5SaD7mZMUAagY6J+53W/TEjYiutoEbzEVcjbHbjfvr0WezYsQeLFq3G/Pmf+hS0iGNX69Z10LRpLZV40VebHiGbjIdG4KQZW80Hdrv4NaJfNxGJ1O0mJPG0rxWJuTkdSn0awZPk04ix0nOQQCPm1o6NRtz8xBNVMXVqDxQtWshtOlvOjv37T8PYsYsd85qIcTVOrNKYP55HEeLIgYCuXcdZV11LuummipZoUUQbqZ3/fAWpEfZJOSfHxtT1/vjjb6hdu7Ot4M2T38Q5z3UwHTJo5o3Je0meuy5dxmL27FWO3bI7jJIT553GQdqEkYDRCDKlTpkHd911YxqWmgM72mfTTVCrFTZnZB7aldXuwYYNa4t9+w5j5syP4OSAqmWv3e9oBX8ax1APg4ULV1vCQKdkt5ZrD1GYuHmfO5eInj0nYOrU5Y590h4k0Y5pVu+r3QSpEvy8ef3x7LMPZMZUT1On5tCClrnsyUWsv3Llese+d+/e2DqsExbmfGuHrPO9e0/G5MnLHOszOailOfjhtB86fDgOMTEjbG8lEWdiee/YvfvdxOia+eiviaF5L0tbcnBJ9jmJieetfYg4w3snjchW9sEjR7a3hNjiMD9xYlfIQbPUSdaW8eOXoEePCY5hag547tlzAE2bDkhxUMxXpb721bt27bX2dZ4Dn/KefOWVJ6y93RVXlEn3EGieN80aoD18bPJseIKaMmUZOnV61zZGp99amnVX+5so3ZBZkARIgARIgARIgARIgAQAUJDMaeBK4PUZsVi345xrvmDLUCBvOL7vVx7iaKtNuw6cR4Pxh3AmMVlbhPlCjMBjlfPh3UYljKLevCcRjScfRuKF0JxXA+oWQ9273V1F/gtVhMgiSGYiARIgARIgARIgARIgAXMCGtGP1OomNpEPlG3aDHcVA5g4zJlHY19CI47SCh+kFY0I1unDp4aXVlCj6YvW+dkXQfk43rhxP/z6658+AYtrl4iH5Krme++92fYqXe14esRxbnPOU59mbLUi39R91Ah4pIzbh3cRIfbqNQmTJi11xGAijDtw4Ciiowdi/frNtnVqnKE1wmZTMaKnQxoxtzh9NmjwuOv00IibTYS+/haISwBawUdG3YFFfCVCahHQyYEEcUR+880GeOGF6iohsvRVK+zTChdNxtxknrtODJcMmnlj8l46duwEmjcfaOsO7+mO3Zqb0+ad5l0kMWlEWJ7YNcIgyevkgrtixXo0bNjbcXQ1QnmNoNbNdTGjc9CpvEaYJ3uJp566F++//wUaNHgMAwa0tH3OtQ7eWjG3RvAn8ZkcMBg2bA4GDZrpiNVOmKk9RKHdP0gnNO9Syad9v+TUffXGjTvQoMFbkP75SqZrfUafC81BCM1BKO27TPqr3Qu7ORl7Ytf0z5PXzfHdqX9xcSetW0lmzfooDXbZn7VvX98SrObLl9fnsGj2oCbPTEbHXvNelgNWlStfbQmw583rhxo17kzTrGbPJe932SMtXrzG8TCHdq3T3BSgGevUvxFPnjyDOXNW4e235yEu7gTkt1WTJjXRvPmzkMOebiJ6tzHR9EmzBmjezdKX9OxzxRn6tdcGY926Tbbh2LmAa96lJvsYN578dxIgARIgARIgARIgARKwI0BBMueGK4G9Ry/g9emx+PvIBde8wZbh8+5lUT5K68oKnDibhC6LjuGr7WeDDQXj8ROBDk8VQYvqhY1qG7v6OCauOYHkENQjCythpkuJAHYCkP9lIgESIAESIAESIAESIAFzAtrrad2uvtYIC6R3WjdU80jsS2jFUSbCgq+/3oKnnopx7KaTyM3NqUwq1opf3NhrPjA7BeIk+BUhhFyJXqdOdTz+eFUUKpQ/Q0PnLabSCJw0Y5sRRyyN2FsCdhPGyXxp2rS/rRDIA81EGKcRdGhE9v/8cwjNmg3A99//ajt2JoJNTyVaYVyGJkyqwlqxkcyboUNnQ4RxTsn02dFcF+3kCuvGQkRFK1ass/ouc1MEK126NESjRjWNnz2taM5NbO/dZ63TqImTtRsTt3/XiOJN3ktuBzSkP3aC65w47zTvIonJRKymEQZJnXbrk+YgiFbUrumLSWxu88303zXruKdOcYcUB3iJ3S5pxbVu7yxP/RrB3z333IQZM3pZojm3pHUYtxOzaUR1pgdotK7uTjdeeMedE/fVmrVHs19wG1/tv2v2B9pxlDkq+6udO/f45X2uFb1r+yed0hz8sHuORKTZvft4LFv2ZZr4RGg7eHBrPPbYPQh3uPJ0+/a/0ahRX0dGmj23dnzd8mney546RGjdu3c08uZNe/Om2+8f737IOt+hw8uIiMjls3uatU5zc41W2Cz7fRk7cb6XsV206DNLiHzLLZUgbtfPPFMNhQtrzWqciWsOHkoNbgdVNC7fUk9GfnfJO7FDh9GO7tLR0bXRunVdXHll2UvjqRk/7e9qt/nLfycBEiABEiABEiABEiABJwIUJHN+qAhs2HkOr82IDTlBZNdniqLJg+5XW3pDnP/NKQz8ME7FlZlCi0ChfOGY2LQE7rjS9wl9OxoNJx7Gxr8SQgsWgCer5MeohsUN4hZnZN/OFgaVMCsJkAAJkAAJkAAJkEAIExg//n107+58Pa2bGFHjaORBnF6n2owMkUaQZCIskL5orhy3E7lphBjShkYcoPnI7A+RyYULF62rjj/6aD2mTPnQEkOmTh5xZNOmtdQuranr8IipxCls1qzeqFixvOPQi8ijRYvB+PTT72zzZcQRS+O+7CaMk1g6dRpjzRm3ZCKM04hfNcLPtWt/Qu3anR27ZiLY9FSkFca5MdH+u9s4eNeTGWJcjThe+qB1Pvfurzx/69dvwrBhc/HNN1usfxJX6Z49m6b7Cm+tENVkzdaOucZhUDvuTvk066OUN4lRcxjF7mBBTpt32neRRoTlPQ5aka3deqcpr32vacShmnetP+ajrzo0ezApJ2MwdmxH1KlTw7ErmnhN1kqN4M/k0IK4u4vD+Nq1G23jsBOzaYTqUqnpO18jjrzuugqYM6cvbrjhStepoBnTrN5Xaw4e9ekTbR2Ey4qkeVe4MZJ+muyvNGuGvDN6956MyZOXuWLQ9M9TieZ9m3qfJX2RA0hvvz03zZ5b9tvNm9eyRJklShR17avbnHRyq3et3DCD9r0s1TodCtO+v6SemjXvx5gxHVGqVJRtbzXrgGb/pnl/aZDJGMuBz2effSDDBz41z7/0ycnVWJzIZ89ehTfeGOHafdM1OHWF8p6YMGEJpk9faYm0/ZW0hxb91R7rIQESIAESIAESIAESCE0CFCSH5rinK+oF35zCgBAT2la9JhKTm5VAnogwNbN/4y7gkSEH1PmZMXQI3H9tJCY2KYHcBvPpYhJwb9/9OHkuKXRAAbixfB7r2StRyPdJ/bQwDgNIKwIIKWgMlgRIgARIgARIgARIIEMETp06gw4dxmDRImehpJMYUUR448YtRq9ek137YiKCca3MIIPm47CJsED7EdxO5LZnzwE0bTrA0f1J6ziocT0zcX7WYP3tt7/Qtu1w2/4///zDGD78DccP/3bteMRU4gw2cmSMJcJySpnpiKUVmLq5Gmuv/pY4TYRxGqGYCLsWLhyIO+64Pg3GpKRkbN36B0aOXODTec+7QHquXtYI47RuZRrxkts4eMejEQdJfpO4tWJTEzGujNGGDZsxatRCrFnzoxWC1hHR6bnRuGVKedM1W8PVVNyqWZPs8mhEOKYxugm7pC92QlsNn6ycd5rnSvpj8n6U/BpGdoeARPQ0fvwS9OjhfFBK817TzHPtuzYj89CurHYPJuWbNHkGQ4e2cTzsI+yGD5+HgQNnOHZXI8yUCrR7HZN1UrMfsxOzafY70m/te0XyakXObs6hHuDaMc3qfbXm4FFWivU0+wO3g1AmAkmnddkzdlLfkiVfICZmJGQc3VKLFrUxaFBrREbmccyqfY6mTOluiem3bPkD//nPt1i16mvIO8w7iUhV3HMbNnwSl11Wyq2L1r9r5qTJ/knVqEMmzXvZU3zYsLZo2fIFhIWl/U6pfX+Jc/vkyd1Rrdottr3SiqQ1+zeNsFk68l+x8YO4++6brLGUA5ZSVv5LPf8khrZtX7TeA/nymZn+SFua59/N1Xj37n3WAdCfftruOgVM1mCnyuTZ2bbtD0yatMz1bxVunbrppoqYPbsPrr32Cres/HcSIAESIAESIAESIAESyBABCpIzhC/0Cg9ZGY8560+GTOAR4WH46q1yKFYwXB3z2cRktJwRix/+DD1HWzWkEM3Y5ZmiaGrouL1lbyJeGpfyD27Bjq9QZLglRr5N7SR9HMAfwY6F8ZEACZAACZAACZAACWQyAa24w0mkoL0qWULJyg/e3ug0wk034YN3fRrHZblafebMXqhQoWyaUdS47moFQ24fvk2dnzVTTiMCEaHGgAEtjZ2SPUI2jdhM+qoZW+0166lj1wpMnfpq4h5uKozTCHokpkceuQu9ejVDlSqVkCtXOOLiTlri1unTV1xy23UadzeRgl1ZjShR60yribV798bo1q2xT+FK6j6OGDEf/fpNc5zupnFr+qh9HuUZE1HSoEEzLWGSJ9Wq9YAlShRxSkaSxlncdM3WiiEz6pxnErdmTEzeSxrRktMhgJw27zR8hLfJ+1EjfpM67eaB9rp7zeENjWDNxN3XZO5p8spNA02a9MPWrbsds4s7r7zHKleu6JhPy077ftXsdUzXSc07e/Dg1mjTpm6atVxzK4AAMhHWasdA+67KiftqzdpsOo6a+e2Ux23vKmXdmG/atBMNG/bB1VeXR968eRxvypD63NaMnTv3oFWrYVa3S5cuZgmCnZJWiK9Zh5zaERGy3HZRv/5jqFq1svG+WjPHTdb4jI69RhwrbTz44G2YMqUHypUr4bNJ7ftLDgh16PAyIiLsDWA0jDRzSLNHcHr/uZWX34aDB7dSuWJ7oGkO5rjt9+SWjsGDZ+Kdd+arht9kDbarMCHhPFauXIcRIxbg11//9Jmtbt1H0LdvNHLnzo3o6IFYv36zbf9M9nqqIJmJBEiABEiABEiABEiABGwIUJDMqWFMoNXMI/hy+1njcoFaYHTD4niiirMLUerYlm88jW7vHQvUkNnvTCBQvlgE5rUshTJFtY6/QHIyEDP3CD7bFjrPm6Af+lIx1L6jgHIUzv2/GJkHAJTAmI0ESIAESIAESIAESMCGgEYY4iSsFWe5bt3GW+LGq64qh3XrNjmytnONzMwB0jqTuQkfvPuocfizc9HSuu5qrs4WUWGbNsOxcuV6W4SmzpbasXBzJhbh5dSpPaxrkrXJI2T76KMNWLp0mCW8cEqasTV1P/VuTyN2cBIfygd8cR8ePXqRFcvnn//gGI+pMC42Nh7t2g2HCNzTk0Tk8swz92P9+l/w99//2laRHgGpRpRoMjYa8ZJWACGCjy5dxlpXTzslk7g1gi9pq0GDx/HOOzEoVMj+b25yVfXYsYsxderyFC556RGi2MW3a9deNG7cz1bk4SlnsmZrxItS77vvdkTjxjVVwvH0zGvvMhpRvEmMGmdHOyfVnDjvNM+V8DR5P7q9GzzjYyc61ZS/9dZrMWtWb1SsWN5xiqxYsR4NG/Z2zKMVFWZ0Lvoqr+mflJP9QPv2DawDJU5Jw85EeKrZ65isk5p3toiv58zpixtuuDJFqLLGDh06G0OGzHZkcPPNV2PWrD6Wk7wmafbBbsJI73Y09WX1vlrzPjblpmFrl8dNdCnl3PYHhw/HISZmhHVwp3//1zFnziqsXbvRtltua8bJk2fQqdMYrFy5AQMHtoTs/5xujzF5jjR7Sem47JurVLnGEuDKATJ5BuS/cuVKOopp3cZCIwDu2bMp/o+9+4CSokrbOP6SYchDNi+CoCKgCLIsqKCALAoSRUSiiAqIJJEsWXISlQwKiiIIuEoQA6KomMGMuAaUMDDkMKT5zlv79djTdFfd6ume6fCvc/bo2am6de/vVldV20+9pd9bwr2Y3itpP55+ur+0b//vgF0yub7bfda8GzZ5UNTk+5Rp+NyugrDTgxc9e7aWYcMekDx5chlNl+m9WaBrsu5k06YvpWvXMVKu3CWiY9RqyYGWUJxL9L8v6EODzz67IuB+vB98NfmMubnXM4JlJQQQQAABBBBAAAEEAggQSObQcC2wK/msdFuwX37Zd8b1ttG4wf21C8rAJkXkwpchBR7N0VPnpdGE3XLg2PloHDJ9DoNAqxr5ZWizopIrh/mRdPpsqtw0/E85dSY1DD2KzCa7315IejQo7KJzO0TkiIv1WRUBBBBAAAEEEEAAgQsFTIIhulWgkKT3q4379btPPv/8B9tgrLblVJ0sHPNk8uOwU/DBt19OIS67kKrpD8Mm4UqTMFO4qp798suf0rHjSNHAUqDFbcDW06aGNefNGyJlyhSzPSRM5jYjFbFMwg52YawPPvhaunUbJ02b3iynT5+ROXNW2Y4nmGCcZx++r/W225EGkbX6pM7P1q3fSZs2g237Fcyrl02Cm6ZzYxJechOA0MBvly6jbcNLCuJm3KbVtJcsGSlNmtTx633+fKqsWfO+jBo1X7Ran/eioRoN+Ou5KhTLhx9uk0aNejk25eac/d57X0jbtkNtX3VvGg5y7JjBCiYhPLfXJZNgV6A5jrTjzvThGDfBO/U0OW/afV5NAp0m5w6TB3bcjs3gsDNexfQezE0Y1uneRDtnYucZhEl7bs6TJtfshx5qbr1dwTdsZxroN327hI5RQ299+06XpUvX2c6bXVDPe0PTOc3s+2oT97p1q8n8+UNcVV41Pth9Vszo/YHnYa/RoxfIiBEPSu3aVeS++4aJXocDLXbHhbanDwENHz5HunVrJh063CmPPDLe9v7WjZfJ50jfZKH+iYmFgmUNuJ3J/mfPHmg9MBXuxbSKu/pqn/Qc7W8xvb6bfHZNP7cm5zqThzh0PHYP+Wi4tkGDngGnwu47pr+NTPpk9/YOT/hfQ/t33lnbeqDPbnFzDvbXjp6XJ01aYluNWR92nT69r5QsWdRqwuS+w839bLg/B7SPAAIIIIAAAgggENsCBJJje37DNrotO05Jt/lJcjYO8raXFsspLz5SUooXNK9sq/CT3jwk8987GrY5oOHoEljTp7SUL232tLZnZFqJXCuSx8ty1/UJMuFe+x/Z01v8LiJJ8cLDOBFAAAEEEEAAAQTCKGASUNDdB6pQ5Xm1sVah02qXWqnXrmLSTTddKwsWDJVLLy0VxlFd2LRJ1SQ3AR2TH8EDBWq0d6GqYGgapHFT2dLNxCQnH7FCnVodO9BiUk3Me1tP2M80RG0ytyYBAn/9N5ln3S5QJWzvH/BHjnxQhg6dbfsq4WCDcfpgwCeffCt9+06T7dt32k7htdeWlU6d7hR9xbGGXkwrTgZzDJkEN02rlWU0vOSLYvpqbjcBHZMwbrNmt8r06X2kSJGCF8yTUwAj1FWFTUKferwsXjxcrrrqMsdTg+krwceP7yF6fsyWzfzBdcedB1jBZJ7dXJdMArx33VVHZs3q73eOTfqjQ8ms484k6K/9cRO8MwkBa5uBKv6aGOv2JtcIk8+km+q+wR6HgbYzvQcz/eybzqdJQE/7bNqeycNTHgOn64Jd0M7knkP3M3BgB3niiQ5G55jvv/9V2rd/UvR+NtCibzfQa+Bll5V2PARM5zSz76tNzj3hDMT6wjkdB3bz6P0wpJ6b9Jr6zjufyQMPjLGdn3HjHrHOG/4W3b5du+FSqVJZa671u0zTpv1t2zM5B2kDpmFXtw/wOR6MxRnglAAAIABJREFUXiuMH/+8jBmz0HaTYO7z3PTBs67JdyBd16k6sskxHajaum+/TT+3JoFWk2Pb6X7fKZCs/bc7nn3HZxJIDxQA94T1J05cYr2V4KOPtsvkyUuD/qw5HTPeDwcEWlf/O4KG9z1v0TH5vubmXs+pj/wdAQQQQAABBBBAAAEnAQLJTkL8PaDAso+PyYiVB+NCaFbH4lLvmnyuxvrj7jPScsZeOXsufqrbugKKo5WvKJFTVvcuLblzmv/IpNWRhyxPlte/PBEXUlUuyy1zupSQQvnsX7nowXjrrbekfv3EuLBhkAgggAACCCCAAALhFzAJcwaqHKzhuSeemGX9MLlw4TD54osfpEePibadDueP7XY7NqmaZBqM1P1oJeh77x0SsBKb/lC6ZMkIuf76Cn67ZfJjtdOrpbVhT4BCf4gNtLit/OzmqDOpkOymaq33a5xNgxEmc+smLOU9fpOwg67vL6Dgqd43bdoy61jInj27Y+XYjAbj9DO5du0W0arZGsQ7ePCIFf7XOdAKm/XqVbdetZwz598PnptUqgvmGDJ9JbdJuEONTT4zbj7Dn376nRU2svvs6H43bJiZFniw+2ykpJyRoUOfk+eeWxlwNa0+p8dCvXo3XrCOzp1uP3fuar/bh6OqsAZK9HXYdoubgNpvv+2WTp1GyWeffR+wSTeVXt2ciwKta/IKdjfXJacx6hxrFWut3OdvibTjTsPDXbuOlfXrP7bl1teijxnziOTNm9txWpyuj9qAXcDTJFikbWigWR82CbRoJcd+/abLSy9tsO1zsA+sOEIYrGByD/bvf9eSmTP7S4kSRRxbNLlm2VXB9N2ByYMgbq7xJufJnj1by7BhD1xQHVn7ZnLPoeuZ3j/odWrWrFdl0KBnbG1NA+HaiMmcZsV9tUnA0c353vFgtFnB9P4g0L2b52HIvXuTrWtq5crlRSslO4UkA91veNrbtWufzJ07WG655XqrLafro+lxZnpOc3OedeNv+mCB6Xjc7NvfuiYPQzlVR9Z2Ta7v9913h0ye3EsSEvLadtvk4RXTQKvJ+Jwe1jRpw/R4MZ3/QNfCTZu+lK5dx0i7dndI585NpHv3CbZvF3FzjfGdFO+HDQLdn2v7+hBCy5b10h46Mbn2ZbRqc0aPe7ZHAAEEEEAAAQQQiC8BAsnxNd8hH+2E/xyShe/HfhXgJjckyIgWiZI3l3mg9HyqyAPzkuSjHadC7k6D0SUw5O6icl+tAq46vf/oOWk0cY8cOxX7ZcgL58su87qWkEqXOP+go4hfffWVPPvsszJ79oOuTFkZAQQQQAABBBBAAAF/AqaBAH+Vg72rF2n4SitCaqBDKzDZLdOm9RENf2XmYhoEMA1GmlQB1WBknz5t0wU/vcds8kOzUzBEw1YDB86SgwePyuuvbw5I6qbys9t5Maly5iasdODAYSsc99///iUvvDDCqlRnt5j8yO5m/777MpknfwEF7x/UH3usjfTufa9MnfqSFZixW7IiGGcyh8EcQyZBZzdzYxIOMv0M6xyYhLPc9M+kyqa+Bn7kyG6SL1+edIeBHi8aZB4w4OmAh4dpJUY3n2GTioluwrrPP/+m7UMpGiKZObOvtGhRz003g17XtNKum+uS0xg7drxTnnqqe8DwUyQddwprWnHWKfzrmSST66PTcWDaJ6fwnD6wM3PmK6LXFX1dfaAl2AdWgj4w/39D03swNw9amAT03Dz4YvIgiJuQl9N5Us+5+hYNrWrqbzEJnel2pg+S7NlzQLp1G2cbrtP7Ww2/FS/uHAg3ndOsuK82OfeYPAiX0eNet8/I/YHnzRMakvSEEvWcofeOGzduDdi9QGFST3tvvPGhjBjxoGgg/tSpFOnTZ7osWxb4YQY3D2qZntMGD+5kvXEj1IvJvbLu0/Q8n5H+mTyUoO07VXE3vb47XSd0X6afW9P7MJPvDvpWoQkTel5wP+ixNXnY0vT+zPS86e9a6AnrFytW2KpYrd/PmjcfYPswn1PY2u74+fLLH61K5fowTKDF3720ybXPTUXpjBzjbIsAAggggAACCCCAgAoQSOY4yLBAj8X75e1vT2a4nUhuIE+ubPJyj1JSoUwuV9389JcU6TIvSc6cpUqyK7gYWvmq0rnk+YdLioZu3SybfjglDy1IcrNJ1K47+b5i8u8qCUb9/+uvv2TmzJmSnJxMINlIjJUQQAABBBBAAAEEnARMAgHahu8PeN5hy3vvrS+jRj0kSUkHHStjOr2e1qm/wf7dpMKfadUr7YPTD7sNG9a0frQtVSrwm01MgoBOgeQVK96xKjVrZVW7ILibMJNbY5MfgN3Yeipr3nprNZkypZdocM1uMZnbYMK0uk/TV2z7Cyh88MHXVsipcuVyMn16X8mdO6d07z7RNjiu+8yKYJzJHAZzDJkEnU2DbCYPFbgJD6u1STjL6TPoOTZNqmxqhWN9eENDTL6LU9VdXd9NaNb0c2xyHjINSGmlXadjPFAg27S/btczuca5uS4lJR2Snj0nWlUZ/S1OYcpIO+60P6ZBOX0LQosWdR2nwORYtquAa3KN9XTCLmi2f/8hGTz4WalW7WqZNGlJwLcZuD1vOAK4WMHk+NTmTB+0MA3ouTmfm4TiTENe2r9p016yrTqr58jWrW9Pq3rpy+l0/6Xru5lTfZtAu3bDAs6avmFg/vwhRlXytRHTOc2K+2qTa57ec+nxVr36NS6OZPer/vTT79Khwwj59ttfAm7s7/7A+00CWh1Wv39o5VuT+w1/AVDv9u69t4FMmtRLChZMMKrErff6erwWKVLQEcD0PDtwYAd54okOAY9/xx0FWME0kGxacTfYfuh2JvftJhV2PQ8w2oXQTc8FJvcvbu7RTQLJdnNt+v3D9CFGk/t8f9/VPGH9bdt+ltmzB8q//lXZqKK8aXDb9zjyfjgg0DGmb5/Q71UlSxZNW8Xk2mdyTGXkuGZbBBBAAAEEEEAAAQR8BQgkc0xkWGDP4XPy4Pwk2bHnTIbbiuQGBjctKu3+5a7KrY6n81yqJEfyvIazb9myiUy8t5g0rmoWtvX05VjKeen9wgH54KfYr6792B2FpVu9QsbTMGXKFPnxxx+t9amQbMzGiggggAACCCCAAAI2AiY/4Pv7Ac8TttTArSdgZ/Jjp5uqfKGcOJMKf6ZVppwCNRpe0R9ta9euYjsEkyCgXZ/++mu/DB8+R+6/v5GMGjVfPvnk24D7Mw0zuTU3rXJmGjr1rqxpGnAymVs34Stvg927D8gDD4yWzZu/sqXxDcV5v0rcE2TS6pytWw8KGIrTHZgGJ9zOk936Jj/i6/bBBKVNzgmm82wSQjM9zjweJuEs0zZ//32PPPDAGCvk7G/R86ieKzVI4W9ZseJd6dRppKvjLBTHgcl5yDQIrdUltUJloFds16xZSfSzctllpUPRdaM2TK5xbq5LdiEjf68Q99fJSDrutH8mYX9dz7TirFMFaX9hIl8nk8+7XZ/0AYHFi98QDeGdP39eBg58JuDxYvoZNzrgXK5kcny6qTRpcs3S4/TFF0fJrbfe4Nhbk2PDTcjLaV69A6aBOufUhm5naqYhxF69pshrr70X0GL8+B7y0EPNjQOiJnOaVffVn376nTRt2t+2sqlCOFWmdTxwDFYwuT/wfRjG+80svucRk2uob/Vf7/b0gaFnnx2QVpnb5N7SNAyqHKaBZKequQa0flc5deq0DB78jMydu9q2CXVYuHCoXH55mWB35bidia3Jddnkvtr0/G7SlpuHK00CyfpdUUPw/haTsLVuZ3J/Znqf7/ud0zusP2pUN+nRo7UcP37SegvGqlWbQn6/6r2/QI0HekBEz+V6/7l+/ccB+2V6XXA8gFkBAQQQQAABBBBAAAFDAQLJhlCsZi/wyc4U6TY/SVJiuBJwxYtyyXOdSkipwjlcHQ4f/nRKui/eLylnqJLsCi4GVi5fOpe89lhpyeGuOLJ89dtp6TB7n5yO4c+TTm/z6vllTKvA1dJ8D4EXXnhBPvjgg7T/m0ByDHxIGAICCCCAAAIIIBABAiY/4Hv/gKchHw0jP/bYFNEftz3BW9MfO31/vNcfH7VyYd26N1oBknAspq/hNflRV/unYdPOnUfJ9u07/XZ3xoy+ooGCbPqUps1iEgQM9EO6hijGjVskN9xQURIS8lgBk0CLv5CrVqAaMWKutGxZz7IPdnF69bqnXU+4Rc0mT14qb7211aocrK+lvuWWGyR79v9ZeSprHjx4VF54YYRUqlTWsWva3ogR82zX8w1k792bbPWjY8c75Zpr/hFwW5Pwju8ru9WkV6/JVrU+z6vE9VjQCtb6ubFbfOdb53nu3FVSsmSiaJXnHG6/YDvqiZj8iO97DOlnSqtzf/fdf6VXrzZSuPCFD7CbnBPcBNlMAiy+YSMNI+r5pXbtqumOMw+LSYVGkwcV1OO551bKgAFPBxT3vAY+Z07//13N5HxgGt42mPa0VV56aYNVydtuMXnduVOwz/RBDTd9N1nXJBRkGirT84YGcQIFXvr1u08GDeokgeY4Eo877ZNJJcZrry0rixcPl6uuusyW3amCtG/oL1BjJqFT3TbQwzZ6/n3mmVdl0KCOMnLkfFm2bEPAfvs+sOI5v3311Q7ROTWpfmpyLPpbxym8rdu4qTSpYffmzQfYBk59Q1k63pUr35UffvhNevRole58bjIPpiEvvZ5NmfKijB69wC/XzTdfL3PmDJKLLipuy6mVr7t0GS3vvvt5wPVMK9s7PURhEpD27UQk31ebVKbV8ZjOhb8J0AfVFi/+j/WnDh3ulDx5Lnzjpsn9gW7vfe3R42fBgjXy5JPzpGLFy9OFhzPaXtGiBS94kNDk3tL3QS39fjBt2jLRCvC+95Ym91o65owGgn/9dbeMHbtIWre+TfRz4P1dxKTaufbB9HuMv/nX+yrdj563/F0vTL+TmVyXTe6rTe+bTNryPRfrd1i1vv76Chfco3/44TZp1KiX7bnM7mFRk4C0vt3hpZdGS7VqFW33Y3rseX8P1odR9Nqp97ZuK5H7fi/SzqnH++9/IY880tLvdwbvhwMCDcbuoS+TB0F8q3/bzV+w13S2QwABBBBAAAEEEEDAW4BAMsdDyASWf3JMhq04GLL2Iq2hPLmyybjWidKoirtqtzqOrvOS4qLabaTNWVb2R39LHt0qUZrdmN9VNzSE/MTLybL26xOutou2lW8sm0fmdC4h+XLbBxTSX7C6pRsmgeRom3X6iwACCCCAAAIIRJ6A/ij81FOLZdy4xbad0x/HNRRQokRRef75N2TChCVy8OAR8Q7Ymf7Y6f3jvefHx3nzVhtVFA5W0OT12fqj7iuvjJWqVa+y3Y0GLUaOnCczZ77id72HH24hGorU10c7LSY/fvsL1ei8vfrqO/L11ztEg1QzZrwcMOCjfdAg69NP95dChf73/cxTgerLL3+yKrZqFS79wfnJJ7u6qlzqVCnaM/4KFS6X559/0tqPBh81EONZ9MflJ598QDp3biKe6sgaArnvvjtk8uRejo4m1Rt9g3Te4/euhudvvkzCmvrD+zPPPG4dO2vWvC8TJrwgGuLy/gHftDKdd3DCM89PPDFLnnqquxUedwq5Ox1z/v5uEsr1DUp7Qvla8dbzunTftk2qu5kG2bRtt+EgEz+TPpqEYpyqI2soUoPb+fLlCThFJoFk08+F9070POsJY+o8+oZlTQKMJhXW7YJ9GkaeNq23aMXDcBzDgVBNgra6rUn1b6fQebNmt8rEiY+me4V4oH5F0nHn6aPT9ci0ertdAFzvJfRaZPcQiKc/JpV+dV1/YXl94GbAgJny6KP3iF5jOnYcEfABIn/z73kDxIMP3m1VhAzHgyC6X31gYuDAWdbDKnaLyQMBnu1NAoe+5zTPePVeYdiwB9IFSE2q2JoGpr/88kdp1254unsAT7/Ll79UZszoJ//6V2XHy5iJm0lVVKeHKPSBJb3P1bCq6RLp99Um90yeser9ZZ8+bR0fsPCsr2Pftu1nGTNmofXgot63tG3b0O/2Jvfl2q4eq0880cH6zjFx4gtWdV9/D7dkpD1/IUcTJ9/QpZ539GE0XaZP73vBtcD0eqTbOz3A5O941KC+nktmzXpVrrzyYr/nWpMHu7RtPd8vWDA0rVq0yfGv99YLF75ufUesUeMamTLlMWuufBfTuXK6LpvMkWlg1/Qe3Tcgr98FJ05c4vftFyYPcwR664B+lnQeBw0KXNlfXU3vCU3u87U9/Q7StWsz+fbbndZ/G1i37iMrIO/9XcnkgQvf752et8Zcf/1Vfr8zeO7XtVp9oDdsaP+6dWsmI0d283svbfLwmXfg2vPfIHT+liwZIfXqBf9wrsnng3UQQAABBBBAAAEE4lOAQHJ8znvYRj35zUMy772jYWs/qxuufVVemdOlhDgUebqgm+99f1L6Lj0gJ05TJTmr5zCz9n/txbnllUdLyf8XuTLe7Ze/pUj3Rfvl4PHzxttE24pFErLLom4lpUKZCytE2I2lWzcCydE21/QXAQQQQAABBBCIdAENdTz++EzrteZuF9+qcSY/vHoHQ/WHwBdfXC8atuzfv51VTcypqqTbPnrWN6maZPJqYG3PLnTntpKeSdDH34/pGvSYP3+1jB/fU/Lmze346tyBAztYgQ4NAnr/AOup3qvBrwcfHCsVKlwWMFzqz16DjFql0Dtg7G89fc2vBo71WFu6dJ3faVR/XTZu3Gr9c8mSkdKkSR3HKTep9ucd6vY3/kABSdNgkb9O+r5K3PRV3WvXTrcCWbpvtXjssalyxx01Xc2LI5rPCibHofcxpJ/17t0nWMeSBto1lONvManuZlJ9WNs2CaBpqEiDs9WrX2N1xxOy+/e/awUMMHhC8BoGDrT4vjLedz2nYL5WWO3Xr51juN4kkKzng7lzB8stt1xvNM0a7Jg0aanMmbMqYDhsz54D1oMCdtVGA4VmPJ2wq4qrgaRx47rLXXfVztQwsvbNJNRqGrS1C1P6ft6dJieSjjtPX50+ryZOf/2137qWvP/+lxcQaKhJA2pOD/14NjQNrT30UHPr/OipwqqhuGHDZstNN1WyHuJYu/YjadNmcMAp8X1gxROcKlUq0W+o0Glu3fzd5Prlr9JkoH2YhuoWLhwmLVrUtZqxG28wVWcD9c0u/BtM9XSnytIm1xa7AJsGmseOfViKFy/iZkqta1Wk31c72XkP2ORhmvPnU+WHH361wqhLl663NrcLI+vff/nlT+nYcaToecfNEqhCqslnKdB+/IV/Tdrzvrf0POi2bt3HVrhRK+b6W0ztixYtJJMmPSotWtRLe4NIoP7rNXzJknWWv/ZbHxTTQPTVV19xwSYm13vPRqbn7KNHT1jBVQ3QfvHFD9KwYc2AYWRt2+Q7mcn1xuR7p+l3O5Oq697nYj3mly/fKL17T5NOne684EEOHaceE337Tg/4vUfXCXRvZTJPet6cP3+INd9Oi0m1Zn9t+Ds3m9yren9n0GOyT59p1kOpgR4C9dyv232ftLvPMr1Weby9A9Dh/m8QTnPD3xFAAAEEEEAAAQRiW4BAcmzPb5aM7tHn98tb35zMkn2He6eF8mWXZzoWl2r/CFzRJVAfHn/pgLz+ZWxXvQ23f7S0nytHNhnWrKi0rOGuOrKOb8jyZFnx6fFoGWpQ/ZzRvrjUr5TP9bYEkl2TsQECCCCAAAIIIICAg4BpSNK3GX+VIDWc2qBBT9s91qpV2frxVAMeixa9LiNGzJd7760f1rCldsikapJJFVRPcOezz76/YJzBVNIz+VFed6RtDxvWRfLnz2dV4NUg94QJPa3KZSahjscea2P9WK6BIH2VtFZU1gC4pxKi/jCrRl27jjWuyuapBKcBbbtFjxUNPuv6HTqMkG+//cXxc6kB0pkz+0uJEs5BIBNDT2hE/Z59doVVwdjkB2iTEKy/wWg4YNasx0UrPnoWk+CEhh0WLx4mlSqVk9WrN8mQIc9J5crlwh6KM6mo6akqtnPnLunXb4ZotbXZswdK7dpVAs6nU8VV3dC7WpndgWFyrvKucq4hJw1AmIQK7YKm2ienc0Og7TU49fjj94tWTff3ynrf8Zqcp3Qbk5CQhmU2bfpCRoyYJ//971+2wSanyr+6T7sKyXbb62dA51iPk8ysjOyxNan+bFJJ1e585xS+CnRcR8px5+mfU3jKN7jrOy67163rOVjDdYEeXvBnZBow0sCUBp01eKZhpnHjFknFilekPeTkVFnd+7y7adPn1nn30KFjtqFCx4uY4Qom1Up9K03aNW36pgpPKOv773+1Krr++WeS3/O5SSVvk8C03bERbPV0p6r0Tp9ru+015K73XHoOd7uYXKv8tZmZ99W//bZbOnUaJf7uZf317Y47/imPPNLSqnqrb//Qc76GUPX+8733vrDuSz1tmQZpP/30O2natL9tNVTfvni/UcP3AUaTe0F/Y9M3mmgVdN9rtEn/OnRobN2Lnzt3znrwZ/nytx0fvnFjr+O9776G0qHDnXLVVZdJ7tw5rSEcP35Sdu3aJxoy1SCw/s+zOF2PTCvvetrT+ezV6x5p1eo2ufjiklY4Wis9JyUdtN7SsmrVJlm//mOrgrUuehzrA0gXXVQ84EfH5F7H6fOrjZs8TOd0/+bmHl3vvRYuHCqlSxdP+w6rD4f5q4btaXfNms3Srt2wgBaBAslO22mDbqpom5j7dlLnfsqUXtK8ed20+zfT70V6Te7SpYn1tpgBA562/c5g993a0yen8LXJA0yee5hy5S5N+46lD0jpd1S3D564vS6wPgIIIIAAAggggED8ChBIjt+5D9vIj548L/c/t09+3H0mbPvIyobrVPhflWS3y/Y/TkuvF/bL7kPn3G7K+lEmcHe1/DLunkTXvd6594w8MC9J9hyO3WOkf+Mi0vkW81f9eSMSSHZ9SLEBAggggAACCCCAgIOAaXjFu5lAFYpMAsnaTpUq5a3m9Idst1Ulg5lQ01CT/oivr5LXAKO/xS6Qpq+01iqobsMrTgEwf/3wrVZl4q790kppP/+8ywoN+Au+eKq7vfTSW6IBZg0s58vn/2FkrYKpr5l/7bX3bKfEe35N+ulpzM3r6U3a1fG3bdtAdu78U95++1MxrWRtWm3SG8H31caev5kEknVdDXAWKVJQNAwTqK1gPgd225hUO9NqdbfccoMVPNGqs57q2oFCpiavJvcOEDuNyTTkdc899a0gu1Zp1FeWB6rG5r0/DcuNHbvQChT5W+66q47MmtXfmhffJVDVT53HsWMfkfr1b3Ksbuhp001QSYMiGnRu3fo2ueSSUlZQSUPIycmHZevW72TRov9YISWdt8mTH5ObbrrWNhBsV9lW+6dj6d69pd82AgVr1W3MmIfliivKOE1v2P5uEop3ejW959w4d+7qC/qpoSmtAB/oumE3sEg57rz76BSStgumB6pwqOfbIUO6SNGi7v9bmIYd27Yd6iq06H1+Nw1P6edVg5Z6X+IvhBWOA9SkSrbud8iQztYDNCaBftPz5J131paKFS+X1avfF73OPfPMALn55qoX7MM05KmV8lu3vt1vH70rUWrFdu/F9Pzkz1/b1bd7PProZL/T4wkPXn75heeflJQzMnLkPJk585V02+rcjxnzkLRqdbvRQyT+dhwN99VOdsEe727m0+Tezbsfeh83YMD90r17K79vU3HbnrZtV/3Z5GEBPV5atapnVfzdtu1nx/si3afTGxWCtdftTM+1Ttf7YPtg8l3I5N5Q9z9unN5ztArYFdPvdsuWjRF9yNFpMb1H1zdwnD59xrpWmNyj21WG1z75u6bu3ZtsvflG77cDLYGC9IHWX7HiXenUaaQTQ9rfA1UiN72m6mdDv3fqQy9nzpwN+NkwCSMH6ov3YEzehqHr6/ffHDlyWPfH+jYaDU7r92oWBBBAAAEEEEAAAQTCJUAgOVyycd7up7+kSLcFSXLydGrMSeTLlU0WdispVS7L7Xpsi94/KuP/c8j1dmwQPQKlCueQuV1KSPnSuVx3eviKg/LKJ8dcbxctG9xTs4A82bxo0N0lkBw0HRsigAACCCCAAAIIBBAw/WHYs7m/IKvnb27DAMFUTAxmIk0q/Hna1eCP/qDuW3ktUABXf3DVH801iOO7jWlfTapgedryF5Ry6243hxq67t9/hhU01mrWvXvfK//853VSqFB+K+yoP5KvWbNJ5sxZZVW9slvuv7+RVb3LU3XKNNhkGhb27NukQrR3P91WsjapHuxp319lZM/fTMMOnvU12DN1am+pUeNa00Mp6PVMAsmexjUYMHXqY1ZgSyvlBVpMwgGmr9LWfZhUP/Pui0kVYe/17R44CBSG0FDb00+/YlUh9l7uvbeBDB3aRS65pKSrObEL7rlq6P9XdtsPu1dmBwre6Lmxb99p4l0pXc9Tjz/eTjp3bhLwoYZgxuN2G9PgjLar54WnnupuhVK9Fw1Qjhw5X557bmW6/1+PCacHN0z6GwnHnXc/nY7Bzp3vsqpf+j6ssnXrt9K791TZvn1nWnMa8tEqs3fffWuGwp3du0+U11/fbMJ5wcM2bo4B3UFmhZF1X6b3JnYhcF8UPV779Jkuy5ZtMPLSOdL5vOuu2n7DxKZVNQOF+vW+YcWKd6yq+p4Kqp6O6QML+pnLSBjM7mEB3Y+/CqLap+XLN0rv3tPSBd21CrDeA+pbCTKyRMt9tZOdWwO9dxs4sKNxpVHTe0Lth55v9Vhp27ZhwHttN/eCJm8vMAkke4xMq0J71jcJnLrx1wcqBg7sYJ1rTb+L2F3v3exb13XzAJbJvaHOz8qV40XvqQMtJudPPS8tWjQ83dtKArVn0i/vbd3cY9qFbgcMaC9PPNFBcuTIbjVvV03ec40K5nunvjWkdetBsmfPAcfptbsOur2m2lU191To1++xdku3bs1k5MhutveTbucvs/4bhCM2KyCAAAKO7X52AAAgAElEQVQIIIAAAgjEvACB5Jif4qwb4IpPj8uQ5clZ14Ew7vnminlldmf3VZKPp6TK4y8dkHe+O+m6d/+6Kq/cdGUeOXte5I8DZ+Xd707KoRPnXbfDBv4FEgtkFzWuWCa37Nx3RjZsPynHTrnz1Z8iH21YWB66rZBr5t/2n5U2T++N2TmtVV4/M8UlZ47AP9g6oRFIdhLi7wgggAACCCCAAALBCJhWIHSqvKU/cnbrNk7effdzx25kpKqkY+M+K7j5EVY3ffTRe6xXU5cpU0z0h9fNm7+SceMWyxdf/JCu5VCFV/bvPyS9ek1xDFwFCg7pD7rt2z8p+oO30+I0h7r9wYNHZfTo+eKvGqhT+/p3DSboj+tNmtycLoSmVcKcgmXBVMwOVOnQX1+1inW/fu0uCB3ajcvU1ylc5aYatv5QPn58D+sV3ZmxmIbidW61X9o/p2qdGjBo3nyAbWVT01dpq4EGJTUUqq9+dlo0xKKv0NbqbG6WP/7YK336TPNblc4TrvzfcZ1bfv99j8ye/ZpoYN2zaIhfwyVaSdourG3XJw2jaJvjx7/gqiqsd5s33FBRtHqe236o8caNW+Wxx6aKWvguOu8aMK1S5SorNKNVvCdNWmJVHddFgyd3332LPPFEe7nsstJu6MOyro6hc+dR8skn3xq137LlbTJ4cEf5xz8uThvf9OnLrEp6vr4adPRXUdZoRz4rRcJx590lnVsNog4c+MwFIVKd4x49WkrXrs2sSuRHj56QVas2yVNPLU47ZkJ9HGigtWfPyY6fB72vGDv24XSBSNMqxJ5rl+n5LZh59t3G5N5EK5svWDDUVWj3+efftKprOi16ntDx1qhxjd/zudtgrYb//ve5uMEKReo5ct681aJVyr0rI4f6gQW9Zxk+fI5VFd530WNRz0edOt0lBQrkE30A4MUX18vEiUvS+nTttWWlb9+2ctdd6e9ZnPzs/h4t99WBHrhwM3a9LujDa7VrV3V13XOqHOvpg+l9h+k9ll7LR49+SJo2vcW2v6ZvLDDtn6+pv4c43Lh7rrl6X69vNPE8/Gfahl7vNZT82GNTHB8wDNSmfpb1zQn6oIrp/k3uDU0eVjM5fwZ6gMbfeNxUrna63/fX/ocfbpNHH510gbUej1qlV9+mcfz4SXnmmVdl+vSX/V7vMvK90/TzYXI8m15j/H3W9P5C73lefnmjPPvsigvuMXztTL8X6nfBoUOfu+DhMX9zkZn/DcL088h6CCCAAAIIIIAAArErQCA5duc2IkY2dd1hmfPOkYjoSyg7oUVwVvcpLeVKua+C++2u0/LA/CQ5dNw87NqiRn4Z0rSo5M31d5hT25n97hF5a7v7cHMoLaK9LZ3L1jcVkHa1C8iVJf+ez69/Py29l+yX3YfOGQ+xyQ355al7EiVbEJnbYSsOyvIYrY5cNH92WfJwSSnr5WuM6rUigeRg1NgGAQQQQAABBBBAwEnAKQBnWnlLf9xeufJdqzqfbyU8Tx+0rV692sg999QPumKi03h8/65hGP3B3W558smuVphuzJiFjj+O6g/CGliuXbuKcSUypz47vbLW7kdop2paum+3AUX9Yff119+XyZNflG+//cWp+9bf9YdnDf107Ng4YDDBriKbSVg6UEe0+nD37hMkUJUtt+P33o/Tce0mXBUokODZn7bVq9c98uCDd1vHY2YtJpUStdru4MGdjIOmJpWl580bbFUXN13sqslqG+rXpctd0rPnPVK0aEHTZtOtpwEtDYNoFfBA5zHvDXSetLqoHvtaMc+0OqFd5/SYe/99fRBikWzZss14HBqI1kpyer7wrWBr3IiI/PTT71bVZ9OqtPrZb9/+36LHiP67U1jdTV8ysq5JhcuHHmpuzZtWCXeq+h4qX39jioTjzve8t23bz9Y10TeQHWhO9PPXpk19efjhFnL55aVDdhw4XeOczsFO11f9DAcb6svI8Wlyb6LH56hRD7m6X3I6n5uO16TipAam+/e/3woeOx0nnnuEdu3ukNKli2WE7oJt9Z7lhRfelKlTX/L7MIW/nel5Uuddg7QZOV/6azua7qu1r2++uUWmTHnxggfv7D7rGhTU+70bb7zGVRDZu009x+j9+Weffe93V26r/DvdC7q5j3GqFq8ddts/30Hu2rVPRo2aLy+9ZFbR3LO9fpe67747rIrRGf0saR/0wZulS9c7PvTh2b9eM/Vcrw/xJCa6K0pjcm9o8rCayflz2rQ+VljadPF+S4y/bQI9cGnavj6k8dRTz1sP8Xg/pOG0vQage/RoJTfdVCnoz5ruw+TzYfJ2Dycn3ZfnAa8rr7wkbXimD3h6NtBrxvz5Q2wrZXvbOV3rMzp/TvPE3xFAAAEEEEAAAQQQ8CdAIJnjIuwCvZcckHXbToR9P5m9g3rX5pNZHYoHtdsXPjgqY9ccMtr27mr5ZWxr/yHX86liVaF+7bPjRm2x0oUCU9sVkzsq+/+hc8eeMzJmzUH55OcUR7oyRXLI8kdLSbECORzX9V3hz+Sz0nDCbjlnnlF3vY+s3OC5TsXllqvzZbgLBJIzTEgDCCCAAAIIIIAAAgEE9BXWH3zwlVVZSCu75cqVU2699QZp0qSONGpUy7iirP6Ar2G2RYvekDVr3reCIfqDYvXqV4v+oNqgQU0pWDDzgpYmr5b1fjWw/lisBuvXf5wWTqtSpbxUqnSl3H57dSu4UrJk0ZAFrbynQysla9Wp1157T77+ekeaW7t2jaROnettA0kaxtEw0Pz5q63506V69WukWrWK0rx53aCDkuqnQZF33vlMPvpou2h4xPMjurro3GowW4N611xTVnLnzun4GVPjZ59daR0fx46dtI6zLl2auK6u57sjj9/SpeusudO+1alT1Qq8/vOf12UocKTHtb5eXKt5vfHGh3LmzFnrB3I9pps2vdlVIEPDH1qh8eWX37L6qWE6DXXp5+zOO2tbVUezYtG5fuOND6xjUI8h/VzceGNFqVevujRvfmvEBE21GubCha+L9zzr+aVx49py663VQuaXlHRI3nvvc1m7dov1efSEVXW+tBKofr70+LrhhgpSpEhw4Wenedbz8o4dv1sViDXMr2EL79Cs9kGraNerd6N1jF98cYmQnZs8+1679iPZtOkL+eKLH9MC2hrqqFDhcteffafxhvLv+pnVKqijRy+wbdYTivc9/+pGOk49z+l5v379GnLxxSUzFAYyGV8kHHfe/fQ+Bt9//0vZvn1nWuDTcxzUqHGt9Vm47rpyRtcAEwffdTz3KPPnr7HOT/qwgB7/DRvWtEJ5l1xS0rZZ7+uO575EP8cNG/4zS8+7wViYbKPnc72XWLJkrXXuCOZ8blLJ1FOBNHv27NY9yOLFb1gPBul9gp4r9fyo10qteBrO48NjohW79SEODfx9881O69yti46/cuVycu21/5Dbbqth3RuF617O05dou6/WYLLe7+n9b6D7Pf2s63yqZUJCXpND0XEd33Ovnlf0c633vhUrXuH6nJucfEReffVtWbbsLWs8ei+o4emWLeu5Dk/rdUTfBPDcc69Z12E97+g1QfvXqtVt1vU3ow/g6D404KlvJ9DPqn6H0n16Fs89R4UKl0nNmtdZ94sXXVQiJA8/eU+OXnv0fkfve/zd83j2r/OfGddCxwMnTCvoAx16j64P2Op8eH+HdfN92K57av3++1/Ixo2fyn//+1e671a6v3LlLpHKlfXeo4o136G8x/T9rhTs8axO+n1IHwTx/t5Zt24163tnMJ/dUEypPkijffJ8x8rK/wYRivHQBgIIIIAAAggggED0CxBIjv45jPgRaMiy9cy98t2fpyO+r247+EzH4lL3GvdBy9RUkY5z9snWnfZB18ZVE2RSW/uqCRpKfnJFsizfSijZzfxpEeNnOhWXWx2CsmfOpcqD8/fLxz+fsm1+YJMi0r52cD/CPfr8fnnrm9isdD2oSRG5P0gXX3ACyW6OcNZFAAEEEEAAAQQQQECs4FTnzqPkk0++DcihQap584ZImTKhrdiHPwIIIIBA1ggcOXJcevSYaAUTAy1aue+FF0ZIpUpls6aT7BWBCBYwqWTqtgJpBA+XriGAAAIIIIAAAggggAACCCCAAAIhFSCQHFJOGgsk8NVvp6XrvH1yLCU1ppCuvii3vNqrlGTXdKvL5bf9Z6XZtD1y8rR/k6Y35Jen2iQatXro+Hnps/SAfOQQmjVqLE5W6tmgsDxyu9lrtY6nnJe+LybLpu/9h4Y11DyjfTHJlcP9gaBB/RbT98akert/FZDBTYuGbGwEkkNGSUMIIIAAAggggAACcSJgUuGve/dWMmLEg2Gr7Bgn1AwTAQQQiBgBrSTdseMIq6JvoOXuu2+Rp5/uL4UK5Y+YftMRBCJBwOTtEqVLF5NXXhkrVateFQldpg8IIIAAAggggAACCCCAAAIIIIBARAkQSI6o6Yjtzqz6/LgMfDk55gbZp1Fh6VrXLNjqO3itajzs1QtNWlTPL6NaJYqbeOvmH09JvxcPyJGT52POONQDuuGKPPJc5+JSMG9246YPHj8vw1ckX1DJuEyRHPKfvmUkIY+b2fp7t/fO2isa2I+15ZaKeeW5ziVCOiwCySHlpDEEEEAAAQQQQACBOBAwqfA3b95gad369jjQYIgIIIBAfAi8+eYWadNmsO1ghwzpLP37t5Ns2YL771nxIcko41HA5O0St99eQ+bOHSTFihWORyLGjAACCCCAAAIIIIAAAggggAACCNgKEEjmAMlUgRnrD8uzbx/J1H2Ge2fFCuaQZzsWl+suzR3Uroa+miyvbj2etm3HmwtK30aFJWcQ1Xa7LUiS9384FVQ/4mmjAXcWEXV2uyQdPSdjVh+S9dtOWJvmyZlNFj5YQq6/Io/bpqz11207Ib2XHAhq20jeqFiB7PJSj1JyaWLOkHaTQHJIOWkMAQQQQAABBBBAIMYFjh07IX36TJdlyzYEHOl1110pixYNl/LlL41xDYaHAAIIxIfAuXPnZfToBTJ58tKAAy5QIEFWrhwvNWtWig8URomAC4F33/1Mmjbtb7sFgX4XoKyKAAIIIIAAAggggAACCCCAAAJxJ0AgOe6mPOsHrFV83/jqf4HOWFkaV02QkS0TJSG3+6oiqakiPZ/fL9//dUZa1cgvD9QtKDmzu29HLaesPSxz342twHeoj5GLi+aUkS2LSq3yeYNqet+RczL/vaPy5W8pcnPFvNKjfnCVMH7ee0baztonR0/FXkXr+V1LBO1rNykEkoM6ZNkIAQQQQAABBBBAIE4Fduz4Qzp2HCHbt+8MKNCmTQOZMqWXaDiNBQEEEEAg+gUOHDgsXbuOlY0btwYcTJ06VWXevCFSpkyx6B8wI0AghAKpqakyceISK9Rvt6xePVHq1r0xhHumKQQQQAABBBBAAAEEEEAAAQQQQCB2BAgkx85cRtVIWs3YK9/sOh1VfXbq7IR7i8ld1wf3I65W3j1y8rxcWTKX025s/z5m9UFZ8uGxDLUR6xtfViynjGqZKDWuDK6qsfqcPJ0qu5LPypWlckkw2fEz51Jl2KsHZdXnf1fGjhX34c2LSpuaBcIyHALJYWGlUQQQQAABBBBAAIEYFXjzzS3Sps1g29GNG/eIdO/eKkYFGBYCCCAQfwJfffWTtG49SPbsCfxGLj3vjxjxoOTOHdo3W8WfNiOONYEjR45Ljx4TZdWqTQGHdtNN18qCBUPl0ktLxdrwGQ8CCCCAAAIIIIAAAggggAACCCAQEgECySFhpBG3Ajv2nJF2z+6zQrixslySmFOe7lBcKpTJWKg4WI9fk85Kj8X7Zee+M8E2ETfbPXJ7IenZILjKxqFA+vCnU9JtQZKci53D32LpfEtB6d+4SCiI/LZBIDlstDSMAAIIIIAAAgggEGMC586dt6r7TZ681HZkVPiLsYlnOAggEPcCCxa8Lo89NsXWYdq0PtK5811xbwUAAr4C33zzi9x//3DZuXNXQBzeLsFxgwACCCCAAAIIIIAAAggggAACCNgLEEjmCMkygTVfnJABywJX68iyjmVgx7Ur5JUp9xWTgnmzZ6AV95tqtd4+Sw/I9j9iq+q0ewnzLTSQrMHkzF527j0jjyzaL78fOJvZuw7r/m67Np8VyA/nQiA5nLq0jQACCCCAAAIIIBBLAgcOHJauXcfKxo1bAw6ratWrZNGiYVK27MWxNHTGggACCMStwMmTKTJw4CzRUHKgpUCBBNGHUapXvyZunRg4AoEEXnllozzwwBhboOHDH5C+fe8DEQEEEEAAAQQQQAABBBBAAAEEEEAggACBZA6NLBV4+q3DMuutI1nah1DuPJuIPNqwsDx0W+YFXfcePidd5yeJVp1mcSfw8G2FrPnKrOXk6VTpMHtfzAXHixfMIa8+WkpKFc4RVkoCyWHlpXEEEEAAAQQQQACBGBJ4770vpG3boXLs2ImAo2rYsKbMnTtIihQpGEMjZygIIIBA/Ap8//2v0r79k/Ljj78FROBhlPg9Phi5vcCJE6ekb9/psnTpOtsVFy4cJi1a1IUTAQQQQAABBBBAAAEEEEAAAQQQQCCAAIFkDo0sF3h82QF5/YvAP5JmeQdddiBvrmwyqW0x0Yqx4V72HTknneckyc59hJGDtdbweK9MCiXP3HBYnnv7iJxPDba3kbnd8w+VlOpl84S9cwSSw07MDhBAAAEEEEAAAQRiQODcufPy1FOLZfz4521H07nzXTJuXHfJly/89/IxwMoQEEAAgYgXeP75N6VHj4m2/bzttuoyf/4QSUzMvGIKEQ9HBxEQEZNAv0Jt2DBTatashBkCCCCAAAIIIIAAAggggAACCCCAQAABAskcGhEh0ObpvfL176cjoi+h6ETR/NnlP33LSGKB7KFozm8bfx48Kw8t2C8/7yWMnFHkng0KyyO3h/eHmHe+PSkavj+eEltp5NGtEqVF9fwZnQKj7QkkGzGxEgIIIIAAAggggECcC5gGagYO7CBPPNFBsmXTd/2wIIAAAghEs8CePQekW7dx8u67n9sOo0OHxjJhQk8eRonmyabvIRcwfZjr2mvLyuLFw+Wqqy4LeR9oEAEEEEAAAQQQQAABBBBAAAEEEIgVAQLJsTKTUT4ODde2mrFXDh4/H+Uj+bv7/7oqr0xtV0wK5g19KPm3/Wel34sH5JtdsRPizuqJ792osHS9tZCE47f4QyfOS8sZe+XP5LNZPcyQ7r9bvULy2B2FQ9qmXWMEkjONmh0hgAACCCCAAAIIRKlASsoZGTlynsyc+YrjCLp2bSpjxjwiefPmdlyXFRBAAAEEIlcgNTVVnntupQwY8LRjJxs2rClz5w6SIkUKOq7LCgjEi8CXX/4o7doNlz/+2Gs75AIFEmT16olSvfo18ULDOBFAAAEEEEAAAQQQQAABBBBAAAHXAgSSXZOxQbgE1m07Ib2XHAhX81nSboc6BaVf48KSM3voKk79su+MDFl+UL78LSVLxhTLO32yeVG5p2aBkA7xeMp5af9cknz3Z2yFx+tXyicz2hcPqZVTYwSSnYT4OwIIIIAAAggggEA8C2gYedGi12XEiPly7NgJR4pLLy0ls2cPlNq1qziuywoIIIAAApEpcP58qqxevUmGDHnOMUypI9BA5fTpfaRly3pUyI/MKaVXmSzw00+/W2H+t9/+1GjP+kDXqFEPSUJCXqP1WQkBBBBAAAEEEEAAAQQQQAABBBCINwECyfE24xE+3mffPiIz1h+O8F6ady9HdpFBTYpK65oFJGcICiVrGHn4ioPy2X8JI5vPgvma+XJnkxEtEuWu6xPMN7JZ8/TZVBm24qCs/vx4SNqLlEZKFMohqx4rLYkFQnBQuxgUgWQXWKyKAAIIIIAAAgggEDcCJ0+myFdf/SRz566WV19929W4ixYtJG3a1JdmzW6VihUvl8KFCxBQcyXIyggggEDWCJw+fVY0SLl48X9k6dL1Rg+ieHqqoeS77qot99xTXypXLieJiYUlewiLKWSNCHtFwFxAg/x79ybLmjWbZM6cVbJjxx/mG4tIrVqVpX37f8u//lVZypQpIblz53S1PSsjgAACCCCAAAIIIIAAAggggAACsSxAIDmWZzdKxzbw5WRZFUMBTv3v+aNbJUqzG/NnaEZ+TTorg5cnyxe/EkbOEKTDxhpKHtMqURpVyVgo+dx5kVlvHRYN2cfa8lL3UlL18sx/rTOB5Fg7khgPAggggAACCCCAQEYEUlNTZdasV2XQoGcy0kzattddd6UsWjRcype/NCTt0QgCCCCAQHgE1qzZLO3aDQtJ4xpOXrlyvNSsWSkk7dEIApEu8Ntvu6VTp1Hy2Wffh6SrQ4Z0lv792/FAV0g0aQQBBBBAAAEEEEAAAQQQQAABBGJBgEByLMxiDI7hvmf2xVTwtnBCdnm+W0m5qkyuoGbrj+Sz0u/FA7Lt99NBbc9G7gRy5cgmk9oWkwbX5XO3odfa67adkN5LDgS9faRuOL5NMWlyQ8bC2sGOjUBysHJshwACCCCAAAIIIIAAAggggAACCCCAAAIIIIAAAggggAACCCCAAAIIIIAAAgiEV4BAcnh9aT1IgUMnzsudk/bIgWPngmwh8jYrmj+7LOhaUipe5C6UvOfwOek2P0l+2nMm8gYVwz3Klk1kVofiUvca96HkTd+flH4vJsuxlPMxJdSjfmHpXr9Qlo2JQHKW0bNjBBBAAAEEEEAAAQQQQAABBBBAAAEEEEAAAQQQQAABBBBAAAEEEEAAAQQQQMBWgEAyB0jECmz+8ZQ8OD8pYvsXTMcS82eXZzqVkCqX5TbafN+Rc9J5TpLs3EcY2QgsDCs909FdKHnD9hMy9NWDcuRkbIWRtVr09PuLh0HYvEkCyeZWrIkAAggggAACCCCAAAIIIIAAAggggAACCCCAAAIIIIAAAggggAACCCCAAAIIZKYAgeTM1GZfrgVmv3NEpq077Hq7SN6gWIEcMrN9Mbn+ijy23fzz4Fl5aMF++XkvYeSsnM9sIjK9fXGpX8m5UvKrW4/LlLWH5ODx2AojlyqUQ17vV1oK5s2elVMhBJKzlJ+dI4AAAggggAACCCCAAAIIIIAAAggggAACCCCAAAIIIIAAAggggAACCCCAAAIBBQgkc3BEvMDg5cmy8tPjEd9PNx1MLJBdnukYuFLyb/vPSp+lB+S7P0+7aZZ1wySQK0c2Gd8mURpVSfC7h/PnRSa9eUiWfXxMTp5ODVMvsq7ZV3uVkmsvNqvqHc5eEkgOpy5tI4AAAggggAACCCCAAAIIIIAAAggggAACCCCAAAIIIIAAAggggAACCCCAAALBCxBIDt6OLTNR4P5n98ln/03JxD2Gf1dF82eXBV1LSsWLcqXb2X+Tzsjg5Qfly19ja7zhFw3vHvLlziajWiZK46rpQ8lnz6fKxDcOy9IPj8q52CqMbIFObVdM7qjsP4gdXvELWyeQnNni7A8BBBBAAAEEEEAAAQQQQAABBBBAAAEEEEAAAQQQQAABBBBAAAEEEEAAAQQQMBMgkGzmxFpZLHDmXKrcPm637DtyLot7EtrdF0nILvMeKCHXXJxbsmUT2bnvjAxfcVA+j7HwdWjVsq61/HmyyYgWf4eSU86kysy3DsvCTUflfOwVRpbejQrLg3ULZR24z54JJEfMVNARBBBAAAEEEEAAAQQQQAABBBBAAAEEEEAAAQQQQAABBBBAAAEEEEAAAQQQQCCdAIFkDoioEdCQbrtn90VNf007mpA7m/RvXESKFcwhz28+GnOVoE0domW9hDzZpFeDwnL9FXlk6ZZjsvrz49HSdVf91KrIWh05khYCyZE0G/QFAQQQQAABBBBAAAEEEEAAAQQQQAABBBBAAAEEEEAAAQQQQAABBBBAAAEEEPhbgEAyR0NUCSx6/6iM/8+hqOqzaWeziUgMFtk1HX7UrZcrRzbRyt2xuJQunEPWPl5G8ubSozJyFgLJkTMX9AQBBBBAAAEEEEAAAQQQQAABBBBAAAEEEEAAAQQQQAABBBBAAAEEEEAAAQQQ8BYgkMzxEHUCw1Yky/JPYrMqbdRNBh2OSYHVfUrLVaVzRdzYCCRH3JTQIQQQQAABBBBAAAEEEEAAAQQQQAABBBBAAAEEEEAAAQQQQAABBBBAAAEEEEDAEiCQzIEQlQIdZ++TT3amRGXf6TQCkSzwdIfictu1+SKyiwSSI3Ja6BQCCCCAAAIIIIAAAggggAACCCCAAAIIIIAAAggggAACCCCAAAIIIIAAAgggQCCZYyB6BeqN/Ut2HzoXvQOg5whEmMDjdxaRTjcXjLBe/d0dAskROzV0DAEEEEAAAQQQQAABBBBAAAEEEEAAAQQQQAABBBBAAAEEEEAAAQQQQAABBOJcgArJcX4ARPPwf/jrjDSbtieah0DfEYgYgUZVEmTKfcUipj/+OkIgOaKnh84hgAACCCCAAAIIIIAAAggggAACCCCAAAIIIIAAAggggAACCCCAAAIIIIBAHAsQSI7jyY+FoS//5JgMW3EwFobCGBDIMoEyRXLIW09cJDmyZ1kXjHZMINmIiZUQQAABBBBAAAEEEEAAAQQQQAABBBBAAAEEEEAAAQQQQAABBBBAAAEEEEAAgUwXIJCc6eTsMNQCI1YelGUfHwt1s7SHQNwIrO1fRq4okTPix0sgOeKniA4igAACCCCAAAIIIIAAAggggAACCCCAAAIIIIAAAggggAACCCCAAAIIIIBAnAoQSI7TiY+1YXeemyQf7TgVa8NiPAiEXWB25xJyc8W8Yd9PKHZAIDkUirSBAAIIIIAAAggggAACCCCAAAIIIIAAAggggAACCCCAAAIIIIAAAggggAACCIRegEBy6E1pMYsEbh+3W/48eDaL9s5uEYg+gUFNisj9tQtGTccJJEfNVNFRBBBAAAEEEEAAAQQQQAABBBBAAAEEEEAAAQQQQAABBBBAAAEEEEAAATXXx80AACAASURBVAQQiDMBAslxNuGxPNw/DpyVBuN3x/IQGRsCIRP4d9UEmdy2WMjay4yGCCRnhjL7QAABBBBAAAEEEEAAAQQQQAABBBBAAAEEEEAAAQQQQAABBBBAAAEEEEAAAQTcCxBIdm/GFhEs8MZXJ6TfiwciuId0DYGsF7i4aE7ZOLBM1nfEZQ8IJLsEY3UEEEAAAQQQQAABBBBAAAEEEEAAAQQQQAABBBBAAAEEEEAAAQQQQAABBBBAIJMECCRnEjS7yTyBp14/JIs3H828HbInBKJMYOMTZeTixJxR1msRAslRN2V0GAEEEEAAAQQQQAABBBBAAAEEEEAAAQQQQAABBBBAAAEEEEAAAQQQQAABBOJEgEBynEx0vA2z67wk+eCnU/E2bMaLgKPAgq4l5J/l8zquF4krEEiOxFmhTwgggAACCCCAAAIIIIAAAggggAACCCCAAAIIIIAAAggggAACCCCAAAIIIICAFpyck45h9uzZMc2SLTU1NTWmR8jg0gQajt8tvx84iwgCCPy/wOCmRaXdvwpErQeB5KidOjqOAAIIIIAAAggggAACCCCAAAIIIIAAAggggAACCCCAAAIIIIAAAggggAACMS5AIDnGJzieh3fg2DmpPfKveCZg7AikCTSumiCT2haLahECyVE9fXQeAQQQQAABBBBAAAEEEEAAAQQQQAABBBBAAAEEEEAAAQQQQAABBBBAAAEEYliAQHIMTy5DE3nv+5Py8ML9UCAQ1wKXJOaUt54oE/UGBJKjfgoZAAIIIIAAAggggAACCCCAAAIIIIAAAggggAACCCCAAAIIIIAAAggggAACCMSoAIHkGJ1YhvW3wIwNh+XZjUcgQSBuBTYNuUhKFsoR9eMnkBz1U8gAEEAAAQQQQAABBBBAAAEEEEAAAQQQQAABBBBAAAEEEEAAAQQQQAABBBBAIEYFCCTH6MQyrPQCDy1Ikk0/nIIFgbgTeOHhknLjP/LExLgJJMfENDIIBBBAAAEEEEAAAQQQQAABBBBAAAEEEEAAAQQQQAABBBBAAAEEEEAAAQQQiEEBAskxOKkMyb9Ao4m75deks/AgEDcCQ+4uKvfVKhAz4yWQHDNTyUAQQAABBBBAAAEEEEAAAQQQQAABBBBAAAEEEEAAAQQQQAABBBBAAAEEEEAgxgQIJMfYhDKcwAKnzqRKtSG75HwqSgjEvsBd1yfIhHuLxdRACSTH1HQyGAQQQAABBBBAAAEEEEAAAQQQQAABBBBAAAEEEEAAAQQQQAABBBBAAAEEEIghAQLJMTSZDMVZ4NNfUqT9c/ucV2QNBKJY4NJiOWXDgDJRPAL/XSeQHHNTyoAQQAABBBBAAAEEEEAAAQQQQAABBBBAAAEEEEAAAQQQQAABBBBAAAEEEEAgRgQIJMfIRDIMc4H5m47KpDcOmW/AmghEmcCW4RdL0fzZo6zXzt0lkOxsxBoIIIAAAggggAACCCCAAAIIIIAAAggggAACCCCAAAIIIIAAAggggAACCCCAQFYIEEjOCnX2meUCj71wQNZvP5Hl/aADCIRaYFmPUlLlstyhbjYi2nv00UclJSUlrS9Tp3aUhITYHGtEgNMJBBBAAAEEEEAAAQQQQAABBBBAAAEEEEAAAQQQQAABBBBAAAEEEEAAAQQQQMBA4MSJ09K796K0NfPkySMzZsww2DJ6V8mWmpqaGr3dp+ehFLhz0h7Zue9MKJukLQSyVGBYs6Jy7z8LZGkfwrnzoUOHyr59+9J28eSTraRMmaLh3CVtI4AAAggggAACCCCAAAIIIIAAAggggAACCCCAAAIIIIAAAggggAACCCCAAAIIOAjs3n1QnnxyedpaJUuWlFGjRsW0G4HkmJ5e94OrPHCXnDlHRt29HFtEmkCTGxJkfJtikdatkPZn0qRJsmPHjrQ2e/duLBUrXhzSfdAYAggggAACCCCAAAIIIIAAAggggAACCCCAAAIIIIAAAggggAACCCCAAAIIIICAO4EffvhTpk59I22j8uXLS79+/dw1EmVrE0iOsgkLd3e//fO0tJy+N9y7oX0EwipwefGcsu7xMmHdRyQ0Pm/ePPn000/TutKpU12pWbN8JHSNPiCAAAIIIIAAAggggAACCCCAAAIIIIAAAggggAACCCCAAAIIIIAAAggggAACcSvw8cc7ZOHCd9PGX716dXnggQdi2oNAckxPb3CDW/bRMRnx2sHgNmYrBCJA4NORF0uBvNkjoCfh7cLy5ctl48aNaTtp3vwmadiwSnh3SusIIIAAAggggAACCCCAAAIIIIAAAggggAACCCCAAAIIIIAAAggggAACCCCAAAK2AuvXfy0rV36Sts7tt98urVq1imk1AskxPb3BD27QK8ny2mfHg2+ALRHIIoGVvUrJ1RfnzqK9Z+5uN2zYICtWrEjb6W23XSetW/8zczvB3hBAAAEEEEAAAQQQQAABBBBAAAEEEEAAAQQQQAABBBBAAAEEEEAAAQQQQAABBNIJvPLKR/L229vT/r8WLVpIgwYNYlqJQHJMT2/GBtd0yh75ac+ZjDXC1ghkosDwZkWlzT8LZOIes3ZXW7dulfnz56d1olq1svLgg7dnbafYOwIIIIAAAggggAACCCCAAAIIIIAAAggggAACCCCAAAIIIIAAAggggAACCCAQ5wJz5myUzz//JU2hS5cuUqNGjZhWIZAc09Ob8cFVHbxLUs6kZrwhWkAgzAJNq+WXp+5JDPNeIqv5H3/8UaZMmZLWqXLlSkv//k0iq5P0BgEEEEAAAQQQQAABBBBAAAEEEEAAAQQQQAABBBBAAAEEEEAAAQQQQAABBBCIM4GJE9fIzz/vSRt1nz59pEKFCjGtQCA5pqc344P7NemsNJq4O+MN0QICYRS4okROWdu/TBj3EJlNJyUlyZAhQ9J1burUjpKQkDsyO0yvEEAAAQQQQAABBBBAAAEEEEAAAQQQQAABBBBAAAEEEEAAAQQQQAABBBBAAIEYFzhx4rT07r0o3ShHjx4tJUqUiOmRE0iO6ekNzeBe/+KEPL7sQGgaoxUEwiDw1dhLJE/ObGFoOfKbHDVqlOzatSuto50715Wbbiof+R2nhwgggAACCCCAAAIIIIAAAggggAACCCCAAAIIIIAAAggggAACCCCAAAIIIIBADAp88skOWbDg3bSRXXLJJTJ06NAYHGn6IRFIjvkpDs0Ax6w+KEs+PBaaxmgFgRAKrOpdWiqUyRXCFqOrqVWrVsnatWvTOn3jjVdK1663Rdcg6C0CCCCAAAIIIIAAAggggAACCCCAAAIIIIAAAggggAACCCCAAAIIIIAAAgggECMCc+e+LZ99tjNtNI0aNZK77747RkYXeBgEkmN+ikM3wDZP75Wvfz8dugZpCYEMCjzZvKjcU7NABluJ7s1/+eUXGT9+fNog8uTJJTNmdIruQdF7BBBAAAEEEEAAAQQQQAABBBBAAAEEEEAAAQQQQAABBBBAAAEEEEAAAQQQQCBKBR59dKGkpJxJ6/2AAQOkbNmyUToa824TSDa3Yk0RqTZkl5w4nYoFAlku0OzG/DK2dWKW9yMSOjBw4EBJTk5O60qPHnfIddddFgldow8IIIAAAggggAACCCCAAAIIIIAAAggggAACCCCAAAIIIIAAAggggAACCCCAQNwIbN/+uzz99Lq08SYmJsq4cePiYvwEkuNimkM3yKQj5+Tm0X+FrkFaQiAIgX+UyClv9i8TxJaxucmLL74omzZtShvczTdfLffdVyc2B8uoEEAAAQQQQAABBBBAAAEEEEAAAQQQQAABBBBAAAEEEEAAAQQQQAABBBBAAIEIFVi6dLO8//73ab275ZZbpG3bthHa29B2i0ByaD3jorW3vz0pPRbvj4uxMsjIFPh2/KWSPVtk9i0revXNN9/IzJkz03ZdtGh+eeqp+7KiK+wTAQQQQAABBBBAAAEEEEAAAQQQQAABBBBAAAEEEEAAAQQQQAABBBBAAAEEEIhbgSeeWCoHDx5PG3/Pnj2lUqVKceFBIDkupjn0g5y27rDMfudI6BumRQQcBFb3KS1Xlc6Fk49Ar1695NSpU2n/b7t2daROnatxQgABBBBAAAEEEEAAAQQQQAABBBBAAAEEEEAAAQQQQAABBBBAAAEEEEAAAQQQyASBzZu/lyVLNqftKW/evDJ9+vRM2HNk7IJAcmTMQ1T2ovPcJPlox98ByKgcBJ2OKoGRLYpKq5sKRFWfM6uzL7zwgnzwwQdpuytWrKCMHXtvZu2e/SCAAAIIIIAAAggggAACCCCAAAIIIIAAAggggAACCCCAAAIIIIAAAggggAACcS0waNBLcuDA0TSD2rVry/333x83JgSS42aqwzPQGsP+lKOnzoencVpFwEugefX8MqZVIiYBBPbv3y+DBw9O99e7764hjRpVxQwBBBBAAAEEEEAAAQQQQAABBBBAAAEEEEAAAQQQQAABBBBAAAEEEEAAAQQQQCCMAmvXfimrVn2abg9jxoyR4sWLh3GvkdU0geTImo+o683xlFS5ceiuqOs3HY4ugStL5pL/9CsdXZ3Ogt6+9tprsm7durQ958mTS8aNu1fy58+bBb1hlwgggAACCCCAAAIIIIAAAggggAACCCCAAAIIIIAAAggggAACCCCAAAIIIIBA7AscP35KBg58SVJSzqQN9o477pBmzZrF/uC9RkggOa6mOzyD/fjnU9JpTlJ4GqdVBETk+wmX4mAgcOqUXtgGyokTJ9LWrl+/srRsWdNga1ZBAAEEEEAAAQQQQAABBBBAAAEEEEAAAQQQQAABBBBAAAEEEEAAAQQQQAABBBBwK/Dqqx/LW29tS9ssISFBxo0bJ3nzxlchSQLJbo8c1vcrMPfdIzJl7WF0EAi5wJo+paV86VwhbzdWG9ywYYOsWLEi3fBGjrxHSpUqHKtDZlwIIIAAAggggAACCCCAAAIIIIAAAggggAACCCCAAAIIIIAAAggggAACCCCAQJYI7N17WIYNezndvlu0aCENGjTIkv5k5U4JJGelfoztu+fz+2XjNydjbFQMJysFRrVMlJY18mdlF6Jy30OHDpV9+/al9b1atbLy4IO3R+VY6DQCCCCAAAIIIIAAAggggAACCCCAAAIIIIAAAggggAACCCCAAAIIIIAAAgggEKkCc+ZslM8//yWteyVLlpRRo0ZFanfD2i8CyWHljb/Gbx3zl+w9fC7+Bs6IQy7QokZ+Gd0yMeTtxkODW7ZskcWLF6cbasOGVaV58xrxMHzGiAACCCCAAAIIIIAAAggggAACCCCAAAIIIIAAAggggAACCCCAAAIIIIAAAgiEXWDlyq2yfv1X6fbToUMHqVWrVtj3HYk7IJAcibMS5X26YcguOXk6NcpHQfezUqDq5bnlpe6lsrILUb/vKVOmyI8//phuHO3a1ZE6da6O+rExAAQQQAABBBBAAAEEEEAAAQQQQAABBBBAAAEEEEAAAQQQQAABBBBAAAEEEEAgKwU2b/5elizZnK4LFSpUkD59+mRlt7J03wSSs5Q/Nnd+PCVVmkzZLX8dpFJybM5weEdV7R95ZMnDJcO7kzho/dChQzJ+/HhJTk5ON9revRtLxYoXx4EAQ0QAAQQQQAABBBBAAAEEEEAAAQQQQAABBBBAAAEEEEAAAQQQQAABBBBAAAEEQi/www9/ytSpb6RrODExUQYMGCBFihQJ/Q6jpEUCyVEyUdHWzaQj5+ThRfvl212no63r9DcLBW6umFdmdy6RhT2IrV3v2LFDJk2alG5QhQsnyOOPN5XixQvG1mAZDQIIIIAAAggggAACCCCAAAIIIIAAAggggAACCCCAAAIIIIAAAggggAACCCAQZoH9+4/KhAmr5fDhE+n21K9fPylfvnyY9x7ZzRNIjuz5iere/Zp0VkatOihbdpyK6nHQ+cwRaFE9v4xulZg5O4ujvWzZskUWL16cbsTlypWW/v2bxJECQ0UAAQQQQAABBBBAAAEEEEAAAQQQQAABBBBAAAEEEEAAAQQQQAABBBBAAAEEMi4wceIa+fnnPeka6tChg9SqVSvjjUd5CwSSo3wCo6H7S7cck/nvHZHdh85FQ3fpYyYL3HBFHulya0Gpd02+TN5z/OxuzZo18sYb6V8RoKHkTp3qUik5fg4DRooAAggggAACCCCAAAIIIIAAAggggAACCCCAAAIIIIAAAggggAACCCCAAAJBCmhl5IUL370gjNy4cWNp0oTikMpKIDnIg4vN3AloGFlDyas+Py7HU1LdbczaMSlwefGc0qpGASuMzBJ+gfnz58vWrVvT7ahw4QTp3LmuVKx4cfg7wB4QQAABBBBAAAEEEEAAAQQQQAABBBBAAAEEEEAAAQQQQAABBBBAAAEEEEAAgSgU+OGHP2XBgnfl8OET6Xpfo0YN6dKlSxSOKDxdJpAcHldaDSCQfOy8rNt+QjZuPykf/XwKpzgTyJMzm9x9Y3657dp8UqdC3jgbfdYO9/z58zJ58mT5+eefL+hIu3Z1pE6dq7O2g+wdAQQQQAABBBBAAAEEEEAAAQQQQAABBBBAAAEEEEAAAQQQQAABBBBAAAEEEIgwgc2bv5clSzZf0Kty5cpJ3759JXv27BHW46zrDoHkrLOP+z1rOPmr31Lkr0PnZPehs6JVlA8cPRf3LmEDyBa2lgM2XKZITilTJIdcVCSH6L/XJoSc+ZPgtUcNJS9cuPCCSsm6SsOGVaV58xpZ2j92jgACCCCAAAIIIIAAAggggAACCCCAAAIIIIAAAggggAACCCCAAAIIIIAAAghEisDKlVtl/fqvLuiOVkbu1KkTYWQfGQLJkXLk0g8EEEAgkwTWrFkjb7zxxgV7q1atrDRtWl1KlSqcST1hNwgggAACCCCAAAIIIIAAAggggAACCCCAAAIIIIAAAggggAACCCCAAAIIIIBAZAns3XtYVq/+VD7//JcLOta4cWNp0qRJZHU4QnpDIDlCJoJuIIAAApkpsGXLFlm8eLHfXdavX1kaNaoq+fPnzcwusS8EEEAAAQQQQAABBBBAAAEEEEAAAQQQQAABBBBAAAEEEEAAAQQQQAABBBBAIMsEjh8/JWvXfiVvvbXNbx86dOggtWrVyrL+RfqOCSRH+gzRPwQQQCBMAjt27JAFCxZIcnLyBXvIkyeXFUpu1Oj6MO2dZhFAAAEEEEAAAQQQQAABBBBAAAEEEEAAAQQQQAABBBBAAAEEEEAAAQQQQACByBDQIPLatV9KSsqZCzqUmJgonTt3lvLly0dGZyO0FwSSI3Ri6BYCCCCQGQKHDh2yQsk//vij390VK1bQCibXqXN1ZnSHfSCAAAIIIIAAAggggAACCCCAAAIIIIAAAggggAACCCCAAAIIIIAAAggggAACmSawefP3VlXkAweO+t1nhQoVrDBykSJFMq1P0bojAsnROnP0GwEEEAihwJYtW2Tt2rWyb98+v60WLZpfrrvuMqlc+XLrnywIIIAAAggggAACCCCAAAIIIIAAAggggAACCCCAAAIIIIAAAggggAACCCCAQDQKbN/+u2zb9pvoPw8ePO53CCVLlpRGjRpJrVq1onGIWdJnAslZws5OEUAAgcgU2LBhgxVMPnHiRMAO5smT6//DyZfJddddLgkJuSNzMPQKAQQQQAABBBBAAAEEEEAAAQQQQAABBBBAAAEEEEAAAQQQQAABBBBAAAEE4l7gxIkUK3y8bdvv1j9TUs4ENElISLCCyA0aNIh7N7cABJLdirE+AgggEOMCp06dskLJ69atMxppuXKlpXDhBClSJL/1z//9+//+WbhwfgLLRoqshAACCCCAAAIIIIAAAggggAACCCCAAAIIIIAAAggggAACCCCAAAIIIIAAAsEInDhxWg4fPi6HD5+QQ4dOWP/837//7//7+ec9Rs3ecccdVhg5b968RuuzUnoBAskcEQgggAACfgX2799vBZM/++wz0ZAyCwIIIIAAAggggAACCCCAAAIIIIAAAggggAACCCCAAAIIIIAAAggggAACCCAQSwIaPr7xxhutIHLx4sVjaWiZPhYCyZlOzg4RQACB6BP45ptvZNu2bbJ9+3ZJTk6OvgHQYwQQQAABBBBAAAEEEEAAAQQQQAABBBBAAAEEEEAAAQQQQAABBBBAAAEEEEBARBITE+W6666TypUrS6VKlTAJkQCB5BBB0gwCCCAQLwK//PJLWjh5165d8TJsxokAAggggAACCCCAAAIIIIAAAggggAACCCCAAAIIIIAAAggggAACCCCAAAJRKnDJJZekhZDLli0bpaOI7G4TSI7s+aF3CCCAQEQLJCUlWRWTDx8+LIcOHbL+6fvvKSkpET0GOocAAggggAACCCCAAAIIIIAAAggggAACCCCAAAIIIIAAAggggAACCCCAAALRK5AnTx4pXLiw9b8iRYpc8O9aEblEiRLRO8Ao6Tm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AACCCCAAAIIIIAAAggggAACCESJAIHkKJkouokAAggggAACCCCAAAIIIIAAAggggAACCCCAAAIIIIAAAggggAACCCCAAAIIIIAAAggggEAkChBIjsRZoU8IIIAAAggggAACCCCAAAIIIIAAAggggAACCCCAAAIIIIAAAggggAACCCCAAAIIIIAAAghEiQCB5CiZKLqJAAIIIIAAAggggAACCCCAAAIIIIAAAggggAACCCCAAAIIIIAAAggggAACCCCAAAIIIIBAJAoQSI7EWaFPCCCAAAIIIIAAAggggAACCCCAAAIIIIAAAggggAACCCCAAAIIIIAAAggggAACCCCAAAIIRIkAgeQomSi6iQACCCCAAAIIIIAAAggggAACCCCAAAIIIIAAAggggAACCCCAAAIIIIAAAggggAACCCCAQCQKEEiOxFmhTwgggAACCCCAAAIIIIAAAggggAACCCCAAAIIIIAAAggggMD/sXcfYFJVd//Af9SFXRBExG4SFbFhB42KmpgY0cSG5p9ir6kqxhJrVCyxRExiEjGW2BMjWGJBjRpFiQpWLCD2LqKAwrJL/T/nmt0XcJedXXZnZ3Y+93l8Ne/ee87vfM6ddud7zx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opqtyAAAIABJREFU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UwCBAgQIECAAAECBAgQIECAAAECBAgQIECAAAECBAgQIECAAAECBAgQIECAAAEChSggkFyIs6ImAgQIECBAgAABAgQIECBAgAABAgQIECBAgAABAgQIECBAgAABAgQIECBAgAABAkUiIJBcJBOlTAIECBAgQIAAAQIECBAgQIAAAQIECBAgQIAAAQIECBAgQIAAAQIECBAgQIAAAQKFKCCQXIizoiYCBAgQIECAAAECBAgQIECAAAECBAgQIECAAAECBAgQIECAAAECBAgQIECAAAECRSIgkFwkE6VMAgQIECBAgAABAgQIECBAgAABAgQIECBAgAABAgQIECBAgAABAgQIECBAgAABAoUoIJBciLOiJgIECBAgQIAAAQIECBAgQIAAAQIECBAgQIAAAQIECBAgQIAAAQIECBAgQIAAAQJFIiCQXCQTpcy2L1A9b2HcNn5WTPpgbrw/fX58MG1efDB9flTNWxgVndtFRVn7qChrF+Vl7aL/GmXx3U3LY+M1O7d9GCMsaoGPP/44Pv3005gxY0ZMnz49+/eS/11dXV3UY1Q8AQIECBAgQIAAAQIECBAgQIAAAQIECBAgQIAAAQIECBAgQIAAAQKFK1BWVhY9evTI/unZs+eX/rtXr16x4oorFu4AiqQygeQimShltl2B/06uijufrYw7n6mMOfMWNmqgfVfuFDv37xrb9+sqnNwoOTu3pMDrr78ezz//fEyYMCHefffdluxK2wQIECBAgAABAgQIECBAgAABAgQIECBAgAABAgQIECBAgAABAgQIEFhmgdVXXz369+8fG2+8cay11lrL3F4pNiCQXIqzbswFIXDfhMoYOW5WPDKxqlnq2X69LjFkQLcsoGwjkG+BF154oTaEnFZEthEgQIAAAQIECBAgQIAAAQIECBAgQIAAAQIECBAgQIAAAQIECBAgQKAYBdKKyTXh5I022qgYh9AqNQsktwq7TktZ4PanZsWo8bPiydeqW4Rh4NplMWRARey+eUWLtK9RAjUCU6dOjXvuuSfGjx8fVVXNE6ynS4AAAQIECBAgQIAAAQIECBAgQIAAAQIECBAgQIAAAQIECBAgQIAAgUIR6NKlS2y55ZYxePDg6N27d6GUVZB1CCQX5LQoqq0JzJu/MFsNOf0z4Z05eRnexmt2zoLJadXkDu3z0qVOSkQghY9TEHn06NE5jXiddVaOHj3Ko2fPiuzfX/z3F//u0aMiyss759SOnQgQIECAAAECBAgQIECAAAECBAgQIECAAAECBAgQIECAAAECBAgQINBYgcrKOTFjxqyYMaMypk+vzP79xX9/8f979dUPc2pyl112yYLJKaRs+7KAQLKzgkALCnxetSBG/S+IPPnDuS3YU/1Nr7tKp/8FkyuiokwyuVUmoQ11et9992Vh5MrKynpHVVbWKfr3XzM23njN6N//KwLHbWj+DYUAAQIECBAgQIAAAQIECBAgQIAAAQIECBAgQIAAAQIECBAgQIBAWxNIgeUJE96K559/OyZMeDuqq+vP+pWXl2eh5J133rmtMSzzeASSl5lQAwS+LPDxZ/Oz1ZBTGPmdT+cVBNGaK3SMIQPTiskVsUK3DgVRkyKKR2Ds2LFZEHnKlCl1Fr388hX/CyF/Jfu3jQABAgQIECBAgAABAgQIECBAgAABAgQIECBAgAABAgQIECBAgAABAsUokELJzz//VhZOnjZtVp1D6NOnTxZM3mabbYpxiC1Ss0Byi7BqtFQF3vlkXhZETv9M/Xx+QTL0Wa5DbTB5teU7FmSNiiocgenTp8dVV10VkyZNqrOoFVboHoMHbxqDBq1fOEWrhAABAgQIECBAgAABAgQIECBAgAABAgQIECBAgAABAgQIECBAgAABAs0gMGbMy3HPPc/GJ598Xmdr/fr1i0MOOSR69uzZDL0VdxMCycU9f6ovEIFXPpybrYacgsgzqxYUSFVLL2O5ru2z1ZLTqslr9+lUFDUrMr8CkydPzsLIn3766Zc6LivrFIMHb5aFkW0ECBAgQIAAAQIECBAgQIAAAQIECBAgQIAAAQIECBAgQIAAAQIECBBoywL33PNMFkyurp77pWH26tUrCyX37du3LRM0ODaB5AaJ7ECgfoHn356ThZBHjZsZ84ojh/ylwXTu2O6LYPKAithw9c6mm0AmMHbs2Ljmmmvq1Pj2tzfOgsgVFV1oESBAgAABAgQIECBAgAABAgQIECBAgAABAgQIECBAgAABAgQIECBAoCQEZs2qykLJ99//fJ3jPfDAA2ObbbYpCYu6BimQXLJTb+DLIvDka9UxctzMuOPpymVppuCO3WvLL4LJW3ytrOBqU1D+BO6444646667vtThFlusFXvsMSBWWqlH/orREwECBAgQIECAAAECBAgQIECAAAECBAgQIECAAAECBAgQIECAAAECBApI4KOPZsTtt4+Lp556/UtV7bbbbrH77rsXULX5K0UgOX/WemoDAg9PrMpWQ75vwuw2MJr6hzB4k/IsmLztulbAbdMTvcTgFixYEFdffXU8+eSTXxr2d76zaey998BS4jBWAgQIECBAgAABAgQIECBAgAABAgQIECBAgAABAgQIECBAgAABAgQI1CswatSTce+9z37p7wMHDoyDDz442rdvX1J6AsklNd0G21SBe5+vjJHjZsWYSVVNbaIoj/vGBl2zYPJOG3YtyvoVnbtACiP/7ne/i1dfffVLB+2336AYNGj93BuzJwECBAgQIECAAAECBAgQIECAAAECBAgQIECAAAECBAgQIECAAAECBEpAYMyYl+P668d8aaTrrLNO/OpXvyqpULJAcgmc8IbYdIHbn5qVBZHHvV7d9EbawJFf79slCybvtml5GxiNIdQlcOWVV35pZeQePcrjkEO+Eeuttxo0AgQIECBAgAABAgQIECBAgAABAgQIECBAgAABAgQIECBAgAABAgQIEKhDYOLE9+Kqqx6KGTMqF/trWin50EMPLRkzgeSSmWoDzVVg7vyFWQg5/fPCO3NyPawk9tvsq2VZMDn9Y2s7AnfccUfcddddiw1onXVWjoMP/kb07t297QzUSAgQIECAAAECBAgQIECAAAECBAgQIECAAAECBAgQIECAAAECBAgQINACAlOnfh5XX/1QvPrqh4u1vttuu8Xuu+/eAj0WXpMCyYU3JypqJYHPZi+IUf8LIr/60dxWqqI4ul1/tc61weQundoVR9GqrFNg7Nixcc011yz2txRGPv740ngRdFoQIECAAAECBAgQIECAAAECBAgQIECAAAECBAgQIECAAAECBAgQIECguQQuvPCOL4WSDzzwwNhmm22aq4uCbUcguWCnRmH5Epjy2fxsNeQURn7303n56rZN9PO1Ph1jyIBuWTi5Z3n7NjGmUhrE5MmT46KLLlpsyD16lMcJJ+xhZeRSOhGMlQABAgQIECBAgAABAgQIECBAgAABAgQIECBAgAABAgQIECBAgACBZhFIKyVfcMHtMWNG5WLtHXfccdG3b99m6aNQGxFILtSZUVeLC7z9ybzaIPLUz+e3eH9tuYNVenaIIQO/CCav3KNDWx5qmxnb9OnT4/zzz49PP/10sTENHbpbrLfeam1mnAZCgAABAgQIECBAgAABAgQIECBAgAABAgQIECBAgAABAgQIECBAgACBfApMnPheDB9+12Jd9urVK0488cTo2bNnPkvJa18CyXnl1lkhCEz6YG62GvLIcTNjVvXCQiipzdTQq6J97J1WTB5YEV/t3bHNjKstDuTiiy+OSZMmLTa0/fYbFIMGrd8Wh2tMBAgQIECAAAECBAgQIECAAAECBAgQIECAAAECBAgQIECAAAECBAgQyJvAmDEvx/XXj1msv379+sWxxx6btxry3ZFAcr7F9ddqAs+9PScLIacw8vwFrVZGSXRc3rld7D2gIoYM6BbrrdqpJMZcTIMcO3ZsXHPNNYuV/J3vbBp77z2wmIahVgIECBAgQIAAAQIECBAgQIAAAQIECBAgQIAAAQIECBAgQIAAAQIECBSswKhRT8a99z67WH0HHnhgbLPNNgVb87IUJpC8LHqOLQqBJ16rzoLI/3q6sijqbUtFtm8XMWRARbZq8qZf6dyWhlbUYznttNNiypQptWPYYou14ogjvlXUY1I8AQIECBAgQIAAAQIECBAgQIAAAQIECBAgQIAAAQIECBAgQIAAAQIECk3g8sv/HU899XptWX369Ilhw4YVWpnNUo9AcrMwaqQQBf7z8uxsNeT7X5hdiOWVXE3f26w8CyZvvU5ZyY29kAZ83333xciRIxcr6ayz/l+stFKPQipTLQQIECBAgAABAgQIECBAgAABAgQIECBAgAABAgQIECBAgAABAgQIECh6gY8+mhGnn/6PxcYxZMiQ2HnnnYt+bEsOQCC5zU2pAY1+vjJGjpsVj06qglGAAt/eqGvsPaAidly/awFW17ZLqqqqipNOOikqK/9vtfBvf3vj2Gefrdv2wI2OAAECBAgQIECAAAECBAgQIECAAAECBAgQIECAAAECBAgQIECAAAECrSRwyy2Px/33P1/be3l5eZx33nnRpUuXVqqoZboVSG4ZV622gsBt42dlQeTxb1S3Qu+6bKzAoH5dsmDyLhuXN/ZQ+zdR4NZbb43Ro0fXHl1W1inOO++HUVHRtl7YmsjjMAIECBAgQIAAAQIECBAgQIAAAQIECBAgQIAAAQIECBAgQIAAAQIECDS7wKxZaSHJm6K6em5t27vsskvstddezd5XazYokNya+vpeZoE58xZmIeRR42bFC+/OWeb2NJB/gQFrlWXB5D23qMh/5yXU49SpU+OUU05ZbMR77jkgBg/erIQUDJUAAQIECBAgQIAAAQIECBAgQIAAAQIECBAgQIAAAQIECBAgQIAAAQL5F7jnnmfjttueXKzjc845J3r37p3/YlqoR4HkFoLVbMsKfDZ7QRZETv+89tH/3TXQsr1qvSUF+q/ROQsmDxlQEZ06tGvJrkqy7euuuy4effTR2rGvsEL3OPfcH5akhUETIECAAAECBAgQIECAAAECBAgQIECAAAECBAgQIECAAAECBAgQIEAg3wInn3xTfPLJ57XdbrfddrH//vvnu4wW608gucVoNdwSAh/NmJ+thpyCyO9Nm9cSXWizlQX6rtypNpjcvUv7Vq6m7XR/9NFHR1VVVe2A9ttvUAwatH7bGaCRECBAgAABAgQIECBAgAABAgQIECBAgAABAgQIECBAgAABAgQIECBAoIAFxox5Oa6/fkxthV26dInf//73BVxx40oTSG6cl71bSeCtqfOyEPKocTPjk5kLWqkK3eZTYI1eHWPvgV+smLxi9w757LrN9fXCCy/EH//4x9pxLb98Rfz2tz9uc+M0IAIECBAgQIAAAQIECBAgQIAAAQIECBAgQIAAAQIECBAgQIAAAQIECBSywK9/fUNMmzartsRf/vKXsdFGGxVyyTnXJpCcM5UdW0Ng0gdzsyDyyHEzo7J6YWuUoM9WFkhh5CEDK7JVk1NI2dZ4gRtvvDEefvjh2gO33379+PGPBzW+IUcQIECAAAECBAgQIECAAAECBAgQIECAAAECBAgQIECAAAECBAgQIECAQJMFbrhhTDzyyMu1x++www7xox/9qMntFdKBAsmFNBtqqRV49q052WrIKYy8QA7ZmRER3bu0z1ZLTsHkvit3YtIIgZNOOik+/fTT2iN+8Ytdon//NRvRgl0JECBAgAABAgQIECBAgAABAgQIECBAgAABAgQIECBAgAABAgQIECBAYFkFJkx4Oy69dHRtM7169YrzzjtvWZstiOMFkgtiGhRRI/D4q1VZCPnOZyqhEKhToFOHdrXB5P5rdKbUgMDrr78e559/fu1eZWWd4g9/OJgbAQIECBAgQIAAAQIECBAgQIAAAQIECBAgQIAAAQIECBAgQIAAAQIECLSCwFFHXR3V1XNrez7xxBNjrbXWaoVKmrdLgeTm9dRaEwX+8/LsLIj87xdmN7EFh5WiwJ5bfLFi8oC1ykpx+DmN+bbbbot77rmndt8tt1w7Dj98p5yOtRMBAgQIECBAgAABAgQIECBAgAABAgQIECBAgAABAgQIECBAgAABAgQINK/AX//6QIwf/1pto4MHD44999yzeTtphdYEklsBXZf/J3DPc5UxatysePSVKiwEmiywy8bl2arJ2/Xr0uQ22uqBw4YNi3fffbd2eIcc8o3Yaqu+bXW4xkWAAAECBAgQIECAAAECBAgQIECAAAECBAgQIECAAAECBAgQIECAAIGCFnjiiclx1VUP1da4+uqrx2mnnVbQNedSnEByLkr2aXaBW8fPylZEfuqN6mZvW4OlK7Dj+l2zYPK3NupaugiLjPzjjz+OU089dTGL4cMPjPJyK0o7QQgQIECAAAECBAgQIECAAAECBAgQIECAAAECBAgQIECAAAECBAgQINAaApWV1TF06DWLdX322WfHiiuu2BrlNFufAsnNRqmhhgSq5y3MVkNOQeQX353T0O7+TqDJAluvUxZDBnSL725W3uQ22sKBkyZNiosvvrh2KOuss3Icf/zubWFoxkCAAAECBAgQIECAAAECBAgQIECAAAECBAgQIECAAAECBAgQIECAAIGiFbjwwjvi1Vc/rK3/2GOPjX79+hXteFLhAslFPX3FUfyMygVZCDmFkV+bMrc4ilZlmxDY9Cuds2Dy3gMqon27NjGkRg3iySefjCuvvLL2mC22WCuOOOJbjWrDzgQIECBAgAABAgQIECBAgAABAgQIECBAgAABAgQIECBAgAABAgQIECDQvAKXX/7veOqp12sbPfTQQ2PgwIHN20meWxNIzjN4KXX30Yz5WRB55LiZ8f60+aU0dGMtMIH1Vu1UG0wu71w6yeT77rsvRo4cWTsbO+3UP77//a8X2OwohwABAgQIECBAgAABAgQIECBAgAABAgQIECBAgAABAgQIECBAgAABAqUlcPPN/40HHphQO+ghQ4bEzjvvXNQIAslFPX2FWfybU+dlqyGnIPKnMxcUZpGqKkmBr/buGEMGVsTeA7pFr4r2bd7gn//8Z/z73/+uHefee28V3/nOJm1+3AZIgAABAgQIECBAgAABAgQIECBAgAABAgQIECBAgAABAgQIECBAgACBQha4997nYtSoJ2pL/Na3vhX77rtvIZfcYG0CyQ0S2SFXgYnvz81CyCmMXDlnYa6H2Y9A3gVW7tEhCyYPGdAtVunZIe/956vDK664IsaNG1fb3cEHfyO23rpvvrrXDwECBAgQIECAAAECBAgQIECAAAECBAgQIECAAAECBAgQIECAAAECBAjUIfD445Pj6qsfqv3LgAED4rDDDitqK4Hkop6+wij+2beqY2S2IvKsWCiHXBiTooqcBHqWt48hAyqycPLXVuyU0zHFtNNFF10UkydPri156NDdYr31ViumIaiVAAECBAgQIECAAAECBAgQIECAAAECBAgQIECAAAECBAgQIECAAAECbU5g4sT3Yvjwu2rH1bdv3zjuuOOKepwCyUU9fa1b/H9frcpWQ77zmcrWLUTvBJZRoEundl8EkwdUxPqrdV7G1grn8NNOOy2mTJlSW9AZZ+wbq6yyfOEUqBICBAgQIECAAAECBAgQIECAAAECBAgQIECAAAECBAgQIECAAAECBAiUoMAHH0yLM874Z+3I+/TpE8OGDStqCYHkop6+1in+oZdmZ6shP/Di7NYpQK8EWlCgJpi82VfLWrCX/DR91FFHRXV1dW1nw4cfFOXlbSdwnR9FvRAgQIAAAQIECBAgQIAAAQIECBAgQIAAAQIECBAgQIAAAQIECBAgQKB5BSor58TQoX+rbbSsrCz+8Ic/NG8neW5NIDnP4MXc3T3PVWZB5MdeqSrmYaidQE4Cu21anq2Y/PW+XXLavxB3OvLIIxcra8SIIwqxTDURIECAAAECBAgQIECAAAECBAgQIECAAAECBAgQIECAAAECBAgQIECg5ASOPPLyxcY8YsSIojYQSC7q6ctV5sgwAAAgAElEQVRP8aPGzcqCyE+/+X8rreanZ70QaH2BnTbsmgWTv7FB19YvppEVCCQ3EszuBAgQIECAAAECBAgQIECAAAECBAgQIECAAAECBAgQIECAAAECBAgQyJOAQHKeoHXTugJVcxdGTRD5pffmtG4xeidQAALbrtslCyYP3qS8AKrJrQSB5Nyc7EWAAAECBAgQIECAAAECBAgQIECAAAECBAgQIECAAAECBAgQIECAAIF8Cwgk51tcf3kVmF65IFsNedS4mfH6lHl57VtnBIpBYIuvlWXB5L22rCj4cgWSC36KFEiAAAECBAgQIECAAAECBAgQIECAAAECBAgQIECAAAECBAgQIECAQIkKCCSX6MS39WF/OH1+bRD5/enz2/pwjY/AMgtsuHrnLJic/uncsd0yt9cSDQgkt4SqNgkQIECAAAECBAgQIECAAAECBAgQIECAAAECBAgQIECAAAECBAgQILDsAgLJy26ohQISeOPjedlqyGlV5GmzFhRQZUohUBwCa6/UqTaYvFzX9gVVtEByQU2HYggQIECAAAECBAgQIECAAAECBAgQIECAAAECBAgQIECAAAECBAgQIFArIJDsZGgTAi+/P+d/KyLPitlzFraJMRkEgdYUWG35jjFk4BcrJvdZrkNrlrLIC9aRi9UxYsQRBVGXIggQIECAAAECBAgQIECAAAECBAgQIECAAAECBAgQIECAAAECBAgQIFDqAgLJpX4GFPn4n3mzOgsip39sBAg0v8AK3Tp8sWLywIpYc4WOzd9BI1q0QnIjsOxKgAABAgQIECBAgAABAgQIECBAgAABAgQIECBAgAABAgQIECBAgACBPAoIJOcRW1fNJzB2clWMGjcr7nq2svka1RIBAvUKVJS1iyEDumXh5HVX6dQqUgLJrcKuUwIECBAgQIAAAQIECBAgQIAAAQIECBAgQIAAAQIECBAgQIAAAQIECDQoIJDcIJEdCkngwZdmZ6shP/ji7EIqSy0ESkagQ/uoDSZvvGbnvI5bIDmv3DojQIAAAQIECBAgQIAAAQIECBAgQIAAAQIECBAgQIAAAQIECBAgQIBAzgICyTlT2bE1Be5+tjILIqeVkW0ECBSGwO6bV2QrJg9cuywvBQkk54VZJwQIECBAgAABAgQIECBAgAABAgQIECBAgAABAgQIECBAgAABAgQIEGi0gEByo8kckE+BFEIeNW5WPP1mdT671RcBAo0Q2Ll/12zV5O3X69KIoxq/q0By480cQYAAAQIECBAgQIAAAQIECBAgQIAAAQIECBAgQIAAAQIECBAgQIAAgXwICCTnQ1kfjRYYM6kqRjz4WTz1hiByo/EK+IB27SK6lbWPjh0ips1aUMCVKq0pAt/brDyO+OZysc5KnZpyeIPHCCQ3SGQHAgQIECBAgAABAgQIECBAgAABAgQIECBAgAABAgQIECBAgAABAgQItIqAQHKrsOu0PoGpn8/PgsjXPzYTUhsTWLlHh9h3q27xnf5do0undjFq/Ky45clZMeWz+W1spKU9nB7l7ePIby4XB2/fvdkhBJKbnVSDBAgQIECAAAECBAgQIECAAAECBAgQIECAAAECBAgQIECAAAECBAgQaBYBgeRmYdRIcwiMfr4yLhk9I96aOq85mtNGgQhs+bWy+NE23WLn/uXRof3iRc2eszAenjg7rn10ZjzzptWwC2TKmqWMrdfpEqfs0bNZV0sWSG6WqdEIAQIECBAgQIAAAQIECBAgQIAAAQIECBAgQIAAAQIECBAgQIAAAQIEml1AILnZSTXYFIEURh56/SdNOdQxBSjQsUO7GLxx19hry4oYsHZZdGzfbqlVzpm3MCa8MydufmJmPPRSVXxetaAAR6Wkxgqss1KnGL7fCs0WShZIbuwM2J8AAQIECBAgQIAAAQIECBAgQIAAAQIECBAgQIAAAQIECBAgQIAAAQL5ERBIzo+zXpYiIIzcdk6PVZfvGDtt2DV227Q81lulU5R1WnoQecmRp2Dy25/Mi+senRljJ1fFu59aLbvYz47mDCULJBf72aB+AgQIECBAgAABAgQIECBAgAABAgQIECBAgAABAgQIECBAgAABAgTaqoBAclud2SIZlzBykUzUUsrs1KFdfHXFjrFz/66xy8blzbIa7sKFEa9PmRt3P1cZ902YHa9+NLf4oUp4BM0VShZILuGTyNAJECBAgAABAgQIECBAgAABAgQIECBAgAABAgQIECBAgAABAgQIEChoAYHkgp6etl3c1M/nx35/mRJvTbUKbjHOdIf2ERus1jmGDKjIVkTu1qV9iwzjoxnz4/4XZset42fFKx/OjXnzF7ZIPxptWYEUVh++3wrL1IlA8jLxOZgAAQIECBAgQIAAAQIECBAgQIAAAQIECBAgQIAAAQIECBAgQIAAAQItJiCQ3GK0Gm5I4Jzbp8X1j81saDd/L0CBrdfpEgdv3z22X69LXqt7+OXZce1jM+PJ16oFk/Mq3zydnbNvr9h7QEWTGxNIbjKdAwkQIECAAAECBAgQIECAAAECBAgQIECAAAECBAgQIECAAAECBAgQINCiAgLJLcqr8foExkyqiiOu/BhQEQmUl7WLIQO6xf/bqiLWXqlTq1b+xsdz48axM7NVk2dVWzG5VSejEZ1/pXfHuP6nfaJ39w6NOOr/dhVIbhKbgwgQIECAAAECBAgQIECAAAECBAgQIECAAAECBAgQIECAAAECBAgQINDiAgLJLU6sg7oE9vvLlHjqjWo4RSCw7iqdYs/NK2Ln/l1j1eU7Rrt2hVF0iiFP/Xx+Fkoe/VxlvPz+3MIoTBVLFdhv225xyh7LN0lJILlJbA4iQIAAAQIECBAgQIAAAQIECBAgQIAAAQIECBAgQIAAAQIECBAgQIBAiwsIJLc4sQ6WFPjPy7Pjp1dPBVPAAl07t4v+a3SOvbesiG3W7RIrNnFF23wMceHCiGmzFsRDL8+OO5+pjMdfrcpHt/pookD3ru3jnuNXjhW6NX6VZIHkJqI7jAABAgQIECBAgAABAgQIECBAgAABAgQIECBAgAABAgQIECBAgAABAi0sIJDcwsCa/7LAb0ZOi5ufmImmAAWW69o+tlqnLIYM6BZbfq1zVJS1L8Aq6y9peuWCeOLVqrjr2cp44rXq+Gz2gqKqv1SKPXvfXjFkQEWjhyuQ3GgyBxAgQIAAAQIECBAgQIAAAQIECBAgQIAAAQIECBAgQIAAAQIECBAgQCAvAgLJeWHWSY3ArOqFseuFH8SUz+ZDKSCBsk7tYueNusb3t05B5LICqqzppYx7vTpuHT8rHnxxdswQTG46ZAscudOGXePSA3s3umWB5EaTOYAAAQIECBAgQIAAAQIECBAgQIAAAQIECBAgQIAAAQIECBAgQIAAAQJ5ERBIzguzTmoE0sq1x934CZACEVihW4f44de7xd4DKmKVnh0KpKrmLeOD6fPjH4/PjFuenBWfzBSEb17dprXWoX3E3cevEmuu0LFRDQgkN4rLzgQIECBAgAABAgQIECBAgAABAgQIECBAgAABAgQIECBAgAABAgQIEMibgEBy3qh1lAROH/lp/POJWTBaWaDfKp3i0B2Xi29u0DUqytq1cjX56b567sK4b8LsuHrM5/Hye3Py06le6hU45/u9Yu8tKxolJJDcKC47EyBAgAABAgQIECBAgAABAgQIECBAgAABAgQIECBAgAABAgQIECBAIG8CAsl5o9ZREtj7kg/j5ffnwmgFge5d2se2/brE9wdWxKZfLYuunUojiLwkdfW8hTHu9eq4bfysuPu5yli4sBUmQ5fZytyn77V8oyQEkhvFZWcCBAgQIECAAAECBAgQIECAAAECBAgQIECAAAECBAgQIECAAAECBAjkTUAgOW/UOnp/+vzY6dz3QeRZYNXlO8T2/brG97eqiLX6dIqyEg0iL8leNXdhvPTenLjnucp46KWqeG/avDzPTGl3t9HqneOfR63UKASB5EZx2ZkAAQIECBAgQIAAAQIECBAgQIAAAQIECBAgQIAAAQIECBAgQIAAAQJ5ExBIzhu1ju6bMDuOvm4qiDwItGsXsWrPjrHbZuWx26blse7KnfLQa/F2MemDuTH6+cq4+9nKeH/avJi3oHjHUkyV/+fUVWOl5TrkXLJAcs5UdiRAgAABAgQIECBAgAABAgQIECBAgAABAgQIECBAgAABAgQIECBAgEBeBQSS88pd2p1dfM+M+OtDn5U2QguPvkP7iK/27hT7bFURgzcuj5V65B72bOHSiqL5jz+bHyk4/48nZsZrH82NBQuLouyiLfLSA3vHTht2zbl+geScqexIgAABAgQIECBAgAABAgQIECBAgAABAgQIECBAgAABAgQIECBAgACBvAoIJOeVu7Q7O/jyj+PxV6tKG6GFRt+xQ7vY4qud46Dtu8d2/bpEx/btWqin0mg2BZEfnjg7/vbI5zHu9epYKJjcIhN/5DeXi2N26ZFz2wLJOVPZkQABAgQIECBAgAABAgQIECBAgAABAgQIECBAgAABAgQIECBAgAABAnkVEEjOK3fpdlZZvTB2OOf9mFm1oHQRWmDk5Z3bxfc2r4j9tu0Wa6/UKcSQmx85rZT8tzGfx+1PVcbc+ZLJzSm87bpd4orDVsy5SYHknKnsSIAAAQIECBAgQIAAAQIECBAgQIAAAQIECBAgQIAAAQIECBAgQIAAgbwKCCTnlbt0O3viteo4aMSU0gVo5pH3XalTDN60PIYMqIgVu3eIdpLIzSy8eHNpxeT3p82LeyfMjtvHz4rJH81t0f5KpfHluraPR05dNco65XYCCySXyplhnAQIECBAgAABAgQIECBAgAABAgQIECBAgAABAgQIECBAgAABAgQIFJuAQHKxzViR1nvlfz6Pi+6eXqTVF0bZKXS8yZqdsxWRd96oa/Tu3qEwCiuxKj6aMT8ee6UqRo6bFS++Oyeq51k1eVlOgWt/0icGrFWWUxMCyTkx2YkAAQIECBAgQIAAAQIECBAgQIAAAQIECBAgQIAAAQIECBAgQIAAAQJ5FxBIzjt5aXZ4zPWfxL3PV5bm4Jdx1BVl7bMgcloNeet1ukSvbu2XsUWHN4fAtFkLYvwb1XHj2JnxwrtzYmbVguZotuTaOOG7PePg7bvnNG6B5JyY7ESAAAECBAgQIECAAAECBAgQIECAAAECBAgQIECAAAECBAgQIECAAIG8Cwgk5528NDv81nkfxHvT5pXm4Js46p7l7WOrdbrEvgMrYsu1yqKsY7smtuSwlhRYsDDiiVer4pZxs+KRiVWCyY3EHrxJeVz84xVyOkogOScmOxEgQIAAAQIECBAgQIAAAQIECBAgQIAAAQIECBAgQIAAAQIECBAgQCDvAgLJeScvvQ4nfjA39hr+YekNvIkjXqFbh9hry4r48bbdYuUeHZrYisNaQ+DNqfPi5sdnxq3jZ8X0Sism5zIHa/TqGPf9epVcdg2B5JyY7ESAAAECBAgQIECAAAECBAgQIECAAAECBAgQIECAAAECBAgQIECAAIG8Cwgk55289Dq85clZcdotn5bewBs54o1W7xw/3KZb7LpJeXTpZDXkRvIV1O6fVy2Ie56rjBvHzoxJH8wtqNoKsZjbh64c667SqcHSBJIbJLIDAQIECBAgQIAAAQIECBAgQIAAAQIECBAgQIAAAQIECBAgQIAAAQIEWkVAILlV2Eur0zNGTYt/PD6ztAad42g7tI/4xgZdsxWRB/XrEp06CCLnSFcUu82qXhhPvVEdtzw5Mx6ZVBXVcxcWRd35LvLsfXvFkAEVDXYrkNwgkR0IECBAgAABAgQIECBAgAABAgQIECBAgAABAgQIECBAgAABAgQIECDQKgICya3CXlqdDvn9R/HSe3NKa9ANjLZXt/ax04ZdY/fNK2LD1TpH186CyG35BKmauzBenzI3rnt0ZjzxWlV8MH1+Wx5uo8f2g627xW/2Xr7B437961/HtGnTavcbMeKIBo+xAwECBAgQIECAAAECBAgQIECAAAECBAgQIECAAAECBAgQIECAAAECBAi0vIBAcssbl3QPH06fH9849/2SNqgZfFoNefVeHbMg8q6blMe6q3SyInKJnRkLFkZM/nBu3Dp+Vjzw4ux499N5JSZQ93A3XL1z3HLUSg1aXHbZZfHMM8/U7ieQ3CCZHQgQIECAAAECBAgQIECAAAECBAgQIECAAAECBAgQIECAAAECBAgQIJAXAYHkvDCXbif3vzA7jrp2aukCRET7dhHrrNQpvrtZeew9oCJW6NahpD0M/guBFEa+9/nZcetTs+LNj+fG/AWlLfOfU1aNlXos/bExevTouPXWW2uhBJJL+5wxegIECBAgQIAAAQIECBAgQIAAAQIECBAgQIAAAQIECBAgQIAAAQIECkdAILlw5qJNVjL8nhlx+UOftcmx5TKozb5aFgcN6p6tipxWSLYRWFIgrZp8/4TKuPbRmfHc29UlG0z+4wG941sbdV3qCTJx4sQYPnx47T4CyR5PBAgQiJgzZ1688cb78eSTL8Zzz02OV199J1577b14552PMp5u3cqjf/+1Y8MN14qddtoyNt98vejTZ/lo165dUfNNmvR2/OIXF8appx4cO+yweVGPRfEECBAgkF+Bxx57Ln7zm7/GpZceF+ut99X8dq43AgQIECBAgAABAgQIECBAgACBghD45JMZccEF18Wuu24T2267SXTsaGG5gpgYRRAgQIBA0QsIJBf9FBb2AA7568fx38lVhV1kM1fXuWO72GXj8jhwULfYYLXOzdy65tqqwMKFES+8OyduGDsz7n2+MqrmLmyrQ61zXEd8Y7kYOrjHUsc8e/bsOP7442Pu3LnZfgLJJXWKGCwBAosIVFVVx/jxE+Omm+6Lu+9+LKZN+7xRPrvssnX89KdDiuoC27x582PmzMqYMWNWjB37fPz1r7fFcstVxGWX/TpWXnmFRo3fzgQIECBQWgLp5p30GvLxx9PjgQeejKuvvjMGDNggLrroqCgv71JaGEZLgAABAgQIECBAgAABAgQIECCQCTz++Auxzz4nZdeNvv71/nHiiQfE9ttvFu3TT2DbFhOYMOHV+N3vbox//3tcrLnmSnHYYXvEj360c3TpUpazVPqeZ/jwm2Lu3HmZdQcr+uVsZ0cCBAgUm4BAcrHNWBHVO3vOwthu2HtRWV0awcqVe3SIfbfqFoM3KY+v9O4Y3qcW0claQKWmYPKUz+bHzU/MjDufrYy3p84roOparpRt+naJKw9fscEOLr744pg0aVK2n0Byg1x2IECgjQmkINU//nF/jBhxa+0KyMsyxBRMPumkg2Ljjddp9RWTa1Z6njz57XjppTey1Z4//fSzmDDhtexiYF3bb3/78zjyyL1avfZlmQPHEiBAgMCyC6QbdSZPficmTnwrJk16K3vtSK8h48a9VGfj6dcDLr/8pGz1GxsBAgQIECBAgAABAgQIECBAgEBpClRWVsXf/nZnXHjh9bULv/zgBzvHyScfGGuuuXJpotQx6meemRQHHHDml76XSqHks846Iucb/h955JkYNuyq+POfT4i+fdfgS4AAAQJtWEAguQ1PbmsP7cnXq+PAy6a0dhkt2n9aDXnD1TrH7luUx6B+XWKVnoLILQpeQo3XBJNHP18Z9z4/O555q7pNj757l/bx6OmrRnpMLW0bNWpU3HvvvdkuAslt+pQwOAIEFhGYOnV6tprjn/98S52rIe+004D4wQ++Hdtuu3H07r18dO7cMRYuXJjte889Y+OSS/6eBbXq2lIo6+ij/1/88pf7NupO9uaYoM8/r4xHH302rr9+dDz88DP1Bo/r6mvQoE2zMNkqq/RujlK0QYAAAQJFJpBu0nnwwXFx4433xcMPP92o6tMXSxde+Mvo3r28UcfZmQABAgQIECBAgAABAgQIECBAoO0JpAVSTjzx0mzF5LStscZKcfrph8Zee+0YHTt2aHsDbsSI5s9fEOecc3VcfPGNdR71+98fGwccsGuDC8dMmvR2/PznF8T++w/Oaf9GlGhXAgQIEChAAYHkApyUtlLSVQ9/HhfeNb2tDGexcbRrFzFgrbL44de7RVrZdbmu7dvkOA2qMAQ+mTk/Hn2lKm4dNyuefK062uqa49cc2ScGrr30n3V5+umnY8SIEdnECCQXxvmpCgIEWk6gunpu3HHHI3HBBdfVGSjeaKO1Y9iwI2OHHTZf6k+IffDB1DjppD/Hbbc9XG+xBx64W5xxxuGx/PLdW25A/2u5ZtWBv/xlVJNWek4XAy+77MTYdttNWrxWHRAgQIBAYQmkm3T+8peRcdVV/6rzJp2Gqt1yy/XjT386Ifr1W7OhXf2dAAECBAgQIECAAAECBAgQIECgRATS9yi/+tUf4u67H6sd8dChP4xf/epHkRZ2KdUt/TJZ+n4pLZpT17b11htli8csbUXp1157L44//g/Rp08viwSU6olk3AQIlJyAQHLJTXn+BnzsDZ/EPc/V/RPb+auiZXpKIeQRh/SOjh2Wvppry/Su1VIV+HTmgjjz1k/jvgmz2yTBcbv1jEN3WHoQ7pNPPomTTz45G79Acps8DQyKAIH/CUyY8Gp21/no0Y/XabLnnjvEeef9LOcVgtPFtCOOOC/GjHm2XuNDD909zjzz8Ba7uJZWbX7yyZfipJP+FE8/PalJc53CyOee+9P47ne3a/CO+yZ14CACBAgQKEiBBQsWxr/+NSbOPvuqelf9b6jwdCPPxRcfEwMHbtDQrv5OgAABAgQIECBAgAABAgQIECBQYgJTpkyLY44ZvlgoOf065dln/yR69+5ZYhpfDHfOnHlxxhl/zX7Bs77tsMP2iLPOOiLKy7sstkv6TujZZ1/JAs3z5s23SEBJnkEGTYBAqQoIJJfqzOdh3N8674N4b9q8PPSU/y6O2rlH/PRby+W/4yLuccHCiPnp/0RE+7TEdESkf7WX6c55VucviLj8oc/ij/fOaJOrJO+ycXkM32+FBj2GDRsW7777rkByg1J2IECgGAXSqsi33PJAnHrqZfWu/NjU1YxTkGv//c9YKku62/+kkw5q9p8hS0GykSMfjBNO+GOTVrRMRe+yy9ZxyikHR//+6xTj1KqZAAECBJookF4bL7tsVFx44fUxc2bTbnr+wQ92jtNOOyRWW23FJlbhMAIECBAgQIAAAQIECBAgQIAAgbYuMGnS2/Hzn18Q48e/XDvUtEDMBRf8Mvr0Wb6tD7/O8T388NPx4x//ZqnX5fbZ55tx6qmHxFe+snLMn78gXnnl7fjb3+6MG2+8LzbaaK344x+Pi7591yhJP4MmQIBAKQoIJJfirOdhzK98MDf2GP5hHnpqnS6O27VnHLpjy/+keeuMrvl6rZq7MJ55qzoef7U60jlROWdB1njnju2id/cOsWL3DrHSch1ik690jg1W6yycnAP9ZQ9+Fn+6b0bM+4KyTW2r9eoY//71Kg2O6frrr48xY8YIJDcoZQcCBIpNYNq0z7NVka+44vZ6S991123jkkuGNunC14cffhKHHXZuPPpo/askp58eSz+vteuu2zQbX7rz/aqr/hVnnXVlk4JkX/96/zjmmB/EjjtuEWVlnZqtLg0RIECAQOELVFZWxe9+d0P87nc3NqnYtKL+L36xbwwcuGG0dzdskwwdRIAAAQIECBAgQIAAAQIECBAoJYG77x6b/eLkojfG17cKcCm4pO940grJF1zQ+MUC0rW59Guf6dcvbQQIECBQOgICyaUz13kd6chxs+LUf36a1z7z2dnxu/WMQ3YQSF7SPK3g+8K7c+KRibPjv5Or442P50YKJc+ZtzD+tzjyYoek74NTOLlD+4iyTu1ilR4dY9t+XWK7dbvEgLXK8jmlRdPXiAc/i0vv/yzmzf9item2tt02dOXot8rSw2YpjJxCySNGHNHWhm88BAiUsMA773wUxx33h7j33sfrVdhyy/WX6SetcvlprdT5oEGbZqHkVVbpvcwzkn6S65ZbHoyhQy/JKYycAtH9+68dG264VqQg8nbbbZKFr9v979cVlrkgDRAgQIBA0QikLzsuvfSf2c9C5rItv3z32GijtWOzzfrFtttuHFtttWH07Olzey529iFAgAABAgQIECBAgAABAgQIEPhCoKqqOk4//fK4/PLbFiM544zDsxvfO3bsUHJU6VcwH3nkmTjrrCvi6acnNTj+DTb4Whx77I/ie98bZKGZBrXsQIAAgbYnIJDc9ua0IEZ05qhp8ffHZxZELS1RhEDy4qofTJ8fYydXxW3jZ8VrU+bGtFlNX7435Y16lrePVXp2jG9v1DV227Q81lihY0tMY1G22dYDycP26RX7DKxY6ty88847cfbZZwskF+UZrGgCBOoSmDz5nfjlLy+Kxx9/oV6glVdeIQsJb7/9ZsuEmO5iP/nkvzTYxm9/+/M48si9likIXF8YOQXGdthh8yxwnILHa621apSXd4nllutm9coGZ8YOBAgQKA2B+sLIaTWVdLPKNttsnP3M41prrRZdunSO7t3Ll+k1qzRUjZIAAQIECBAgQIAAAQIECBAgQCAXgWeemRQHHHBmpMVkara0oMrw4cfEPvt8s2SvQ6Ww9vjxE+POOx+Np56aGOPGvZTx1CwUsPXWG8XgwdvExhuvU5LB7VzOLfsQIECgFAQEkkthllthjPv8/qN48b05rdBzfroUSP7CuXruwhj9fGVc+fDn8dpHc+tcBXlZZ+RrK3aM3TeviB9v2y26d2m/rM0V/fFtPZD8/a26xZlDlm9wnk488cQ4//zvN7ifHQgQIFDoApMmvR0///kFMX78y0st9ZRTDo6hQ3+4zBdwbr75gTjiiHMbZNlxx83jsst+HSkI3dQtje3QQ8+OF154LWti8837xYknHhA77LBZdOnilxCa6uo4AgQIlIJAWnEl/TTmhx9+kg13l6JEGPwAACAASURBVF22jqOP/kEMGLDBMr8WloKfMRIgQIAAAQIECBAgQIAAAQIECDRdoLp6bvzmN5fHZZeNWqyRZf0ly6ZX5EgCBAgQIFA8AgLJxTNXRVPpRzPmx47nvF809TalUIHkiLemzovf3zsj7nmusimEjT5mi6+VxYnf7Rn91+jc6GPb0gFtPZC8wWqdY+TRKzU4ZSNGjIgjj9yywf3sQIAAgUIWyGVl5FR/uqM8rY685porL/Nwxo59PnbddWhO7dx007DsTvambFOmTItjjhked9/9WKRVA048cf849NDds5WQbQQIECBAYGkCi96sk1ZEPvXUQ2LPPXfw845OGwIECBAgQIAAAQIECBAgQIAAgbwJPPTQU7HXXid8qb8jjtgzzjrrCAuv5G0mdESAAAECxSYgkFxsM1YE9f77xdnxy2umFkGlTS+x1APJ/3h8Zlx6/2cx9fP5TUdswpFdO7eLYfv0il03LY92TTi+LRzS1gPJaY4ePnXV6LNch6VO17333hvf+U7vtjClxkCAQIkKLBrYbYjg8stPju9/f6eGdsvp748//kLsssvROe37s5/tE2eccXh07twxp/1rdpo3b35ceuk/44wz/hp9+64R553389hppy1L9ifMGoVnZwIECJS4QGVlVZx++uVxxRW3ZzfknH/+L2KTTfqWuIrhEyBAgAABAgQIECBAgAABAgQI5Fsg/XLXYYedG48++uxiXadFWK699jfxzW9aPCvfc6I/AgQIECgOAYHk4pinoqryktEzIoUm2/JWyoHk4278JO56Nj+rItd1DrVvH3HQoO5x7OCe0aF9Wz7L6h5bKQSSf79/79i5f9elTu6kSZOiX7+ZpXcCGDEBAm1CIP3U17BhV2ah3Ya27353u7j00uOiZ8/uDe2a098bs0LyjjtuHldccUr07t0zp7Zrdkqh58MPPzd69OgWF198TAwcuEGjjrczAQIECJSuwMiRD8XRR1+cvXZceOFRsfbaq5UuhpETIECAAAECBAgQIECAAAECBAi0msCcOfOyhVf+/OdbvlTDD36wc1x44S+je/fyVqtPxwQIECBAoFAFBJILdWaKuK7Drvg4HnulqohH0HDppRhInjd/YZx567S45clZDQPlYY8d1u8afzqwd8mFkkshkHz4N5aLYwf3WOpZVF1dHWVlL0bEwjycbbogQIBA8wksXLgwbrnlwRg69JKYObPhG3yuu+6M+N73BjVbATff/EAcccS5ObW3wQZfi7/97fRYd901c9o/7TR9+udxzDHD46mnJsZll50Y2267Sc7H2pEAAQIESlvg7bc/jCOOOC/SSvt/+tMJ0a9f7q8/pS1n9AQIECBAgAABAgQIECBAgAABAi0h8Pe/3xc/+cn5X2o6rZJ8ww1nxg47bN4S3WqTAAECBAgUtYBAclFPX+EVXzV3YWxz5nsxe07bDgmWWiB57vyFcf6/pscNYwtnRdp2EfHjbbvFybsvH+3S/yiRrRQCyVuv0yWuPmLFHGb0lYj4PIf97EKAAIHCEZg06e049NCz44UXXmuwqOZeHTl12JhActp/9Ojfx9Zbb9RgrTU71LQ/YsRJ8f3v7xTtSulFOmclOxIgQIDAkgLz5y+I3//+73H55bfF5ZefFNtvvxkkAgQIECBAgAABAgQIECBAgAABAq0qkH4Rcpddjq6zhp/8ZO8488wjoqysU6vWqHMCBAgQIFBoAgLJhTYjRV7P+NerY//LphT5KBouv9QCyRfdNT2ufLjwgp8dO7SLY77TIw7dsXl+xr7hmW/9PUohkNytS/sY+5tVo1OHhpLm70XEh60/KSogQIBAjgKVlVVx0kl/jmuuuSunI/74x+Ni//0H57RvrjulnxY7+eS/5Lp7owLJH3wwNVvZcq21VovzzvtZlJd3+VI/adXLN954Px599Ll49NFn4+23P4px417K9ksrCvTvv3Z8/ev9Y+edt4ott1w/OnbskHOtzbVjVVV1TJz4Vvz3vxOyOt9556N4/vlXs+aXX757bLXVhjFkyDdjt922rXOMy1pHOk+efnpS5jNu3Mvx9NMTY9q0L96H9e27Rmy88Tqx667bZkbN8XNw6Wfn0srWr7/+Xkye/E4899zkePHF12PChNeyVbzPOeen8bOfDWkwXP7xx9PjrrsejTvvfDQef/zF6NSpQ1bnz3++T6TVtvOxLViwMKZM+TSeeWZSPPDA+Jg06a0s/F/jl+wGDdosDjhg11h33TUaHNOSNSerqVOnxeuvvx8TJ76ZzVNqP50fe+yxfaTH7HLLVeRjqMvcR77O89TPRx9Ny7xeeOH17Hx+5ZW3s3Pt2GN/FKeccnB06NB+mcfTnA3U1JweEy+//EZWd6q35rnqppuGxeDB2zRnly3SVr7muLmKT887hxwyLPbZZ6cYOvSHdT7/p8fgSy+9Xu/z8+abr5c9R3/ve9tFv35fjfbtG/o80VzVf9FO+hWE9Hzz7LOvZK8f6Xx/7bX3steRmufw9Bq3336Ds9e4pdWXHicHHXRW9pyfvthaaaVe2crRM2bMjLfe+jB7nk7nZXoOSu2n/07bGmusFOuv/9Ws/Xw5pHG///7UGDv2+XjiiRcXew2peW3fbrtNssdNGk9LvLbPmjU7pk6dkb2WJZv0OpBM0vPzyiuvEDfccFZsscV6S53w9BoyadKbMWrUf+Leex/Pjk2vuz/60XfioIO+m70HaIktzWvqa+TIh2LMmGey/07zuOOOm8dPfzokb6+hSxtbsnnvvSnxn/88nT3+al77Fn3/luZ47713bJbHXjL59NPP4rXX3s3mM73e1jwPb7fdpnHFFSdn81roW3JLY0hfXie3RV9L0vmUnrPSzRe77PL17FzL53NWMn711Xfj4YefjieffDE772qeRxatba+9dsjOx2W9ybBmTmveb9ZY1LzfTO8Hjjvux/X205zvM1Nbt976n7jrrseyX3VJ71l33337+NWvfhRrrrlys51Waf7Te+w33/wgOw/S+9Lk/PLLb2bP28X23rGxMG3l/VRjx13f/q3xfLDk57yax90X7y0Ojy5dyho1vOrqudlr/c03/7v2c3J6v3HQQbvFvvt+q9EhnJrX7vQ5IX3+fv75ybXPRfU913/+eWVWw+23P5K9N09jSs9ZaVXC9P5q0KBNG11HrgiF8nq96HNLeo1c9PN7er947bW/iQ03XCvXYbXofku+nqd5TvWmuUvv2a+44pTsNaY5t/S+NJ0nb731QXZepefeZ555pfa6yrnnpusb+zRnl83SVs376dGj/xv33/9E9p46fa5I7w/S54f0frS1rpE1NMB0TqbH4oMPjotHHnm29vNJzWMz/erb4MFfb5brZ+l54913P44330zXZL543lj0Pf/f/352bLrpug2VvMx/nzp1ehx22DnRvn37+O1vf579slxy+OyzmdlrfM25l97npGuli15T3GijtWPAgA1a5Lpnjc/kyW9nn0kXfd8xfPjQOPjg7y7z2Ju7gUKZ0+YeVzG3t+ictMR1vJrPIQ89ND57P1FzjbDmekZ6jGy//abZdffm+ByS61ws+h5j0c+76dcf0zX49J3F6adfXuciM+nXva655jex3npfzbW7Ju3X0te9lyxq0ffzS15nKabP5U3CzsNBS15nWfR6Qeo+vVak61h77rlDwb4HyAOTLggQKHIBgeQin8BCK//qRz6PC+6cXmhlNXs9pRRI/tsjn8eFd02PBQW66HWXTu3iisNWjC2+1riLqM1+UuSpwVIIJCfKa47sEwPXbmhO03NNwyuM5mlqdEOAAIEGBe6+e2wW2E0hz4a29EXDlVeeGl/5SvN9KZ6+4Dj//Gvjt7+9tqHua/+e6wrJqe1rr707LrrohuwLsM0267dYH+miXvri8sor74iXXnojp/4337xfnH76YVlQo6UDGuli6PjxL8d1190Td9/9WG2AdWmFfvObW8aFFx4Va6+9Wk7jWdpONSGoyy67Ne6445Gc+k9f7px77s9i3313yincVdcXvjVf3NRXWwqS3XLLeUtdJTt9EXPppf+MK664o85zO108vuyyEyNdwG2prSZYks6xNI8NbWlcp59+aBxyyPfqtEsXXFMQKvmkL5AWDbbV1/avf31AnHjiAUsN7Hz44Sdx2GHnZmHz+rZvfWtApBXGV1ihR0PDaPTfW/I8X/ILizQPNUHJ+grNNdibgvl77XXCUp87L7/85GxV9ly3RYOddYWE6msnly/O03lz8MHDlroSfi7t5DqWRfdryTluSj25HpPqPu+8v8Vjjz2frY68ZCAsPXZuuOHe+Nvf7qwN9zbU9i67bB0nnXRQFoBd1iBdQ32l17gUHrj++tFZuC+XLQXffvWrH9f7xXwK2+y669BcmlrqPi3pkJ4rR49+PEaMuDULW+aypUBFeq5symt7XV/yL/ole1OfV9N7mNROOgfTeOra0g02l1wyNPr0WT6XYea0TxrPY489F5dc8vd44IFxdR6z6GvoZ5/Nil/+8qIshFXf1txBg3RupxuN0vu3XF5fU13pFz7SjWm5BIyWdqNPfWNMIaIzzjg8OnfuuFTnFAQ98sjfZuHy+rYUyki1NjaU19AEN+V9b3I7/vj9Wvw5K71nSu+X0vNpTQC5ofEcdtge2Q1EuYTyl3ZzQH39LO39ZgpAps8Y5557dZ3vj9Nnpj/96YRIIYCGtvScddVV/4oLL7y+zraa+p510THXdSNTfXU1FIpLz03ps9U551y91KE11E5DLsvy97b6fmpZTJY8Nh/PB439nJcec+kze/o8m+uWAnbp5ur0mlDXlp6Xf/GLfb/02WrRcGi6oWrJgFyuz/Xppt30vFXf47emnR/84Ntx9tk/id69e+Y6tAb3a63X6yVv5EhB3powb31F53qjQ1XVnDj11Mviiitur3f8jflc2pTX83ST8Pnn/yK6dm3o+n/dJS75vjB9bk9B55obXeo6KpfrGw2eEM28Q3qMpJBXej94yy0PLrX1dH7X3KiYaxnptS89dq+++s56D8n1vFmygfQa/Z//PJXV3tBngfTLa2m+N9mkb4Ol13UzRboms+jN5nU1kss40k1i++xz0lKvLeTSTs3No7le36xv0E257lnX8+qiofu6+ko38uUa1k43Z6YbhZvyvq2+Y4phThs8MZdhh/RrUOl6/AUXXLcMrTR8aGPmueY8+uCDT6KuAHt9veV6Ha+u49N11vQ8l17Pc33s7LPPN7PrOs1x7b2+Mb399ofxl7+MjL///f6crsfX105LLCxT01dzX/decgyLvpdcMoSe63u1uvbL9fPMspxXDT8yCm+Ppnw+SNf2zjrryOwGGBsBAgSKSUAguZhmqwhq/dUNn8TdzzUcsimCoSy1xFIJJD/39pz48Z8/ivkLCnvGvrZixxh1zMqRwsltfSuVQPKvdu0ZhzW48vWciMjti++2fl4YHwEChS+QwlQ/+clvs5XlctlaYuXQXL6IWLK2XAPJNasjDxy4QXahsGb1w/TFYQqRXX75rYuFHtKXnyl0ke70Tlta+e7kk/9cZ9ilodBWLp717bPkFyjpC6rDDts90k+t9enTKx555Jks/FOzuuWS7aQ71FNAqWfPpq2auLQvn3baaUBWy1ZbbZQFQBYuTE4Tsy8O05coNVt9X/4uWus994yNH/7wtEZTLW21g/QFYFq5J9XTUKAlrVSVQoarrNK70TUs7YB3352SfYmaVh1PqwelL3NOO+3QbGWsFPwfNuyqLERV15bmOtW0666Lr3SbVug68MAzY9KktxtVay4XT3P58qslHvstfZ7/619jYv/9z2iUV1rx5OqrT8tWfGpoS1+eDh06vN7d1l579UatBJbOjeOO+0P2ZUNjt1zCa7k83nJppzG1tfQcN6aWpuxbszpyChqmcEJNgDjd8JDmP63uX7PSeWo/fSmVXhvSKsgprPHAA0/GCSdc+qXn6oZuPmhKrYsek75Qu/HGe7NAbnqdSOfzccftF3vsMSjb7U9/GhnDhl1ZbzdpNa0jj9yrzsD03/9+X/zkJ+d/6dj0JcShh+6RrSqXVmRPX+6mmxzOPvuq7LW0vue7pd2E0ViHdL6lx/3FF99Y+0Visk7n9aGH7p4FyhcsWJCFbOt6jUj7/vSne2crYdf1awp11ZPGecYZf83OhcZuS3teTe9T0k01f/jDzQ3eMJbOuUXf4zS2jkX3T+dz8vvjH29erJl0bp966iGZYQptnXDCH2P11ftk7zXee+/jOOCAM7OVVuvaGvMFdEO11/f+Lb0f+clPhsTuu28Xa6+9RhYKTl+mpS9wFzXMJSSagmmHHnp2zkHnmppzvQElPa8szSu119wB7prA3F/+Mqr2+SiZpXP9//2/b2eB9urqOdkX8aedNuJLX3infdP8H3jgbjndbNbQPC769/qeT9PzVnrspkD0qquumPWbPrekIOyiQbVcQvkPPfRUdgNRY7f63m+mx0kK4y4tMJf6yuUnkhsKU9bU3Nj3rE0dcy6huFxuQsilncbOR677t8X3U7mOPZf98vV8cP/9T8af/vTPbJXOuXPnNRjYq6m9MZ9j02e99Jl40c+gSxrUtTJg+qz75z+PjFNOyf0XmpZ8rk9tjBnzbPYeoL73OUvWkm6iOOusI3J+j7G0+Wyt1+t0U80vfnFRvQHw+mpuaLX5muNyuVE218+l6fk1rRSbVvRtzLYsN1OkcF96fUjvpRqztdRNoY2pYcnX5qXd3F1Xu7m8Hi96XC7zk8vN1UvWMmHCq9kcLHozX7oek248TK+lKWj+8MPPZNdB0/mWtlzeH+Zybi7L+Z/Lr8bl8jiq7+bRdPNluvE9Xc9L7+vSuZpufLzggmvrvfExjSfX655NfV7N9QaDXB5bjV0VtVjmtKmP41yPS9ct0uPxppvuy14bc1msJNe2a/ZrzNw0dJ2trr4be+2tpo263hOl97Dp11F++MOdaz8j3X77mOy6xpLX4NNNg8OGHZn9oklzLlhS381Oqb8TT9w/+3yUrven1+TLLhvV4AIvzX2dL/m1xHXvJee2qZ9ncvlcnsvnhcZcH27sY6LQ9q/rsZBqXPRaYrt27eOmm+6NY4758nXwXF5HC23M6iFAgIBAsnOgWQW+ee778cH0+c3aZiE2ViqB5AMumxLjXq8uxCn4Uk0/3rZbnLL78tGujWeSSyWQ/J3+5XHJ/rn8BOtLETG7KM5RRRIgULoCNasHH330xTkhpItyN9xwZvazo825peDU4YefW+8qfEv21ZhgS1pZ+NJLb46rrjqt9udB6/qCIvWRQhYpRLvkKmsPPjg+C47UdVE214vzuXrVtRpicv/d747OVhyuucCZy8X4W2+9IL7xjS1y7bp2vzTO4cNvihEjbltszOnCZwqjpC+Jy8o6fandJUNqaZ6uuurU2GabjZdaQwoQp+B4uoi6ZACqvgPrW4UwhdHSihYp8JvrRfTmXCmirovG6Yu53/3uqMVCzw2FkdIKQxdddFSkuV90S18UTJnyadx88wNZIKehMeZ68TSXL79yuaCb68mWz/M83fDwxhvvx3XXjc4pMFif/ZJjy+VGilxWMKrLLM1z+un4FAr7/+xdCdxXU/p/WqgQRUKMJUqW7BEhNJYyDCpLaVHatC/atJc2pZ12LcpSWZNlqpFsozBiIqPBjDW7EKX6f763/8ntvvee8z33d9/3vb/fe+7n0+c18zvr92zPeZ7v8xxdBE1/XtP4MHsGykuKBFeQY8zOO9t0KloQomopxwUd+aRPn2bSufMNe0Q01Z2z+UFKxh6IaPaIcKQcMmAYmDSpu5xwwjG7ITAZX6MMhmEvGpiiZ8FQ1a7dKI+0E/YBhwkTukn9+hfbDtEe6RENbMCAaXsY1FE2oszCmKgcklQm3esQICXDiYQlJaNMEJOVfAG5gfmiHEa+/PJbGThwOu2ckNQzrMCwd+8pEmx/mHwE4ne7dqM9ufDLL7+T1q2HR3aZJRroMMPce+219dKnz5Q8xC+QpUFsD0YwR3nq2Wq/4x1jkFXnLQh1OG+jHMBUm22M4DjDdXjZyLmmeRaFG2S6u+/uIhgbf6R2pIcjA+ZB8MN66tnzZu85+eB6MrUj7HfIf5hHMO4HHcg6drze20/DIomGRf7D+HfufKOUKFFc2xQQaR999Hm5446pRhkKBYWR3jCn4NDAOA+Z5DA4m8GgqyNT2pz1YZ237TOzXk1yLNphQzyJM3+YPLkgTzH9ZNMU9n6AtYM7Ghw2dV+Uc2YwD0NGVnl0Dpq4vy1atILaF9Rej2iIkyYtkgkTHqL2kkzXcbDvhX1eY//+9tsfvMizo0bN176+otrO6iYYR1nG4VbVq6I5P/fcq15bTed5ks4UcIwCKZ95CYyRTdi1nkk6nbzFlIto5JChw/RFwfwM0cx2rLGWEVDA7zAaFr057BxjnIjQB8j8iIoMhwbmlQ5mTjHEONTNrKOgXg5ksp49m3iEybBx+eGHn6RXr8lauQaOFO3bNzTKWWgjopm+997HnlOgKbJ2lKwVNte++eYHadNmhCxfHv56C/Kwr5UEy0/7mDJrL4k0WP+4pwBn9fmdPnHX2nffMnmqMukW4owN5hEi7+MextytbXVvSl81ePDMPcrX3ZGiHJmwxseN6+I5pyfxAhZ0CgMHzsjTb+h1oCc+7bSqe4wB5BhEm9fJV0nK5fmt9w5OMGUzmDHjscgXEP152Hs584Icqx9OYv0VVhk6HaetLtFGBiis/rp6HQIOAYeAHwFHSHbzITEE/v3FNrn67i8SKy/NBRUFQjKIyCAkZ8u3f5ni8nDHQ+SoCvpnO7OlP1HtLCqE5ErlS8iKPpWI4UL0wq+IdC6JQ8Ah4BAoPARU9OAoklCwZRdddIZMndpbQJRI8mOUQP76TMZ9lVZFf65W7Wjv+ci99irpEbVA8gsaonTRXMLILKqOJBWPUdEQoyINg3A2fPicyKEAOQNECpsPCl8YI4LEiCjFpyob5MwhQ2bnIXyyRh2UwxgYVH1h5Eu0AUbhESPm2nRZEKkKz+eWLr23VT5/YijwEDESSmA/dlERAkxzHgpmkLkrVz48tE0gHYKsBhK37mOUp4zxi1XoMgAW1jxnjCRoP7tumIhObPSuKNyiohsF0zNkRGZ9JUWCK6wxZuafTRoVlbxp0yvlttvqe8bnKIcHXcQ73bO5MHhNndpLatU61aZpoWk/+uhzjyTnf7I8qnyTIxDONhi8a9Q4YY+6tmz5zTsj5s1b5v3/cFAZPbqjFzlI95miHGUiX4BoAoLhkCGz8pztOoOIaU1Mm9ZHrr++jrVRkSHSAKsoWQZ7CyKls84ICnc4Xl133UWx5xHIvt26jc9DKoo6x+A00aLFMLn88nNk8+YtWoePTPdCnO9RxK8wRwA/CCCK3HLL0D3mBva6BQuGyJlnVjPixTpzXH55TZk2rbfxZQomonZSBmPgNnPmEx4RKujApIuCrpNRgB0cNC688HQjdroEURGGdU4EKA/yFvY4kOH9fcI8nTWrnxx11KHGdgX3MV2GIBEK59uAAdONkZH9ZUa96vLuux9Kx45jKTKTKi8u0camzyAtIYqkjtxtItWjvXHbahzAGAmyVZ6K0dXILGnZDzZt+s4j4S9b9pK2e40aXe6RbqIcg9hyVCUmUqPuvu9vKAhPiFCK6LeMU0JYJxHVcPLkHsbzIgqgtJ3XJhkP/TDdbf19NTnKxr2XstFbkzqDVZ/YuZWUU2gm+wZk6jBCr02ZbBADjAeIhohkHPWxej/kx/k8duwCGTt2z8jUYXq+qLPcNkp11Ksxwf4w9xyTfghlMu0LOo/WrHmywAHf9PqTiRzO6BuC/Wacl5CHvcNA33bjjf12R7UOmzeZrqM0jqnN+ksirV9vxuq7mfuvyYE+qu3syzVM9HBVB/Sp0GcMH37fHs4Lpv7q5iD0LvPmDZTTTz8+9jBg/YJwjzt5WCRmnd7I9BpalH7HprEFrfcOto3RXSMP41yJdCbMkMZmXtlgmZa0Oj1LHF2ijbyXFgxcOxwCDoGijYAjJBft8U+094+s/VnuePjbRMtMa2G5Tkj+ddtOaT5tk7z1361pHYLQdt2MKMl/1Rtps6pDIY0tKoRkdP2JbodKlUPzRobcE5avReTjbB9W136HgEMgxxFA9GA8ccp+mRJKouphjcQqP54YnDGjrxx44P7apvuj94HsNXv2kx5hKUjKMJErTJFQoeQHOSMsMh+LbVhkR+TVkdxMhOS+fZt7kVCYTxE8+va9N4/iM8wj3l+mjghsY9Az4azqDDNMRRmgmL6z8ymqrChlto5oaDI4McY30/ijvcxzs6a2oBzbaCNRWBXmPDcRMFWbmahDSGsy2iGNifxgmp8w7FxxRWdTMmGI56+//p40bjxAa8BjFfe6BhXmGBuBskigSAvz5j0lc+cO9Pb3MCM3isR6BREOhtqwzzT3bJ4mDys/KsqozqBmahPqCSPR+UkVNs8ym+YyEzksrO+688d0NpvOHFP+qOnE7KnIGxYJb+PGT+X22ydSUaCC9duc+cG8kMPwWkYwSi3SRRmP8TxsmzYjPWcikEs3bvwkcoVlshfqotHCgQTR2qKi8MFoDHJ3WPQ6G8ICc96yMjLjHJMEkRNjMmjQjNBIWaY9x7Q/mPKbttqoeR72Ioi/LJ2RHunY89u09qPkTRC18Hw9cLX5wtbQhg3/lfbtR1uRkVFn06b1ZNSoDt5z8zYf22cGR9YpLi7xxKZfbFrTGaTKSZM8xfaNSZe2/WDVqjekceOB2sjCOscRW8cAhkhn2vcUznA++fXXrQK5GpHcmzat6zlr//TTFs9pDRF4TS/YxJV50IY0nteMgwKzttA/hmyUyb2UaWsSZ7B/XTJzK5M5wewBTBq/TH3uudWlS5cbBX/3339fj+yLIAajRs3L80pFWNmMUzqi90MX+fjjL0Q2j503KlO97gAAIABJREFUUXtCmFOdbv+wJbsz8wmdY2RE6C6bNBmkHSomirbfASnKqTCsEub+YnuuM2XaYG5yfkjCuTqNY8qs3yTT+Pcsk3OQqjc/x4bZQxn5VbUV5wxea8CLMMEPLyD26dM88iUY5ZCLO2bYx+IVlhc6nSVLVkrPnpP2IEmrtCZnaYawz5L/w9pXWHpvf1vY+wyz57JOx+z9Msk1WFBl6e4HaEOUA7MuOAdjyyio/rl6HAIOAYcAg4AjJDMouTQUAkMe/U4eeOUnKm22J8p1QvLqDb9K61nZF3X2gDLFZUrzCnLmMXZGg2yaj0WJkDykfnlpeM5+huHZIiLrs2kIXVsdAg6BIoYAiCQdOozZI5KiCYL8UsSYlJfBdjERbWFoAAkFhg6QThYseCaSQGB6UopRetkq5/19iopypCNDwRCKSJgzZz4eOWwsOQmKT0TC6d59Qh4Dqil6p8kgbKOMYnBGZ4OGqbgEEQVcJoRkHRFaF31wzZp35dpre0YarE24MeOP/i1bNk7OO+8U7dJmiLW9ezf1ouVl8vxgYc9zJqIxE3UIYDIRnU488RiZM2eAVK0aTlI17bf4/ZFHnpcWLYYakzLEc1O0MVTCKO51jSnsMTYCZZHAH2Efjh2IRh+13+rWOqo0GdEyISFg/4tyttGdbSZjGtodRkhW0Z7xBLVNZGeGDGZ7jmL/HTp0ltx7b3ikeFN5zJmDiGJNmtS1mDnikXoRkfeddzZq8wUJsbbRHoOFs2d+MJ8uSquOeMrgh7rYfTUMLLzk0b37xNBImjqHLZT10ktvSdu2oyKfZmfxYiIaoz6WdM1EEMPauvHGy6zmnT8x5hKM2Y89tipPGSBr4AUGnWzA7FkLFgyW2rXPsG6jbr5FvQiizl08+9216/hI2cm05lVjGRIU0vqJPzj3TfVHgRGUxTJxPGDJWcG2KAcCU+R1Zr0y8pQNwch6EsXIkG3yVIwuRmZJ436g7ukLFz6r7WpYtO6w5+RNeOn2FpWXkYtUWkQaxRleq9Ype9yNIJONG/eANuKrKoOR3bPlvGbuGGx/GRkqk3sp42DEniWmead+ZxyRbJy42Xpt0imZGlG/8XJUgwZ1Qp292Fc8mLOEiZ7LvFwUdR/A/WrChG5Sv/7Fu6Ew6a5sI4giUjoCHpg+k4zIypqMM51yHl279j0ZN66LNGhwCaXDYdYeKzsrPBiCJOtgwNw7EIl65sw7pEKFcqYhifw9jWMauzMxM/odkOfPHyRXXXWBtiRmbDJxfGf2UJP+VHVA5+jKOCOb7kg2r/D4QdXp5JGOcQZl1jB7FgcHvLD03nHvM6Y9F+WaXstCGnZexVxqhZrNREauW/c8mTixuxx8cN79VLe35zJmhTpgrnKHgEMg3xBwhOR8g7boFXzd+C/l3c+yK6Ju3FHKZULylq07pecD38jyf4HomX1fk/PLSt+r41+I097jokRIbnjOvjKk/oHEkKwTkW1EOpfEIeAQcAgUPAJMZCJ/qxijQpxesMp3f9mMEk1FA23Xrr4XRSwsMjLKZJ5VYxSsDEk6iA8Mqog00779XXkIM2EGFH9+5ulPJvqBiWABIw6isUURUZcte1latx4Rm1jr7xNLEPGPf5CMfMYZx3vE2dq1T/eiSkQRmfz1xiUkI7LGwIEzZNasJ/JMfTzFO35810hjiOkpSNPT74zylFmzDLEWnWMUulHrPw3zHG0zkcCRhok6hHTMXGWNa7p9kzGIMZGAmGhjmYxzWsY4zhkUlUdFqUIkmvff/zjP878qXxKGK5TFGNyDbUWUmilTFoUawhERC20/9tjDQ7toepkg6qlFlc8UPShYadKEZBOhQGdAUW1jznZ2T/D3lzG+B9dtkIwMMmrnztdL1apHecTaMDkhiLEtSQD5QfjFGQ5ZJPhBDsGzs5dcclboHGLws9lXg5XoCNoXXHCa9zLFYYdVCG0byJdduowLJeSqDCxeDJHTxvBmIm4xe7purzMR25k5bTK2o/44z9fqogJjzt91V0cpW3af0O79979feHMVe0nUx5LIGEIt6vATf/wEd0RF7dz5Bnn33Y/kqqu6a4+eIDHXPzexxjp1ul5wV8Ge1qnTWDERhpnxC2sQS7ZkIoMyjmxJyEBJnunZIk8l2WeUleb9gIkGGkbSxB7QqtVw7+6MfeP222+WY46pJLgTvv32B/LMM69462jdug8EzoG33VZfGjb8c2QkfYW5SS5S6bDf3313Fzn77BNDh4shWSIjs9b8FaT1vGacZG0c75jn0+PeS5n7UH44UzByYdy9PYk9QxF6V69+S8aM6eQ5kumckP1rMKp+htjLOIqYAiLoHNPDME1Sd8XMfeDD6GQYwiUrHyrn0VNOqaKVq4Jjx5AZWdlZlc2MMStPMrKb7b4axCCtY5rEOrcpQ51juGfNnNnXewVA9zFjk4njO7OHMg57JgKmyckcGDDyNGOv8ONp0sljP2UcQfNjDaOdhan3Ds47tb+tX/9h5JRkA0Mw8hozr2zWVlrSmnRpmHPQtdSrd15ok3VBhdJ2B0wL5q4dDgGHQHoRcITk9I5NVrVs04/bpfawz7KqzZk0NpcJyRs+3yZNpm6SzVt2ZAJRoeU98qCSMqdNRTmsXIlCa0N+VlyUCMknVNpLHulyKAHnf0TkOyKdS+IQcAg4BAoWAfZpKn+r8stIwijfg+iYor6if3hO8uGHl8ull54tDzzwt0jCLPOcJEO6iUNq1UXvMxEzTBH2mKdpgWsmbWDI5CZirX9sGUV20KDpbz+UhYMHt5ZDDtnlNMS0D+nizG2dAi8JEldYRDA/VozylOkXQ6y1IVqF7WSZzLGk5jnaZSKBIw0TdQjpGPxZ41rU7s8YzZGXiTbDGCcyGee0jHFSJ6mK3Pfeex95UVHmzVsWWfSdd7bzyC46wz1D7mPWq78RpsjwOmcSxhEh6rlRrCNE/5s7d6BUq3Y0DTmz/kxnu6rM1HekY4iJzBqLE7GOIdP4162/Pzg/+vdvIc2b/2U3eYo5G9k++wfMZIgyRWJiZCObfZVtm+mMRTmM4Zpx2kJZjOGTNVYyc47Z06MWnmlMmejIKJuRzdk+q7bqiJGQWTEeJ51UOXJPMa0rhvykCjfJFkjnJ/742+6PtMo4Wvij9fnXOhwihw5tI1dffaEUL16McnRCu+JGBmVIxMw+wpwfKCdTGYg+XIiEzLpLizxFdIdOkub9AJ34+OMvpGXLYbJ27bvaPvkJiWotvvDCm54jV4sWV0U+q04D9f8JmRebTC8HoSjGiQXpbOQ+01gW5nnNOEmzshSjo8rkvsLIU5mcwVFzjiFlsndQ23nNpMcYjhmzQJo1qycnnHCMMQsr/+lkcWasGSLvypVrpWnTwaGvfMGp7vTTj9/dH6bdNkQqRlZi1zojl7BzE84V119/B0Vg9A8245Rh84IH5AXoZEeOnEfv8bqEjBzD3P90daR1TI2LMuEESuZmCd75PTYPP7xCWrceru2liQRsOkfhzD1rVj856ii9vZfRq9kGKzG96hOllwkCwtx/bWQPlF/Yeu9gH5m5xu7jzLyKEzQg4eWYeHGMLg0BViZP7iHlypXNU7/ptdU4L4wl3klXoEPAIeAQsEDAEZItwHJJoxFY+a8t0n7u10UGolwmJM96frOMWfZ91o5lqb2KSf9rykv9GvtmbR90DS9KhGTgsLp/JalQ1kQu/1JEPsnJ8Xadcgg4BLIbAVbR6u9lfhlJGKWZvx2MQYvtHxtpgDEs2hrHdFHiTO1ShGs8ORr1MURrXRu4yNFbpV+/qTJz5uOR7WDIeiozE8HWb4jxt79ly6tl8OBWAuzUx4wb0toqGU0KPJPCGCTHZs0GC9of9jHP/DHKU2bNMsRaW9KRv09pmOdoD0NOZ6MOoTwG/7jRuxR+TPQVpGVIPyYiF8qJO85pGeMkT2VmXaA+1vGDGUsbpxZTFB0Q4KZO7R0ZzQhnZNu2I+X559+IhI15npXFnCEAmNqs6jL1HenYshiiuO3ZjvqZSJxq3SL94sUrpWvX8V4Xx47tLA0b1vEIijZnow0ZE+UCRxDtO3e+O/YcYMbVZl9VDTGdsR06NJT+/Vtqo12a5AnW6Iw2MfunyQiu+sYYsVnjf3DgTLghvUk+sWmnzZ5lIgEwEclMhC6d4TSIlSlKNdIrY/Y++5T2nDDuvPM+T15s377h7rnHEBj947lkyd+9NVe+fFkvwipkWuXMwswNtIsl0gf7zOxLzH7HOLKhblNUS/b8SCIdcwanQZ5Koq/sPlqY+4FqIyObI62Kqohza/LkRTJo0AxP9u3a9abEyMjMeabOaJCgdU5obFksKSjN5zUwYXQ57LnGvADEEo3C1hNDZMokimdYnQzx1laGS3KviFsW42ioI4cyY21aI7qXE8J0YYzcb0OkMsmaCluGJMvIJUnPTf/YM85G7L1XlcvICwzpXN1bQJqHLBb1xblzBMvKpTGNu7b9c4GZu8zcySTyPCsr6Byb0cZp0x6V3r2nRMJiCgihMjJzxCYoh06XhjoZR1zVNsZR0rSv+gEy3S1N98ok9N62+xQrz7PzKk33mbhrOpjPRIBHet3aj3IEQj7TS5FJ9cGV4xBwCDgEkkTAEZKTRLMIlzXh2R9k6oofiwwCuUpI3rFTpMfCb+Tpt37J6rGse+o+cndj/TM32drBokZIntCkglxWvYxhuDYjplK2Dqlrt0PAIZDDCDDGGH/3k1DuRsHJGPP9eRmDFvMErFKWRHl9++tkIv8wRnxVpun5XJNizxRRiomAt3nzL3L77ZO8qLFhH0P4Qb7585+Wjh3HhJYBws+0aX3k2GMPp1YTMxeUIWbz5p93P8ceRkZGhYyBFOlslIwmMpyJTI7899yzRO64495ITExKYkZ5yq5ZhlhrS9hO0zxXbWGcFBhnB5TH4G+zH0RNBGafNs03lM0YwpGOJdT525uGvYzaXCwSMWtUFcc4fiAtE2HVhtxnMiKYjOmmM7Ju3fNk4sTucvDB5SyQi0765psbvOhliEwX9eGsuP76OlqSD/IyZbGOMEykPNu1zEbiVOeO6g+ekA0jI6PPDEmB3b8U/jB+IjLlO+9sDB0ShtTNEDvYaG7+RuiMXIyzFMoyke6HDGntEUtLlCiunePs/snKEQy5mTH+hzXa9Az5LpltkFx11QXGdc3IT+yeZSLT1ax5svck7JFH6iOS6YzaOAsRFb5+/YuNfWPXqHIawFmM/QtOO5g3ICjjY0mHajwV4eC99z6WceO6SIMGl+yx3zFzg5XtgiCwfTbdP1Au47DDEoyMg5VQgmyQpxLq6u5i0rofBPvJzHtF7MHca9t2lFSvfpyMH99VKlYsnxhsjDzArj92bzDd97LhvEYbmfs74ySLspizh3HEDJsYDGkO+TJ1KA3WzThI28pwiU38DApiiG86eYYZa93dFES5ESPmyNixC/P0Isq527Q269WrZbW3MHOfIfGyZ3TSc9MPnI7crdLZOoIw8gLrEM2Qm+PcOYKTJ5fGNO7yVli/885/BFHGda+XoA5mbGwIusF2M84LJrnTpDthAkKodjFyC3tHwvnQpcs4eeyxVZHDZeNwyeh2WdkjDXrvICjMXEMe5l7O6IdPO62qzJ7dTypX5uwZcddcQeb78stvpVOnsfLss69GVqvTA+nsSLD/TJnS0wva4D6HgEPAIZBNCDhCcjaNVorb2mLGV/LKv39NcQuTbVquEpI//Op36b7ga3n3s23JAlbApR1bcS9Z2kNvaCngJiVWXVEjJN96UVnpXs9kpN8BlSpiUCWGsyvIIeAQcAgkgQBDbvHXk19GEkRM69Fjoixc+CzdLZNy6bfftsnAgdNl6tRHjGWyxjEmahlLWoLxREVai2qgjjDCRHfo3r2R9OnTPDJqlIkcYqOQjSIkVqnyJ48cct55pxjHAQlMBiJVCAwxl156zu4IWTrDEWNQMCmvg403kbhMCmOTsYd5tpxRyvufCI8aAIZYi7ymNRdWfhrmub9dTCQTxtkBZTIOCqxxLWpsWBIcszcz8wVkrsWLRwiIYeyXtjFm221KZ3qC0J+fXRuM0Z41XJmMCKbIrybDl00UHhOW+N3k/II0eNbUT/SLKtfUduRjDP+qfMZQzp7tqkxGXlDnTqlSe3tGyGXLXpJBg1oJHIFKltzzBR6WpMDuX+q8HTBgukyf/ljkEDKkbibqqG00t88//1patx4hq1fjDp33Y50AdEbUdu2u8yIsK2Kpbh4zRCJWjmCero4bQcwkW6CPDMlcYcEQONk9C+usRYuhka9CMHMN7YqK0oU9q2fPmwVrILh+wsaWWaPqTDzmmEqe0RbnaNDAyhAY1X50+OEVdzsBhq119sw3yZhRc5nZ65CXuRclSXZgzpBM07DYFqY8lWkfg/nTvB8E22pyskV67IujRnWQGTMek7fe+rfnwHDhhacnChuz57FkN/ZOy5CCUFZaz+td8oT5tSSWyI3ymKi7rOwdnCAMkclW5mMmIbP/Qg4eNqytlC69N1NkKtIwhGIdIdmkpzHdTXUOiroo2lHERFsiFSufMzoBRi7Jj7mpJpKO3K3S2JK1kc/0sgXSsA7RjHOv7Z0juJByaUwz2STUnnXyyZUFTs77769/6Te/x4bZa3TnKXR3uG8vXfpiJCzMOlWZGVsKc0di9Po2awRpmddQGNkDZaVB7x0cMGavZEnE0M81aNBHsO6jPpt5kcmaK6i87JyLihaO/LgHtmkzIk+TcYaOGdNJgL/7HAIOAYdAtiHgCMnZNmIpbO9vv++UmgM/lV+3FR0yYK4Skl98/1e57b6vZdv27B7LA/crLs/0PEzKltZH4knhcjI2qagRks85tpTMaVPRiMuuCMmIlOw+h4BDwCGQDgS2bPlNevWa7D3VzX42RBe2TKRjFEr+8hgyBWPYRJk2pCWGTMYaCV544U2PbAOP/LDP1MeNGz/1FEBr174bmp8xFphwZyKk+SuHkhcE8IceWu4p9K6++kIBKdoU7c5fBkPsUBhv2vStFyHrkEMOjPTAZ43BLLkJbQWBvk+fe2Tu3Kcip7kuMilIEVOmLPIMy2EfDG9hUfOCaRmlPLNmmagQLNEq2MY0zHN/m0xGT6Rlo1Iy+MeN3qXazJCIkZYZZ0bZzhBx0j7GNmePLu3rr78njRsPiNyjVV7TXu2vgyFwMYYrhgRuem50yZK/S+fOd0caX6KIsXHwhYMQ9rwhQ2ZFZo+KcB/MYHKkUelt9nSGgMSe7ap+JmoSDIFDhrSRWbOe8J6e1xGyTee1qpeNfIv0L7+8Tlq0GBY5x1mnJMbRwyaaG87ICRMejJwvTER4/7zZsWOn4CyCE9iqVW8IDGWYH4gQXKrUXtSUZohErGGXIUOxhDd/4xkiCdKzxF+kZc5MZs8yyWI2sjjahT0FEd4hc0IOrl37DOna9SaPnFi8eDFqTJk1ijNx6tRe8sADz8mECQ95EeIuueSsPcpn9g8YskGkhNwI2S9qrZsiequK48oWzBnEkAZN46nayRCbqcFKIFE2yFMJdHN3EWneD8L6yc4p3Ef+8Y9/efdLndNtHCzZyLks2Y3tE1NeWs9rhTNzl2TPNcZR1lYm888HRp7yk48wji+//LYsWrRCXnzxLe+VDzhcX3ZZTWnT5hpaz8Hsv2naM9k1xOAZdbdm1ojubmoKQKDDE+t93boPPNlw+fI1cthhB8m1114krVtfIxUqmILO/IEO03+kZgi3zBzJL2IcZGXM8e7dJ0TeDaFfHDu2kxx2WAV2elAvNJlI5/7KGNmN1eVEdSJXxpQepIiEaj6yMiczNjb3wWCzmDtJ1JpnCZim16VUmxgnHKRlIkIzrz7Z3JNYO0/fvs0F+iLdlxa9d7CNzFxj90pmXjH7d6brrSDzM3ucTg+kXvsJ2qLgMDtixG2Cl6zc5xBwCDgEshEBR0jOxlFLWZtf//A3ufneTSlrVf42J1cJyUvW/Cz9Fn2bv+AVQOllyxSXeW0qSrVKnAGsAJqUWBVFjZC8T6li8trgI8TwyquIfIpHYxPD2RXkEHAIOAQyRYAxHAXryC8jCaN897eFIVOYnqJX5bEEEqRnovUwxAwmOoOujzC+DB06y4sOHPYxkV1A+Bk1ap6MHj0/cirZEJsynY8qP0PswJh16HC9dOlyt3z00eceWaRWrVNDm8Ao25DRxnBhIvKZIpOalM4sEZBRnjL9YoiqNutEDUQa5rl/UjBGT5uolAz+caN3qXYzpGekNRl3THuGqo8hNvsxTdsYJ7UPwWh1zz1L5I477jUWyRrpmKioqIxZa1izrVoN90gRYZ+JSGqKmshGKjaCIyLffbfZi9IzadLDocnLly8rt99+s7RocZWULl3KWKSp7SjAlrDKRDiyIeuzkTixP1eocIA0bTrYI1Lqnp5n5CQbgg7zMgVryDO1zaZdGL/33vtImjUbHBlJN250WOPk0iQw9RFZWRmZITczBLVgc02yBdLbGLQZUhjKZOYJiOCNGw+MJLnYOBBkMo4qL7tGcSZeeunZXnTkpk3reaRnf/RllsAIQ/app1bxnOiqVz8ucq0z8pgNccePFTueuoiSqjxmrjHE5iTGki0j7fIU2w82HTNGhbUfRPWBkauR1/ZMYTFjo2KaZG5VH+N8grQDBrQU7PlRX5rPa9VmZu9izzVGR8WcO1F4MkQm7Nnt2tX3XmmAw9gbb2wILQ6kG6SFXFKsWLQzDLP/pm3PZNcNExV12bJxoa9lMY7ourupbp+zudOzfQ1Lx8wnZmyZ119Qf34Q46AjmTnzCRk5cl6onAa549Zbr5bOnW8U3NtsPsYZiL1jMbJbEuOeC2NqM0Zhaf17FqPPYsbmxBOPkTlzBkjVqkdaN4/R42Geoq01apyQp3wmWImNTMS8lIZGmPQ6TL9Qjk2gEOYMZWQPpEmL3ts/oMxcY/dK1hGUWQPWk7qQMpgcv1WzovQteMWqe/eJ3ste6sO50LfvLd5dmXX2LqTuu2odAg4Bh4AWAUdIdhMkYwTmrN4so578PuNysqmAXCUkT1/5o4x75odsGorQtu5XuriMuuFAueSkMlnfl2AHihohGf2f17ai1KhsMqBjD9qYc+PtOuQQcAhkLwKM8SDYuyhjQiYosEo4VQdjhGSMPqo8lnTLKr4YA5mJ2KIzWuieH0efELFnwoRuoUYf/ziZCD8mUm0mYx6Vl8V45Mj28sknm2TOnKeMkYQZgwIzp1Sbv/rqe4+YgnKjPp3hbNOm77ynAv0KPH857BPyzLphjF+omyHjxTF+pWGe+7FljJ4MEQdlMvizzwTq1hJDzmDWKkNMQTsYAru/vWkb46T2JZZEYiL++tvDEl1MhA1m7unmMYgtiNA5c+bjoXBdc01tGT26o1SsWD42nDiDYax46qkXvQircAwJfjAaop29ejWho8ux0Y1solazEY6Ys131kTEEwmA+eHArz7EIkSynTOnpkUXDPlamMRk9/WWbCKJIy0SJYs5tG+wYZynGKS325A3JyODPnrco3rRvIs3s2f3luusuorvBOp3YGLRBjmnTZqQ8++yr2naY9iyGTMfK4jQghoQMQQZFgGS+YsUa2bbtd5k4sbv3Iof/Y84KzI2xYzvLggXPCl72iFrrrCMMG2U0CAGzLyGPaX2xcy1uO5Ma42A5aZenkuw3O0aFsR/o+sk4ayA/7oFt2lyrJYDGwZNxYrW5M7KEJdN+n9bz2o8xc5dkidwMudlE4o4af0Zm2XVOD/ecnvGyh+4Zd6QFKVnnHI00zJnDkjLjzO38zGN6QUxHEGUc0aOcvUzyIhOZNFNc2PnEONItW/ay93qabr7FdUgK6yfuHpBJQLqfNu3RSNI92g7H0VNOOS7Wnss4A7EO0cw6ynTcs3lMM53P/vxKZty2bZvMnHmHMeIpMzasni2sH4weL2oPZeVrm/sqK6/07t1UevVqGrl2TK8fKCxsdHTMmmPummnRewfnA3P3YvZK9tWtuC8FJrkekyyLIeejvjD9P2yIvXtPkZUr13pNAs6NGl0mHTo0pPV5SfbFleUQcAg4BJJGwBGSk0a0CJbXbcE38vRbvxSpnucqIfme5T/KpOeyn5C8b6ni0vuqctLg7H1zbl4WRUJyt7oHSKuL9zeM5VYReTvnxtt1yCHgEMheBEzGg2DPkiDXhaHFGP/8+WCAQnSOEprQ9KzRnSHyqboZxRfSmogZjBd+lLIWSjM8Kdmt2/jQyJg1a57sPQmNKGy6j1HK2hCbkloFjCIbxI4rrjhXFi9e6UXlGzKkteyzT+nQJjAkImS0McjPn/+0dOw4RtvlKIMrIoUiyhKe7A5+UOZ17nyDdOzYkIoSysxxkPJgQNA9O8qQGxmFbrA/aZjnwTYxRk+T0UCVyRhFbIwaYROKIXEhn2mtmp6zVXXbRhRK4xgntRexRibGwGwzZ5DWFGWVIaZEORBgvU+Y8JCMGDE3FCpERkbEZ9voV6ow5onQ2rXPkGuvrS1XXnm+HHww/yQy6mCiIyMdG7UaaZm9lDnb/YAyZJoLLjhNDjxwf1mxYq3RsYbZb1A/QyBGOmZPYKNEMee2jUOLyUgW5zzKdF9g5ghz3qIdjFxiuxej3PxwOmH3QdOe9frr70njxgO8tRb22RD8Mh1LlZ8x1iOSW/Xqx8pTT70s8+YNlEsuOStP9QxGIEhUqXKELFq0UrvW2XsGnlcGuUF3DwrDiTk7mPVlGk9Vt+k+lNRYMuWkXZ5i+mCTJs37ga4f7BrIDwdptItxYrWR7Rkdh8mZJc3ntRpLxuHOJjImQ26OG62QkVnU3l+x4oHe3bxcubKyePEK6dFjUiRZFM58eOUCacM+5sxhSZk2e0FBpDXpFHVEa9NY69aH6R5aEGeQqQ0Kf9O9BA5gHTqMkaVLX9QOWRKkdebFHuhIr7rqAu++BsK9Lvq3aY4xzkAg9N9442WmooRZR5kweNiCAAAgAElEQVSOezaOqRG4GAnUXbZhw0tkxIjbjPpJZmxM60DXTBB369Xrqu1J1B5quluqQk33GX/ljzzyvLRoMdSIrG5uM+c7KrC9JzFrThdNWnUqLXrvIMjM3YshEcN5Hk4gcMrQfTZyn3FCpCABM67Bs3fz5l9k/vxlctdd93uvn0FX2KzZld4LZ5meESmAxDXBIeAQcAjsRsARkt1kyBiBi+/8TL74YXvG5WRTAY6QnO7RKlu6uHS6/AC56dz9RMOnSncnIlpXFAnJl1UvIxOaVCDGa72IbCHSuSQOAYeAQyD/EWCMbv5WZBLRQNcbRiGi8rPKOIYMhDJtnohmFF8o0xS94MknV0uTJoO0AxxG3tmxY6csWbJSevac5CmBgh+IZCBT6sinKg+jaLdRyCY1WxlFtqoLhpJp0/rIscceHlk9QyJCZpbExRiLopSfUHj26XOPPPbYqjztRVTrYcPayqWXniPFi0c/9+rPyGDFKE8Zolsc41ca5nkQaJPRM6l5rMqxIeGF1c0QGZj5y0Zesd3j0zjGSY0hE8EUdZkiSfrbwxDiTWQwxnAVZbwHYWTo0NleFKzgB6MC9qAGDepk9MyiaT/J1MDNyAsmDIN9X7PmXbn22p7GCHimCIb+cm32mtatr/Eca0qXjn5th5k7LIEY7TS9kIA0zPmBdCZ5y3Y8TGMc5zzKdF9gzttM68hE3jZFCbSVoVV6xthuMmgzbWPnWpIYM8Z6VR+iPvXv3zJ0b2TPCpQFIkbXrjdJyZIlQrvC3DOA94IFgwWOHTYfCEhjxiyQO++8T5vNFF2ecWJTFbDRUG36ETdt2uWpuP0Ky8esOeRj79RJ7gemfjJEOZSRqXwdhRvWx913L9Q206ZuhkBlOtPSfF4roEyyn2ncbX9niEZRZbLnOfQqfqdnE1netDc/+OBz0rbtKG1XC0P3Yot9WHqTrIAn3OEwX6bMnnIuQ2TXRdo3ycYsyTUTDEwyMMo2zQ2kYWWJJEjrprkMvRQI9nil4/jjj6Z1U2E4Mk54meAfljdT2SMbxzRpDFGeusuy+xIjV2cyNszdOmrNm+6W6K/JOciPMRtF23RHYs531GsKPuBvGyunm2SPNOm9g/Ob2S9NmLGvbuWXzJkfa5Yp07T/qzKgF4aeE69SPv74Knnwwb95NihEym/Xrr5ceWUt2X//3Auyx2Do0jgEHAK5jYAjJOf2+OZ77z74cptcNfaLfK8nbRXkKiH5vhc2y+il36cNbuv27FuqmLSrc4DccmFZKV7cOnuqMxRFQvJh5UrIyr6ViHH5r4h8RaRzSRwCDgGHQP4jwChy/K1IQgEe7BWj6PLnYZ9oZRSiKNdEHvbXzeBlimrHROgKKkOhLENUh5Ej5wmMWcHv3HOre5HSLrzwdNpgYCKjm5Sn+TU7GUUz6kb7JkzoJvXrX6xtCmNQMI2ZvwImulxwnUAp/Pjjq2XMmPsFhAj/BxIgogpAqccQyf15TcY/pGWerDQZ81CO7dpPyzz348UYPZOe13Gjd6l2mNYp0pnmL6JZ3H77pNC9I9hfm6g1aRzjpMbPxsi0ePEIQWR608eSwUzGIcZwFSSW40leRH4ZOnRWnud4sZcifa9eTRJ7ZhF9/eGHnwRE36lTH5EVK9aEwoNIWH37NqPrZeYcKtKRF8IawsgLNmRf1tCDtjCONezcsSF1MmctY4Bm2maa0/4xYbADSQjk+dKl9zYtu8R+Z+ZIYpURL20E62KczJDHZJz1l8vugyYCK0NUw8sniGhXUB9rrEd7dKRNG6JNvXq1vOiZFSuWj+wmM89MeEcVzqwt5DVFFsQTvU2bDjY6cNiSXfN77NMsTyXd9zTvB0xfmbGyOe+YOpGGiZxr62DDkFBNd6y0ntd+XJm7JDsOTLpMxp/R54TJZsy5EXWPYs4KGzIcg1FBpmHOroJsj6rrmWcmUHe0TNrGrE+THMxG6UQ7bXSXpn79/PMWefvtjTJz5uPey2Nh3xVX1JQ+fZp7JLQ4UZLZ4ACmtrK/m/QiTDnZPKZM/5g0Sm+2dOlLAn1WjRonaLP9+utW6ddvqjeXor5M5MKC0OPZ6A8YeQE4mGR2Zq6hHDZ4BtIy9y6kM90J06T39s8p9n5q0mOwjoqoO79e5WDWYtJpWKcsU72wY8A5FpH0L7vsHClbdh9TFve7Q8Ah4BDICgQcITkrhim9jXxs7c/S5+Fv09vAfGpZrhKSF7/2s/RfnP3juc/exQRjdEPN/aQYFwgvn2ZK8sUWRUIyUHyy+6Fy3CF7GQD9WkQ+Th50V6JDwCHgEIiBAGOQ8RebH4QBRtGl2gBy5cSJ3eWQQw7U9pZRiKIAG6UoY0hCmaYIo4wCCMrQ8eO7yc8//yovvvhPeeKJ1QKcgl+dOjU8IiuefS9VynT+/JGbUeJlEnkoxlT0stgomvE8GJ4O3Gef0pHVMUQpZGaNmuwcmDatt2Bs1q37QJ599lVZtuxlTzHs/6DAa9u2vjRufLkccUTFWJAx6xfGzQULhsiZZ1bLUwcibr/99gcybtwDoVGb/RlMCt1g4WmY58E2MUpndi4wczXTNcSsU2bPWbLk79K5891G8hDKsiFQp3GMYy2kkExwlGnTZqS3fnWfjeGKJYMlQUzp27e5tGp1jWzY8LFHBkZU9qAzBEg1jRpdJi1b/lWqVv1TLCMzgzfWysCBM2TWrCdCkyMKF5xLzjvvFGNxDBkbhZgIdf6KWJJzo0aXy5gxnbRnjiqXiXKq0iLK//XX19Hizxo92X2acQRjiTEM8c00p/3jwWBnE53SOKmIBAwJyYYAwRB3bCOIsbI0O0cACzO2SNezZxPPKa5ExLNfDFHNtr/EsGmTsMZ6FKJzhGSJNnjKFlHbatU6NbJdzDxj8I6qgFlbyKsbi6+//l66dBlnfFIe5bDyVKZjyeRPuzzF9MEmTZr3A6YfjLxuc4dn6kQaRq41EQv9dbH3Rh3BMM3nteore99m7xjMmRFXDmDHJOz1E2aPjooEzJwVIK7NnHmHtYMyO7/zKx0b1Ty/6o8q98QTj5E5cwZI1apH5lvVjD4AlevkYJxPU6YskgEDphvbaSNrGgvzJcDrO2jDkCGzQrNBbzVmTGcvYrItKZkJDsDe25h1ZNLFmnDJlTE19dP0uzqHy5UrKzNn9vWiB+s+ZmwykQsZucDUJ9PvNo75jLxgktnZuWa77hmnLrRNJ3uwZ2VB6b39Y8foRUx6DOx5cNSfPHmRaVpIpjpdYwUFnIDRQ6BJIBtfffUFcvbZJ8rhh1cUyKPIi3+Yu/4P99z27RtI8+ZXal/8KuCuuuocAg4Bh0AsBBwhORZsLpNCYOij38nCV34qcoDkKiH5mXW/SNf7v8n68USE5AlNKkitqtFEmmztZFElJA+pX14anrOfYdi2iMj6bB1a126HgEMgxxBgCI3+LicZkQPlMk/Pq/pBnpo3b6BccslZxlH49tsfpVWr4ZFRGVUBNkpRlrxgil7AKoCiOqmeu4ey/cgjD6UjItsq8TJV5hsHKSQBq2hGpMrZs/vLSSdV1lbDEgBZoyajaNc1CMYckOqvv/7PXrQeHZmawY8x8KAcrJl+/Vp4kW1AGMJTayApzp79pLzyytvGqkwK3bAC0jDPg+1ilPOsIYKZq1FGaSPg/5+AJYPp5q9NxCVbZXsax5jF1pSOGV+UwRpQkZYxXJme9GUNV1H9Q/m1a58u1113sdSpc5bAyFgQH4hwLVoMlQ0b8FJM3g/n2pQpPQV7u+5josIjvw25kR1rG/mHla0QIfquuzoaI8owc8dmn2bKY0lXDHEoaexsxjeJ+c3If6xzAkNoikOiufvuhZFEEoWBzRxBHkbGMEULZYhqtu1KYkyZeYt64PA3fXofOeywCqHVMhghI2SLrl1vkpIlS0Q2n92LWFJfsCLmuWqdHICxnDdvmefgxHysbM2UlWmatMtTmfYvmD+t+wHbT1bWSfosYM5uGwcbhjQD+WfWrH5y1FGHhsKT5vNaNZi5b7MEcubMQL1xoxUyd/motjL9hEPyjBl95cAD999jPJlxtJlb7FoqiHSm9Rp1rjBjrZMP3n//v9K8+RBZv/7D0G7a3mvjYMU6Sur2KtMdyd+u/NTPmXQGjGNVGIZMBFj2nsDIXL17N/Wc5GyJ06rtuTSmcea0yqP0Zuy+xIxNJsFNGD1eVFtZnZWNTMGUadLrsHK/zbpnHfBMZzJzVurmV9J6b39dzHlqcvB54YU3pXXrEZ7zrenLVKdrKr8gf2f0EGhPlF7DlB/2NbxiZfvyY0Fi4OpyCDgEHAImBBwh2YSQ+12LwLXjv5D3PttW5FDKVULyy//+Vfot+lY+/357Vo/p/mWKy6JOh8iRB5XM6n6ENb6oEpIbnL2vDG2gj9q5C691IlL09qScm+iuQw6BHEDg5ZfXSb16XemexDX+RFVgo4Dv0KGh9O/fkooEzCr3bIzlTz65Wpo0GaTFymRUNClw/IUjaiQU/1AW4r9Bvj3uuCNk//33pcdLhzueW9648ZPIskxPuGXciJACGIyRDcrszp1vjIzGp4pmosHZEGEYRTvqhvK5evVjpVKlCnLKKVWkWrWj5IQTjpZKlQ7WklFsMf3qq++lU6exAgV9nA+K4iuvPN+Lwv3RR59HFsESrVQBaZnn/g6xynmW6MOQmWz2lzDwmfmmi4D9++/bvejXEyY8JDVrniTLl6/RThObNZ/GMY6zBqLyAPsrruhsLJI1XMHofs89S+SOO+7VlvmXv5wvkyf3iCQKs2cbKqlR40SpWLG8nHpqFQHBsUqVI+WYYyrJ3nsX/N3TRFZAe01nPBuBzWRgCw4AQ0AykRL9ZbKOVli7s2f3oyJDM0ZPG2MlU96tt/7VMyiVLr135Jxl+moT1YndpwviCW5/p5n9nnVOYAy8NmOJdm7Z8pv06jXZI4vqPpuznCEKoS4TqZ5Z+7Zr1rgxGxKwfUMxJidDhmhjuhuo5jJkC9ZRIAgBe2a3bXudDB7cOvSuBYeSli2HeWcIIqe9887GSKRNRPVMx9A2f5rlKdu+mNKneT8wtd3/O0OqZolSTL1sNECWOIc6GdKMKcJ8Ws9rP6bMfZt1AmfOjEyIpsxeELUPMud3FCGZGUdE0ceZmm2fyWkrao4zBG+d3GKSzaLGIkl8mTuETgbAKy19+twjK1eulaOPPkxWr/6ntnms43ScPjIy+DXX1Jbx47vSDq3Mera5JzDriL2bR2GUS2MaZx4gj38usGceIw+zerZgu1kdQFhb2bPd5i7CytSm9WLawxQONuueOadQrk7ex+/MWYl0BaX39s8JZh/QyYfqtZdPPtkk5crtJ88/n/clSn99mep0467D/MjHzg+dXsMUIMCk08uPfrkyHQIOAYdAkgg4QnKSaBaxsr7avF0uHPpZEev1ru7mKiH5469/l9sf+Ebe/t/WrB7XCmVLyN96Hyal9yqW1f0Ia3xRJSQff9he8ljX8MgWe+L0HxH5LufG3XXIIeAQyD4EGEOZv1dJkkBAlhsxYo6MHbvQCByiySJCGSICMx9LJmOVogzpBu0yGRVZBRCr+GWwCEvDKD8zjS5i2zZWWWxDDGOUlTbEH6a8gjB++bF96aW3pG3bUQJjIPuBiAwlLQioa9asl5tu6q/NyhKtVCFpmef+TjFGT9bAzZCZkiDjMIYdnaFWzY2rr75Qtm7dKjNmPK4d53HjunpzgvnSOMZMu9k0jDHSxoDKPLmNtpnIb8zebWNQY/HINN2vv26Vfv2mysyZ0XPQ1G6WZMWSXtAnEAF69JgoCxc+q+1i2NPdURlMxAyVr3v3RtKnT3OjkwpjzEeZrLGMNaIy5b3++nvSuPEAbXQhmzOW6Wuc6MGZzl9mL2YJEIyB18bwjL7BsHrrrXcaDao2ZzkbUXb+/EFy1VUXRELMnBWmKFaZjl8wPyMPIA/aNXVq78hnqpn5inKY/YOVgW3G0N9vdl+Kun9gr8Rz8qtXvylt29aXUaPmadd9XOJ00mOtymPWcGHJU0n3Oc37AdtXVkeQ5Dxj9iobuQ99Nd0bdU6FyJ/m89o/lowzBSNToEzG8c7GgTI455i9IOo8Z4jXYXoARga2cZBm11FBpdPJNbo5zuCpO/NM6yu/dTLsuR01X6FPWLx4pXTtOl5wJ4BMvXTpi9phY3WXccfe5Ahiq99gZA/2nsDsh6a7pAmXXBxTU5/Dfofeok2bkfLBB594LxSaXqVj5GFWzxbWHkZujzqfWZnIRn/AnFPoh+mOZNrDFBbsHRPpmfOYcYpm2pbfe2zYXGDXaNR9BvvutGmPyrBh93m6k6eeekmeffbVyGViu+fFWW8FmYe1/+nsUSZbm0m2Lcj+urocAg4Bh0AcBBwhOQ5qLo+HwN/Xb5Hb5nxdJNHIVUIyBrPbgm/k6bd+yepxPePoUrLgtopZ3YeoxhdVQjLweHFAJTlov+inOHdhBtJQdFTKnJwUrlMOAYdAKhFgjG+q4ZkqeIMAsNGR4zwPaPLaRltOO62qF52wcuXDjWPDPN3H4MMqgJIkfod1jiHb9e3b3CNYF9THzsUJE7oJnk0zPcPIGC3QN4YognSs8jMTI2kcrKFU/cc//uWR6nTR6lA2iFzNm/9FGjS4xHtKNpNoI7q2pmWe+9vIGD3ZsWOMIpkYXdBuxrCDdFFOEJs2fSdduoyTzZt/9qIdgkiESNhRn60hPI1jHGf9ROUxGWSR7/LLa8q0ab2pKFGrVr0hjRsP9MY16qtb9zyZOLG7HHxwucg0DJGiMIxDDPajR8+X4cPnaJPqDO3ffvujtGo1XFas0Ef6tnGmYc52W4cohjR+/PFHyuzZ/Y0GXoDFGD1tDD/sWWsyfiJ6FkiJGFfdZ0OuZcaYkbWY+cimYfZimzYxa9iEfbDtzBxBHpvoi8yeZYr8xc7fgt6zGHkAbTc5iDC4Y63PnTtQqlU7Wjvl2HUZl4zE7kthbfWTpu68s63s2LFTunYdp+1PkpFr2bUalY5Zw4UpT2Xav2zaD5i++uebTmZCWabn0Jn6VBrGWYQlzrFyvClCIbsvmM6M/DivFW5MVFUbQg9DpmLJzcHxZxzbdPc3pm1hd0lmHG1eMLCZ1/md1vQCTKNGl8uYMZ1kn31K52kKo4+KmtuMDgP6olGjOkiZMqXyBQZmXHWyBF4daN9+tBx33J+kWbN60qHDGO3rZZnqFhgQmDGxcWBmZA/2npAkuTkKi1wcU2bcg2mUnHzyyZU9Wdj0Qh8jD9sQfqPao3vdL+p8ZtqG+mz0B8yrfswdidGN2DjiskFUTDrPtOq9MU7MGtU5j0HWgz6pbt1zpWHDP0vbtiMLfd+Ns0bj5mH2ZJNe2ERIRtviymlx++XyOQQcAg6BJBFwhOQk0SxiZU167ge5Z/mPRazXu7qby4Tk+1/6Se58PLsjzLa8qKz0qBdtcM7mSVuUCcmTmlaQP59cxjB8P4nIhmweYtd2h4BDIEcQYEmb6K4N4cIED5RlQ4fOksmTF5mSyqBBrbyn3EuWNDl7/FEUo0xnjYomQ4uqdeTI9tKmzbVaoiyjAILRDoSDGjVOMGITNwGj/CxoQjJjCGYIewoTRvlsYyBlCQ3MM/dxx02XD9Hrnn76FYGCHESi777bLCDzY91eeOFpcvHFZ8lxxx2xxzpiiLW20cDQxrTMcz9ezJ7AGtgYMpNJ0W+aA8z8RRlh5CRElhs37gGZMOEhL6pNiRLFjWRYW0N4GsfYhKnN78weyRKuGOMQ9iK8AlCv3nmRzWRIH8hsQ5S2wSSTtEx0OJSvi8byn/98Ki1aDPOeQNd97AsD7NnOOsGgTUz0dKQbMKCldO58o7c2TR+zd9msX2b/YuQQ1qnMhkDJ7HtJyqIm7PE70ybWyM7IEXH6t2bNu3LttT21Dg/oC+vsxu5ZOF8uueQsLYyM0bKgCcnMmjJFR0anGXKajozlB44hgMclI7H7UtQ8BmmqZcthnjw5aNCtMmTILGNUeXYfZtZgpmmYNVyY8lSm/QvmT/N+wPRVkfS+/PJbOeCA/YzOlqbXiZg6kYZxFmGJcyjP9IIA7mjYQ08//fjIJqb5vFaN/uabH6RNmxGyfHm0sxgbyZqRc23u7kFgGUJjlGzPEGBRXxipjdFxsHcKdj7HTbd+/YcyZcpiWbbsJa8IvLKD6L1Rr5TpXoDR3W0YwptOB8HoMDO9i5swZMY1qg/Q2/Tpc4+8+urbnoPiG29skI4dx2irzO/+oHLGIZfVEbKyB3tPYHQPNnt0GNi5OKameRz2u5KTWTwZeTgTgiIjt0e1lbmHAAOsw+uuu8gIF3NHAqETep0LLzw9sjxWN2Kj1/n44y88eX3t2ncj62VkD+a+igoKQ+/NrNEozFTAhk2bvpVp0/rI++9/bHwpsCD2XeOkSzABs5ZMMhtTRmHMjQRhckU5BBwCRRwBR0gu4hMgk+7fMn2TvPrBb5kUkbV5c5mQ/M7/tkrDSfzT1GkbxLJlisuYmw6SC6vl9RJPW1vjtKcoE5Jb1C7rOQPovx0igih1O+PA6/I4BBwCDoFEEZg//2mjAhwVxiFJRDV05cq10rTpYCN5AoqMIUNah0ZV0YHAKNPZZ4+ZZ6v/8pfzZfz4rlKhgn7/Z5Q3SeIchRFDtitIJRJrsGCV4ug3oxi3IXExkRtRL2ukSXQRxyyMMXSzxH1/E9Iyz1WbGKOnjYGbicDOkpujho7BMIyc5I8s17nzDdKly40yfvyDcued92lnCbsfqkKY9hXEXhZz6muzsQYidoyZKLytW1/jnXWlS0dH8WKM7+hYGg0nrGFLR2JjSWUs6TLJs11NKIaYY7PXMHsX6rY5GxnDrGntwulhxIg58p//fCZ/+9trkbKcLYGSGWOGLJ3kvsDIEiz+DKmeJTf7+5jEmPrLS2rPQplM22xeLMl0bBkiAeowvZ7BEOdQDkPMZWXguIQ1Zl9CW8PIIsp4/9//fiGzZvWT4sWLyS23DNWSROM4smU6rrr8jLxSmPJU0n1n1pxpj8+v/cDUVzXfQIaEM9DBB5eXRo36a7MxzgOmelkZhSXOMRGJcW507XqT1uE6ibHMr/NaYcq8mMLKpSC3tmkzUvt8uokooxtrhsgUtWczTryoOyyiL0N2Z84K0zzO5HecQyCVd+s2XkDc9n9nnXWCR9469ti8r4rpiPe6CKFMlEudDoK5E8XRYbAYsud2WBuwJhGUYdCgGR6uV111vtxxx71y331LtdWz9062D8F0rFzD6rqYNWNzFjH6XXaPDsMoF8c0zlzwry0GTwY3m7tvsM3sXTiqrcw5aooIaysTMec7s4ehXhudPGPXgb6pffuGWqfoNOu9sU+aXmkJ02vCCQQvxj344N88sjhIy9CPYl/RfXGI9NjjX3rpLW9Ph8Pptm3bpWbNk7xXHi+//FwpVWqvOEszkTzMncj0ugAj07ByXyKdcoU4BBwCDoGEEXCE5IQBLSrFbf19p9QY8Kngb1H8cpmQvHnLDukw72t5bWN2ks2r/2lvmdumopTZu1hOTs2iTEg+u3Ipmdu2IjGuiO61mUjnkjgEHAIOgfxFgCEeoAU2ijpdixHxqFOnsVpjE/LXq1fLI/lWrFjeGgCGcMsq9U1KG0QZmDGjr+BZd9NnKgv5bZ5lM9UX9TuDj000hrjtUPkYgwXSMkpxpGMNKiyJCGWyilmb5/4yxS3T/EkSrfxtScs8V21ijJ6sgZuZW5kYXdBm1vASRk6C8rtt21FSvfpx3v65994lvSdgly59UTtdTM89BzOnbYwzXQv+/KyBiNmPMF8mTHjQiygZ9ekM/XHaZTIiJIkVWxYTlQ5l6eYhQ1a1MWybnlu1OdsVDgwxh91rUCazd9nuN8zaNeEI4+6CBc948tnYsdGGPFtjFDPGwIWNYsXOz6h0zH5vI5vkV3Q3xtjORiFmIoezexawYdpWkCRzZi9i1hRD8jWtIzXvdBEm/XPT9py22ZfC7nh+4/24cV2kQYNLPFmiSZNB2qWVnyQw2zWdDfKUbZ9M6Zk1V1j7ga7t6nUPEESUQ/JXX31vjPaH9bpgwWCpXfsMEzSRvzP7go2Djekswx174sTucsghB2rbnObzWjWcIQexOhfGUdZWrvAD/OCDz3l3pKhP50zBtA1nIxw3jjrq0N1VMHeKpHRssRcA3m/8/0j477yzMbSYMFKWjniPdal7RYEhh+v0NAyu7D4XBzdWdxXEze84DAc0kAOZfa4g5kjcPkXhx6wZ1gmPcRphZa6o9sbtf5rHNM7cVlF24SQ9c2Zfzwag+xjcbM7PYF1ff/293HrrnfL8829ENkNXPiMT2dzNTaRf1obB7GHoMF5VAsHW9DF3CZ2TiL/8tOq9WcyC9yW/Ewgi/vfp01xwx0FU+scffyESWuY+GMyMVwohx86c+XhouRiD0aM7xrJxmeYA8zsjV+rsGey9yjbYBdN2l8Yh4BBwCBQUAo6QXFBI51g9b3z0mzS+Z1OO9YrvTi4TkoHC4td+lv6Lv+UBSUnK4sVEutUrJy1rl01Ji5JvRlEmJINkvnboEYJx1n+fwsxsSuR+dwg4BBwC+Y4AGy0MDVm2bJycd94psdukovToCCwoHE9A33VXp9BILEzlSUXQMCn2oKRSRvpixYwbvzAKoCRwNmHE4APl84IFQ+TMM6uZisv4d8ZgYaMoZklcNgZsVjGbRjJg2ACxRKs4BJi0zHPVb4YkyEYeZEhINnM1bGyY+Yt8wWha/meulZME0/c4Bry0jXHGm5CvACZCMhsB0vR0JkivU6f2klq1TjV2gTXCIFrgzJl3GCP2GytMMIGJ/IuqTJiaCD4og117ONu7dBknjz22KrKXI0e2lzZtrhXmbFeFMMQcGwMNQ2C1jQ7JrF0diWPz5l+kX7+pAoPanDlLtYY8loSk8GMiCCNt27bXyeDBrfM9wlCSRnYmghj6xjg6BCctY2xnSR+IhI1pqOkAACAASURBVNu69QiPSBz26Z5gD0u/Zs27cu21PY0vopgiEie1HTFrink9gzlbWcyZsjIhczD7UrDPfuO9iuBfvHgJL6IjImPpPhtnv6TGNaqcbJCnksYgzftBVF8x32bPftJz3sIT58ohmdVRmM4EnFuTJz8seNEIDnvBj9kXWCKsyRHNRu5L83kNDBliig2RkumvrVzhH2uTQ7bOGZtpW8+eTaRXr6Z7RJ5kyO7MmZP0PuEvD+ts6NBZXtTeqC8sSqdOLu/QoaH0798yUk5jIizq5CHmTpSfTv6M7iqMzKYch+GMoKJOMw7iBTFHdNGu/fOClVOZfrHRR5k7ICtzRc3xXBzTOPuGItyyujEGN/b8DGsvIyPrymdkItaRzmQbwPkOR4zTTz/eCD2ri2Wj5yMSb+PGAyPvW3CYmTKlpxx//JHGtqVV782cp8F93+8w4Jcv33//v9K8+RBZv/7DSDxYvZIqQDlyRpGRVTqWGG4cqBgJGFkGuskbb7wstHRGF46MmchqMbrlsjgEHAIOgUQRcITkROEsOoXNW71ZRjz5fdHpcKCnuU5I/vm3HXLZyM/l2593ZNUYH3lQSZne8mA5qkLJrGq3TWOLMiEZON3frqKceUz0k8u7sMTeFB59wAZrl9Yh4BBwCCSBgEmBperIRLHgVwYhykXUh0jDkyb1kCpV/hS7a4yihXnW3USiGjSolcDgUrJkCaqtjzzyvLRoMdSYNhNiBoxKixevkHXrPpDevZtJ+fJ5HaAYAwEaqSIIsP3zdwyRsO+6634vohqIFDpSlynSBMplleJIy0TdCSoYMT8xPhs2fCzt2zeQAw7Yb49xYp6RRYaw6EjGAfcl+Oijz2XkyLnSoEEdqVPnLCsynE09TH+CRFVgtGTJ3+Xddz+UTp1uyIORqj8t81y1hyHjsMp+xugSNNrC4DBr1hPeWrz66guNJDqGwBUkbyLSPQiW77zznz2cJJi+Bw14IIZAkV6x4oECA02JEsXzTK20jbHN3GfSmkgLDInbFGnU1qGFIUqjb5k6kyASEfbu006rKg0b1qHPtyhcYZzp0WOiLFz4rBZ6EIUmT+4h5cqFO+0yEZLYaGjLlr3skS6jZBEVnXGffUoz08VLw/aTdfJgCaxBgjPagfmL8bvqqgvyrF9GPooywKFN8+Ytky1bfpMLLjhNmjYdLBs3fhKKURgRA20bMWKunHxyZWnY8M9SPODByxCAURmMqYiSfNJJlenxUQl37NgpTzzxgneOdex4vaCdUR+z37NGdia6G8Zs9ux+UrnyH8+iQ55ZuXKtgBRaoUK50KYyRlWmnRjfadMeld69p0RiYiv3MsZjVIb5hCd0DzusgvWYQu6dO/cpL1+zZldGnrFx11RYg5izlSXaMGUFZWC1lkB6iDqn0W723PDvI8Bz6tRHvHPAb7xnyb1BshKcpeC80LnzDcZIe9aDb8iQDfJU0n1O834Q1lc/GblataPyEGZMd3F1JsydO1CqVTs6TxXq3BozZkEoUYjdF1gdiCnS7IQJ3bxnuxlnpzSf1wCa2RNYIiVDzgqLpr9x46fenaVdu+vkyCP/iEwcnAjMXhila2CI11FEtJdfXif16nXVLvOweqFHQZTFRo0up17hymQfYciewfNMR7w3vaLAyEOmexZDSAYm8+cP8mRh04d9YPXqfwrGCzoOk/zP3IP9sjTKf+mlddK16zjvXFbOqMy8R9vDZP2xYxfIxRefJeefb3ZqNfVfF+3an5fVczH9sok+yjiNBCPJYo5g38c4QJYJ3jmCmOTamIaN+aeffuXdEXEPgryNeYX1UarUXl5yP+GWJZ4zuAXPT8iwo0bNk0svPcc4fxkZWXc+J3mX08kjtnod4M04ZjABYUz7oY0jlJoHbdqMNL5oye4HUfuPrd6b0fH7dUG48y9ZslJ69pzk3ff9ZHHGHhK8O5t0pCb9kh8H2LuaNKlr2poT/52RSXRrn3EQyFQXmXinXYEOAYeAQ8ASAUdItgTMJd+FQNf7v5Fn1kUTXnIdp1wnJGP8Zj6/WcYuyy7SeefLD5C2dfbP6elX1AnJ3eoeIK0uNo3xNhFZl9PzwHXOIeAQyB4ETEos1RMYRcaM6WRU0of1XEUEATkh6ss0MrIq16RoYSKm4PnETp3GCpRVYV8cwhKjwEFdNhEMVNugcAPG48c/KCtWrPGed2vfvmEoMYNRzKJcKJNAEIESn/1AZICSG8pukHoxX0CyifrYuccSRlEPo9wNGnbU/ASxIyyiD2OMVH20JewgH8h2ULij7SCbTprUXU444RgWdut0DGEhSFRVRnY4DeCJ0ShjXVrmOUBh5pcpMqsfXMboEjTaqrnVsuXVlAOD6UlhtAdtnjLldjnttCry+OOrZcyY+wUGZf++xBjfUZa/vcpxpG/fe2T48Ns8h4Iw0kSaxth68hMZTGPARCE2Gfjj7BPM3obuxTmfYBxcsOBZmT79Uc9YjvkFkiDGH+chiBGXX36O1K17HoHgH0lwHrdoMcwjrug+k2GGWctMdCxTdGQQGjE2Yc48uvabxht5TQQLf/ksOddvNFJRTWGAx9ldr17esWKM+lHtxF4GByJEj37uudekdevhkZAEI7qqtsE5Q0VwD2ZmCAwqD8ZpxIjbrORRRP8dPnyuYH336dPMI0jiSeKojyGDsSQ1JvpzMELXpk3feY4m+FTE0LC2MtGKmMjcpujIDGbB9jHEI5UHkXW7dr2JdoLAeQXnuxEj5siLL67z5sNNN10WmZ9dUyanAaZPrDGWPaf9MjCzzhWmjCMH0iIaPPY9kOBGjpznrZEggYEh9wbXPTuHrQ4Vi8SmszwN8pRFd6ikadkPsJ9MnfqogMCDJ6xr1jzJkx8uvfRsqVTpYClevLh8+OFnHvE9bL6pzrJODbj3du58Yx4nHNx54QzcuPEV3r046GTH7AtslF9TpFmQZnHHNJEdVd/TfF6jjQw5iDl7UBbjKBvcX1Q0QtxJTJEfcV6AAIf9LeqLOs+ZORh1fjFye1DHofqFeidO7C6Ippufn0lvFiYTRsm8DPGNkYcYeZ558YuJRKkc1YYOnS3NmtXznOB1zvjMXMJ4QZ8HWfzgg8vL/PnLvL0Oe6H//sfMe5Tll0v88rT/lR3Mm3HjHvDqa9Xqr5TTg5pXzB0GacOigMeVS22ijzJj7ceI1Weotqd1TJNc9+olrbVr392jWASg6N69sXcfgnMfSPPs6zvsvc1Pqo2av2F9Ze7+pvOZcZzp3bupF91e5yik0x/EISOjv8wZzwRR0elasCf7dTrMnEqr3puR6c89t7rMmnWHlC27r9x77xKZOPFhr8v+Vy1ZR7QwHWnXruNl7NjOcv31dfaYLzaYoT1sVG5mvGzSMHt91JwzBVtQ7cjEZmjTF5fWIeAQcAjkFwKOkJxfyOZ4ubWHfSabftye472M7l5RICT/um2nXDH6c/nyh+wY5+MP20vuveVgOawcF0kxWydvUSck//nkMjKpKRPdZ72IbMnWYXbtdgg4BHIMAVNEH3QXCj9EbzvvvFOser8rEt1YCSpA/YXAYAAyQZzoaMHGmAxHJlKQiqbUufPdof2MQ/ZCQVCItm07Up5//g0jfiweUOqCJASF2zPPvOp5/99++83ek+Yq2kWwMjaSI/JBiXn33V0EEY50SloojFevfsuLqgZCNIwwJjIyyjeNFdLYEEZZcgeiK1533UUeNEpBj4iwOtIPE8kZ5YHINnp0R6lf/xJjNBbMCZAAET0OWIDsizaERfkyThqLBExUCL9yHsrLjh3HCOabemI0qrq0zHN2frHRu1CeKXIu0oTNLeydGNeoCJcKS9YgFoZ9vXq19pi/7HOLykiEupcvXyPduo0XPFusI52naYwtpj2d1ES4NkXixToBSW7s2IWhdcYhI6Mg9jUD5hxQDcNT5g8/vNyL4o1nK/E6AUgZtWqdsnvPV/1ZtepNI+nD32GQ4UCoXLr0RS32iI7MrA/THsxEgdWRTEGAGDasrXGdhnWG2VMZgoUqmyFs+CPq+l+h6NGjcaTzg2luq/qDUeVwTg4ePFMGDrxVjjmmkgwaNMNzoIn6EAFy1KgOUqZMKWHbZjPHkZYhj6NunK0PPPA3mTp1iUcGYYi1jGHRJrob82SwP7q+IiQ9++yrkQRuhT0T2a5v3+YekSTq00U7RB5FWGCJdP56TOvWn5YZG5CHNmz4yHPiWrjwOS+7iYyMNIwznul+gHIYYy4rVzCEYb8MjL4vWrRCunefIM2bXxnqQOfHk3E+C5sTYeQKhqDvX/e7iFczvAjfftIUfRBnmDBb5KkMu5knexr2A6w1RNd75x3uRTgdmYfpD0AIi1CrCPGIjBklYzD7ArueddHx4ugO0n5exyHbRs13Zl/F3WTatN7eSxp+xwxEna5f/2LjUjK1139/8xdmitIdvH+pvHHIdGqPx31z4sRuUqtW5tFvTcDo9vawtRlFvGdJeQwJj3lhgJG7TfILHIxA4sXrH3g1w0RGRnl4JaRXr8leHtsvuA8w894fSAHz/oEH4FR3jwRlfX80eJszF/N0wIDpMn36Y9rumCJf+zMzexdzZ0OZzDoKRk9XzuB1657r6TN0zodpHlPb+aWT8eGQgX0l7AOJ86CDDvB01FgT7Gt9jEOPX662uQ+inYye2HQ+M/c50x0JbYnaJzH34BDVosVVtEOlGgOmfyZCMvQ4t98+yXPsCn6sHj9sTrB3t4LUezN62LC+BPVu7B7ud3JQe0qUjpRZC/62MffNpNa/vxzGDhQ15xj9L+ZclON5fvTHlekQcAg4BPIDAUdIzg9Uc7zMjZu2yV/GfJHjvdR3rygQkoHAI2t/lkFLvpNt23emfrzvaV5BLj6xTOrbmWkDizoh+dADSsjf76hEwPgxYiIS6VwSh4BDwCGQ/wj4FYRRz5ijFVFGl6gWQiGN59p1ZGRERAPZQfd0tg0CJuOlSQGkI2dnQspgvcpVX88443hp166+gPwGZR8IwTBEgGgIIy+elly8eKWnrMUH/BhSBtKajGt+vFEujAaILnXccUd4ylZ/O0CYgRFWtcOGVMsYpWwiCLCRZpSi7b33PvIIc3jC0GS8+fjjL6Rly2HauaxwA2aNGl3mEaaqVDlS9t67pPfTzz9vkU8++cp7EvTZZ1/xSOTqg4ITJG4o8vL7MxllUb+KFIXncG+/faJHwjFhhHxpmufM/GKjdzEGMfRfKa+xHrD3IVqdKXKXGm+2juD8wJpDhFmQSdXHGDlBdLrvvv5e5FZENu/ff5pUr36clpiftjHOj7ViUtabCMkvvPCmtG49Ik9U4EyMVuin/ylVpt+IcA3jNyJpK2Ms5tiXX34nr732L+8pTuxB6szXOZKocxFPYuscN1S7FFkEhDTdF/XMdVgeUwRXE+FXlx8RQvv3bxFLDmEjRDEEC9VvJhqpmocg56gnSc899xTt+DCRotAGnEcgFB9xREVP1kDU5b59m3nkGOacReSgMWM6e/ICyO6jRs33HJswd9DeqM92jkNOwh6OJ6tVueqcffHFf8oTT6z2iPxKRjI5bKl2MTjZRHdjyJzq2fYdO7bLhAkPyaRJi/aI6KRbR2++uUGaNh28Ww4LpjWdc1H5bZwbotpnIzuhjCuuqOnJvjVqnOhFEoVMAYM7SPpwioD8qu4UNoZwZgxMewjax5CgTHjbnNPqSWQ4NsF5DVEc8XIJsw8zRPjguGHMe/a8OQ8xiyECIOo4IsBC7hk4cLosXfoSPYeZM80mTbbIUzZ9YtMW5n5gkp/C+mBy0nr99fekceMBxpcWsFbgEApnHZz3w4bNFjwJrpPBmX2BWc9R0SfRX8Z5JgwX5hwqrPOaiRRv41DM7FVKH4BzIYqUqVsjpojOYSQc03zWvWrFOIb65QjbqK7sfmBKF/X6T9SdZcmSvwuc9v36wqhzI1g3E5mSdfZiyHyqfsgVPXs2lVNOOc6Lkg5nheee+4dMnPiQfP75N7T+DOUx4xqGOYINYH+qWLH87p+Zea8ifh50ULndMgBklTDHYbxygBfeWN0Dq//FmES9vBLWVziMIdKu7mNfGGHw9kfJVbpnU6ABf9uYOgprTE3rl/mdcX5T5Zj05P76mDNKlYfzQN1VEbRB5/iu6jBFb0c6dXdSutYwPEwO3aYzPkp/gDsIXhRr2LCONRkZ7TTZLJDGH106bD+FLQBRe4P2G+COoCJnn30iM0XypLG5uxWE3juuTB/mDMauB7xe0LDhJbJixVrp02eKp9OPunsxMpEfZJt1FmsANZlMdqAoQrIpH6o0yfNJ98WV5xBwCDgE8gMBR0jOD1RzvMzHX/9Zej/0bY73Ut+9okJI3r5DpMPcr+X5d9MdabbeqfvImEYHSbFiuT8tizohGSP8VI9DpXLFvQyDjaeLP8r9CeF66BBwCGQNAv6oGzpSMgxrIO7oon0iespjj63yjIGKqBoEAuS5fv1ayFVXXWCMJGsLonqiFQbCsC9KuRf1HBsUbehz8+Z/iYw8zLSRIQky5YRhOWJEe6lT5yzqiUZdNIU49as8MJAMHtyael6UUcKiXDyDiigwugjNqn7WoHDllbWkWrWjPLISoiozT9mZIghmghuUpegnFNsF8THEEihKa9c+Q5577lXPWOd/6s7UxrTMc4Z4bXqeXfWVVYRfdtk5Ur06CL675hZD4v6jjq3Sr99UmTnzcRPEu3+PMoazY4B9GES+NWvWe5HNWfI0Wz7dkf9PiPbY7GW25bPpEdURBL+ws9AfrSpYXpTRCsTboUPbyNVXX5jReceQZ9g++tMhSjEcWqIcIvxGazzlqkuL8x/R8vE8sU6WYJ529rfR9HqBIu4dddSheSCIiuiGPRdRkRs0qBP7bGcixrAEC9VwhqSAMps0uUJ+/vlXAaEEJMWxYztpX5pgz10/gMGod+zax3iAHKGi/wedJqLmqW7txZnbyGO7/pjobowRXLWXWbfHH3+kJw+/+eb73ksTNkY9U1R2rO/Jk3uEksGj5F7sxVgbl156TkZ7lmndxh1TyChw4jrnnJOM8iETIQ3tMDkNsM4HrFzBriWQs3/7bausW/eB1TnNODYE8Y+ad4zciL3i5JMre05+WPc2czjuPIjKx76Y4s9fWPJU0n0vzP2Aie7v7y8TOZiVv4M4mmQMdj3DQWfixO6Rd1sViXnZspfyDGUmTtdpPq8ZMqiNQzEj84B0eMMNfxYQpaBjYuaOf0CizjqVJkw3pJNHTIQvZn8HSQ9ET5y3c+c+5Tlv6V65SHqvQHlR50TY/h1GvLdxiGeiSOJMnznzDqODdhJ6mTh3TsYpLzhOUQEdmHmPskCkxgcZwBQcQkXyPPzwgz3HwlNPrRI6bRCNWxFE8aJB1MdGvlb5GXnLTyA2zWlWt4e9oUKF8rJw4TPe62qsPgP1p31MTRiZfmf2IlUGov127nyjR9w3fWy5CGoBZ1Hs26b566+T0eOBNAonWN1n0nvr7kjqxZqgbi7O3hHWRpOztY64H+UIZdLpmMYVvyexv0bVE0fvzcpr/jqjXr5i5y1kyEMOOdBzgjXpSJl9z9+2wiQkm2ShRx8dLRdffOYew6ecXRDMIOrD3tG+fcPY+jRmXro0DgGHgEOgIBBwhOSCQDnH6hj86Hfy4Cs/5Viv7LpTVAjJQOXLH7bLzfdukk++/d0OpAJKfVi5EvJwx0OkQtkSBVRj4VbjCMkiQxscKA3O3tcwECDRry/cwXK1OwQcAg6BAAKscjosei8UMZ9//rUXPQzPGOL597APiu1bb73ae1JcR2rOZHBMET8Q6bhPn+Z7RDOIUjiiryDIIcIAQ4rVtRvtAjGlTZsRmXRvj7w33niZR5aG4cHm00VzsikHaeOQuhC9BTgsX75GW12YUiwqg210AigaQUCB4pYZW0YZZ4MdlNm9ejUVRM1BJMmC+hhiiWoL1uvYsZ296B949pj50jDPmblgowy2VTTHfSaRMb6oMQiLjKx+Y5XtKr3JsB4c9zSMMTMX46YxRfjFE9F4nt6/b0SRUhCZa8iQNlK16pFxm7M7H84pPNUL4kISH/ZuRI3FU6OmJ22BCebn6NH3e3s+ogojCjOiUGFvANHgH//4l0dGBqFS9+FcHTWqo9SocYJVN6LOaVVIGIFCPYHdvfuEPQjSGBc4giAqeCafKeoeyraJpov0zDPy/jZfcslZctddneTYYw83doWNNomCwqLe2e4tun0qrLGmtWfsYCABzncQa48++jA6KxPdjTGCqwqZqLr+xvXp00wQbda0Jv15dKS4KEIJiPpTpiySIUNm7YFNXLkyCmDTuqUH5v8Twpjdu3dT+g7BRHFjnAYYudVGrmDa5cdGF8U+DEOGNKjymSJc2siNKDOTF2Vs50NU+myRp5Lqbxr2A5vzwYZQaor6HMSQIdEx61mVC1kB5OLgXQ16D8hkIFr5v0wjJ6qy0npeMy/Q2DgUM05AfnzjRp1WZM0wZ/kg8Ut3pkLmGjmyvVautyXno3+FQegJe5kijKAX9uoZzrs772zrOcQxehRGtsWrXHB6ZOQfE5lPt7fGvZvZ6gPCIiOrdrGEZJWekfVxP4eTYo8eE7xsWCv4B70E9i84ePzzn//2nJ8RXVX3QU81cOCtAkd+ZnxRFiPX4MWUadP6yEEHHWA8/hgSeyZyEvKmfUyNIBkSMGOCImzIwkhvS+S2eQ2O0ePZROHX6b2jIoBjreDFmhEj5u6BcNJ3JN25VLfueZ5D1MEHl9ujDeoFOzjN+OX4Xr2aSMuWV3svzGT6pU3vPX/+09Kx4xiqW1FkZGS2kVORHnevSZO6ywknHKOtGxG9W7QYZnzNA4WwjjdUZ2Mk0q2Hnj2bePYJ5ZRg0sskJe/G6IbL4hBwCDgE8gUBR0jOF1hzu9Brxn0hGz7fltudNPSuKBGSAcU/P94qt87cJD//tjNV446IyAtvqyinHVUqVe3Kz8Y4QrJI/Rr7yrCGBxIwrxORor1XESC5JA4Bh0AhIPD22x/InXfe5z3nntQHZR+i5XTqdINUrfonWrEdt34oT2bPftIjWgSjNKItMKCAZFmmTCkv2g6iOfsV84qohajISSj1VD9AzBg7doGMHbswbte8fCB0DRhwq2cEYomiwQrfe+8j6dJlnMAgEudTT7SBXH7kkXmjUurKZIyPcZR1rLIyLtH8tdfWS7du4+WddzbGgczLUxCkfF3jmCfXkD+T6B+FPc8ZZTPzPLsfx2XLXpbWrUdoo74q3GDYrlXrFOt9DmuyWbPBEhXdXbXHFP3E9Mywv1+MYT1sPhX2GMdegGRGXf9g2B09uoPUqXO2Z+B96633ZejQ2eI3DGH9QKmPqMilSpleTiEbJSJhRig+9x8pYVDr27eZ1d6Nc3XRohXSt+89oouoFdWeJPY+1Dto0IxQUjbKhzEO5/Z++5XxnmXG095jxizYvW4R4RrPsyIabRLjwpDebKLpAjub9XvzzXU9pyRE8WE+GFgHDJgu06c/pk0e9Vw3ExGa3aeiGsBG2dZ1AGd8ly43yuWXn2s1zkw0ThsjONrIkmaAORwE2ra9zqrNCgeQrHr0mChhEYywZ+FVkr/+9QLZe++9vTZhDmD+qg9Pg8MImYlcGTUmkMOxR06b9igzTUPT1KlTwxvTWrVOtZJ7GacBhiDDyK02ZCqbCGSmMz8MMDbCKmNMNj15repP6kWZ2JPElzGb5Kkk+hssozD2A5Y8ZktYB8nu/vuf8ci/upcXgAHrbMqsZz+mHTteL7fdVl8Q3XPLlt9k9ep/yqhR8+SNNzbsAX1Szk4oNI3nNcYCMhX0RLrPxqHYFLHPXw+c4SDzYK+x/XQO6yAdjR7dUU4/vaoX4R36oyBhE3W2aXONR0431R/1MkdYm5k92LavNumD91tgce+9vTw9AMZm4cJnvVdP/HK/rWMQ2sO8FqGLCBrWJx2ZLwpryFmZ6PfY89AUCdRGnrZ5hQzzfMWKtdKnzxSPfBfni3NHRD2MvIU7GBwWmCi86Avkxt69pxi7AQfI8eO7SrVqRxvTBhOkfUytO+TLgL1o4MDpnsNw1GeKABuWz2ZsdATRsLIZPZ5NFH7U8f77//XmkV9Xo+oO3pE2bPjI09X7z4C490rT2JnWK/aqbt1u8mQbvJby/PNvyLBh9+2hi8YdAfsaoqmzzgOmduH3NOm92bu06WUKVk5F/23uXibirh9vWx00M1a2aUCg7tz57jxnBOYZXiDCC0mIbH7vvUtk4sSHQ2XvJOVd2/a79A4Bh4BDIL8QcITk/EI2R8v9evN2uWDoZznaO75bRY2QDGTW/W+r3DrjK9n86w4eqHxMiRdu+l1TXm6suV8+1pK+oh0hWaTqoXvJ490YYtZ/ROS79A2ia5FDwCHgEBARKC+ff/51ueeeJQIlbdyvdu0z5Npra8uVV56fx7s/bplsPkRGfOGFN2XIkJl5DIZRZYCsBMUfIj8eeOD+bFVW6aCwQjQlGDJtDAUwftWufbq0bn2NR8hIIqoujEuIkgJSCkswg4Hq+uv/LDfddJkccURFq76rxEwEQpByBg9ubUXMMUXiS4IQh+eoQax58MHnrPoO3Bo1utzDDQbtwvpMGKFdcQ1R/j4V5jxnIlLaRO9Cv0y4KaeLvn2bW0csV7j5IxuFrUebiLZRimZVF8qCg0irVn81Gtaj5mphjnFBrB+cg0888YIgOiS7V4PUh4jDiCiVpDOLv7+YGxMmPCgzZz5hJOf488HIACIuzpCjjjo0ltEKcxTPBoOcsHTpi9QwYG3AqNOhQwM56aTKser1V4Rxuf/+p2X8+Ac94gjzwWjSsuVf5YILTqUirzFlMhGcUM78+YM83G0+0ysGmRDedZH/0EYYXRFt+oILTsszVqYXKJA/k7b590LsYXff/YAx4rbKo2SkW265ymt7HMI5E1WWIa/6x5rBDPsGIiOHYW4zbzAnYTicpLaxagAAIABJREFUMeMxSqZTa7N58yu9KFBJyJW68wJn87hxD9AyOc4pRG1DhD+0L44DHuM0wBBkGLnVlkyFtdiz56Q8EVYVhpmuJVP5rDEZ8s/QobPk3nujCS0gjPfu3UzOOqtaxnu8zZyPSptt8lQSfQ6WURj7wTPPvCLt2o0K3X+wnvv2vcV7YcJ2f9Y5Gqt+s/MZ6Zn1jOig2COHD7/PuJ+i7nbt6id2P1d9Stt5zZB5bCLFq36aiKXQz3Tv3thzbs/knIqjG8K8BYGoTZvrrGRnnVOA6jdkYzjSZfpaRyb7B/ZKyPN9+95rlKmhH4NjkK0sz0ShhW7kwQeHyWmnVaW7g7bjdRY4Y+mcxTGGkCNAEo6ru1KN8r8YE+Ygwb6AZTqjlDyNuzr0brZ7Jgh8o0bNl8cff4G+K2Ifa9++obXjl8KGkbdsXhhBuaY9EGOLe3eHDtd7L/jE+bJlTOP0DXl0d0ob0mWwfpOMGVeGzQ89HtoOWXbOnKV5HCx0uOJ+BkcYrA0mcnvcMcJ6HT58Lq1fVve3du2u886POPcjpq1p0nvr5ATMNbyIBCKtCQudnApM4gamYYM13HlnO8/BLUnyODOWwTRxzgiUsUun11DOPvskI9Zx2uXyOAQcAg6BwkTAEZILE/0srPv5d7dIu/u+zsKWJ9vkokhIBoLrP90q7ed+LV98vz1ZQC1LO3C/4tKtbjkvUm5R+xwhedeIvzTwcDlw3+KG4YcB/ZOiNkVcfx0CDoEsQwDKcigb33jjPXnllXc8ZT8MLEFyVo0aJ0rZsvsIjFBQCJ12WhXvb34q7lgooWReu/Zdee65f8grr7wtb7+9cbdiHu0+8shDvCfVzz//VDnmmEoZGbrYNiEdjDPAFcRvRFh6992P9jAEIcoBCGRQ9iBaMIxx+++fP7LF5s2/eKQfYIQxBuEMH5Sd1asf6+EChSyijxQkRjZ4qrSIKPXoo6u8aFpQXKIPZ55ZTRAJFuR4YJqpAlCtC2D24otveethzZr1u5sLRSbWwvHHH+WNHf5VqnRwgc0tE27AaOnSlwQRpeFwkB8YqTakaZ6bcDH9DtwWLnzOixaFPQXjjLGF8vuKK86VSpUqJDK38KwtiD/Llr0k27Ztl5o1T/KUv4i2a+Mo8cknm7wIsQ8/vNybo6q9aGuSTiK5NMZhcwDj/vLLbwuiiL311r93r3X//njxxWd6++Phh1csMOU8IpchUg72IMwZ/9kW3LtxjmDv3nvvkqZpTv0OUgfm1MqVa+SFF/65WzZAZuyxxx57uJxxRjXvXAXBtVy5eEZiXWNwboG0CmN72LkFwkSdOmd57ahYsXzGa5MCJsFEiJ4GYukTT6z2sAauIGViL7jssnM8mSvuB6MZ9gY87YxzUu0N9etfYiTTY+yRB9G2Vq1605OnIK/gzANZ5bzzqicm+6EuRKp68skXPdIJZCblrAEZs3Llw72Ihpjf+TXP4mLszweZAXN1l5PfLswgf1500RmCJ3mBXyYkq2Abv/rqe0+2hNEV8pyS2ZVsgrrzc23qMNPJ5EG5F/87vxw7khjXJMoIrkX/Oq9b99yM+6/Kx3qH3IJ1A/LwddddbEXyhiMIosLed9+Te6z78847RfAsfX4T2uNgjXWXbfJUnH6a8hTkfqCcluB4sHz5Gm+vgxMt5jLOh0wcMlH2++//T+bNWyarV7/p7W1YL9jLQNjDXGRIe0wkfMhQixeP8OQ6kDamTXtMnnvu1d17qTrzsJZQf37KGNlyXpvmoen39es/lClTFnt3H5zzwBhjCpkHjg5J6pQwB9aufc+LlhnUDWFOnXDC0Z5MAf0Q/sY9h4JjBwzU2X/ddRfJ8ccfXWB3BhP+kDkREfTpp1/xZDx8OC8wDrg34vWE/JznpvaZ7gOQd5YsWenJipg/qu1wasJdIMl7SFAO3muvEoIgDHA+tDm31Z42d+5TghesoGNNUtZH+Z999rWn33vxxX+GyoPQVaX9roTxBJEU+hf/fahevfPkoovOTCToRbaMadx18vXX33t6P2D4+effeLolOAfZviQTrD8oY+KeodZCpnfVuH015WP0B9B75/fZHmynbr0meS6Z8AlrF+xBadB7++UEpSO94YZLjbqL4J0cdwPYCtAn7CmQ+ZS+NRMdKWSLCRMekhEj5obCjHFcuHBIoTohhekMEMQHWHz44Wd76BOVTu+UU6p4r/9B753kWWo7F116h4BDwCGQ3wg4QnJ+I5xj5U949geZuuLHHOuVfXeKKiEZSP37i21y+wPfeH937LTHLtMcJxy+t/T+Szk5+9hSmRaVlfkdIXnXsE1uVkHqnFTGMIY/wVc5K8fZNdoh4BBwCDgEHAIOAYeAQ8Ah4BBwCDgEHAIOAYeAQ8Ah4BBwCGQDAkwkfBBRZ87smxGBOhuwcG10CDgEHAIOAYeAQ8Ah4BBIBgHdq3qILNy/f0vKeS6Z1rhSHAIOAYeAQ8AGAUdItkHLpZXm0zbJPzb+VuSRKMqEZAz+L1t3ysKXf5I5L2yWb34qmGjJxYqJnHtcaRl0XXn500HJRJ7KxonsCMm7Rq1F7bKCdaj/wJh/U0QKgTmfjZPLtdkh4BBwCDgEHAIOAYeAQ8Ah4BBwCDgEHAIOAYeAQ8Ah4BBwCFgi8Oqr70iDBn12v5YUlv222xrIoEGtEntVwrKJLrlDwCHgEHAIOAQcAg4Bh0AWIvD66+9J48YDBC8PqO/444+U2bP7C17wcp9DwCHgEHAIpBMBR0hO57ikslW/b98pZ/T7VLZtd+S+ok5IVhP00+9+l273fyPr/rc1X+fscYfsJTfX2k/q19hXSpYolq91pb1wR0jeNUI1KpeSeW0rEsP1vohsJtK5JA4Bh4BDwCHgEHAIOAQcAg4Bh4BDwCHgEHAIOAQcAg4Bh4BDwCFgi8A99yyWvn3v1WabPr2vXH99HduiXXqHgEPAIeAQcAg4BBwCDoEijMCmTd9Jq1bDZdWqN3ajMHJke2nT5lophoh27nMIOAQcAg6BVCLgCMmpHJZ0NurNj3+TRlM2pbNxBdwqR0j+A/AdO0XWbPxN7l3xQ6LRsyE/nnl0KWl5UVk5v2rpIk9EVog7QvIuJErvVUzeuPMIMV8zPhWRLwp4h3DVOQQcAg4Bh4BDwCHgEHAIOAQcAg4Bh4BDwCHgEHAIOAQcAg6B3Efgp59+kR49JsqDD/4tsrMnn3ys3Hdff6lS5U+5D4jroUPAIeAQcAg4BBwCDgGHQGII/Otf/5GmTQfLxo2feGXeeutfZciQ1rLPPqUTq8MV5BBwCDgEHALJI+AIycljmrMlzl29WUY++X3O9s+mY46QnBet7TtE/vnxb/Lc21tk9YYt8uFXv9tAujvtqUfuLedWKS1/PWNfOeKgklKyeKxicjaTIyT/MbQLbqsoZxxdyjDWP4jIBzk7H1zHHAIOAYeAQ8Ah4BBwCDgEHAIOAYeAQ8Ah4BBwCDgEHAIOAYdAYSHw73//T265Zai8887GyCbceOOlMmZMJ9lvv30Kq5muXoeAQ8Ah4BBwCDgEHAIOgSxD4Pfft8u4cQ/InXfe57W8Xr1aMn58V6lYsXyW9cQ11yHgEHAIFD0EHCG56I157B53mf+NPPv2L7Hz51JGR0jWj+Zn3/0u7362Tdb9b6t8+u3v8t3PO+SXrTtEdv5/vmKIcFvci3JbZu9d/447ZC+PXHrEgSWk/L4lpLg59G0uTSm6L46Q/AdU3euVk1svKmvAbpuIrKPxdQkdAg4Bh4BDwCHgEHAIOAQcAg4Bh4BDwCHgEHAIOAQcAg4Bh4BDgEPg6adflptu6q9NPHx4O7nttgZcgS6VQ8Ah4BBwCDgEHAIOAYdAkUdgx46dsmjRCunefYLgRY5rrqktI0bcJocdVqHIY+MAcAg4BBwC2YCAIyRnwyilpI0XDv1Mvtq8PSWtKdxmdKt7gLS6eP/CbUSW1b5t+05BFGV8IBuXLFHMkY5jjOGUv/0o9674YTeWMYrImSx1Tiojk5sxl471IrIlZ/rtOuIQcAg4BBwCDgGHgEPAIeAQcAg4BBwCDgGHgEPAIeAQcAg4BAobge3bd3gR6+6+e6G2KY8+OlouvvjMwm6uq98h4BBwCDgEHAIOAYeAQyALEPj1199k5swnZOTIeR4Z+dZb/yp33HGLlC9vClSWBZ1zTXQIOAQcAkUEAUdILiIDnWk3P/xqm9S764tMi8mZ/J0uO0Da/dkRknNmQLOkI79s3Sn3Lv9RZq/6UXaoaNNZ0vb8aGbF/UvIqn6ViKI/FpGviXQuiUPAIeAQcAg4BBwCDgGHgEPAIeAQcAg4BBwCDgGHgEPAIeAQcAgwCHzzzQ/Sps0IWb58TWTy006rKrNn95PKlQ9ninRpHAIOAYeAQ8Ah4BBwCDgEijACH330ufTrN1WWLn1RqlT5k/Tq1dSLjlyyZIkijIrrukPAIeAQyD4EHCE5+8asUFr8xBs/S68Hvy2UutNYabs6+0unyw9IY9Ncm3IYgV9+2yl3P/O9LHjppxzupV3Xlt1+mBxzcElDpm9E5CO7gl1qh4BDwCHgEHAIOAQcAg4Bh4BDwCHgEHAIOAQcAg4Bh4BDwCHgEIhEYNWqN6Rx44Fe5Lqo7/LLa8q0ab2lXDkX0c5NJYeAQ8Ah4BBwCDgEHAIOgXAEfvnlV5kzZ6ncddf9sm3bdmnU6DLp3PlGOfzwgx1kDgGHgEPAIZCFCDhCchYOWmE0edAj38lDrzoSpMK++YVlpddfyhXGULg6izACP/26Q3o/9K2s+NeWIozCnl0f1vBAqV9jXwMev4rIvxxmDgGHgEPAIeAQcAg4BBwCDgGHgEPAIeAQcAg4BBwCDgGHgEPAIZAAAtu375BRo+bJ6NHztaXdcstfZMSI26R06VIJ1OqKcAg4BBwCDgGHgEPAIeAQyCUEduzYKS+88KYMGTJT3nhjgzRocIn8H3vnAV1Ftbb/JxAg9F68CBYUAREbeBFQFCyAogiIFCkCUgTp0nvvvROKoIgXEBUvooKChavS7ICKAoK0AKETSPnWO/cb7klyZuadU5JzkmfW+i/v/8su7/7tMvswz352jx5NceedtyIiIiIjNZVtIQESIIFMRYCC5EzV3b439pmpx/DbsWu+F5DBcjZ9MA+GPVcwg7WKzQl1AucvJ6LHG6ew7TcR2PIRAiJGFlGy8/MDAK5hzpyYggRIgARIgARIgARIgARIgARIgARIgARIgARIgATsCezdewCtW4/Avn2HbBP279/KuGqbghKOKBIgARIgARIgARIggZQE4uMTMHfuGhw9GoOOHRvipptKcN/IYUICJEACGYAABckZoBOD3YTTFxJRfeSRYFcTVuXrRZBh1SwGG+IEzl5KRMclJ/H9oashHmnahXd7iWx4v1cJRYX7AcQq0jEJCZAACZAACZAACZAACZAACZAACZAACZAACZAACZCAFYG4uGsYNWoxZs9e7QipfftnMXp0J0RFZXdMywQkQAIkQAIkQAIkQAIkQAIkQAIkQALhT4CC5PDvw6C3YOveK+i05GTQ6wmnCp6+NxcmNSscTiEz1gxA4MzFRLRecIJu5Sn68j/DS6JAriwOPXwcwOEMMArYBBIgARIgARIgARIgARIgARIgARIgARIgARIgARJIHwIiRl627AOMGrUEFy5ccgyiVKnimD+/H6pXv9sxLROQAAmQAAmQAAmQAAmQAAmQAAmQAAmEPwEKksO/D4Pegukbz2LBp+eCXk84VfB4xZyY2apIOIXMWDMAAXErbz73OA7GxGeA1gSuCXPaFEGtCjkdCrwAYF/gKmVJJEACJEACJEACJEACJEACJEACJEACJEACJEACJJBJCFy5EofvvvsN0dHvYc2aT121umDBvGja9HE8+2xNlCt3E/Lnz8OruF0RZGISIAESIAESIAESIAESIAESIAESCB8CFCSHT1+lW6St5p/A9j/i0q3+UKz4kfI5Me8lCpJDsW8yckynLiTg+ZnHcTQ2ISM303Xb2j+SF73rFXDIlwRgNwD5Lx8SIAESIAESIAESIAESIAESIAESIAESIAESIAESIAEnAklJSZg7dy0GDZrnlFT194oVy2Dp0iG4/fZSqvRMRAIkQAIkQAIkQAIkQAIkQAIkQAIkEF4EKEgOr/5K82gTEoG7B/4F+S+f/xGocmsOjGlSCKUKRRILCaQZgeNnE/DU5GO4GMcJ6Qn9/lty4I3OxRT9IA7J4pTMhwRIgARIgARIgARIgARIgARIgARIgARIgARIgARIgARIgARIgARIgARIgARIgARIgARIgARIIJAEKEgOJM0MWNb3h66i6ezjGbBl/jWpbIlsGNW4ECqVzu5fQZkot+FL68WcNiIiE0Hws6lHzsTjyQlHeUAgBccckRH4buyNCrpHABxTpGMSEiABEiABEiABEiABEiABEiABEiABEiABEiABEiABEiABEiABEiABEiABEiABEiABEiABEiABNwQoSHZDKxOmXfb5eUz4IDYTtty+yVmzAHPbFMXD5aLI5v8J/HkyHmcuJuBCXBIuXE5E7KVEHI1NwJ8nr+HcZe+OvvEJQI5sEciXMwtKFsyK0oUjjf8dlT0C+XNmQbH8WelC7THCfj12Dc9OpaDW26Rb2aUY7r0ph8N8PAvgd85ZEiABEiABEiABEiABEiABEiABEiABEiABEiABEiABEiABEiABEiABEiABEiABEiABEiABEiCBABOgIDnAQDNacd1WxOCTHy9ntGYFpD1jmxTCc5VzB6SscCskPiHJEBsfO5uAfUevYffBOOP/f+5SIv6MuYZE7/pjV80sli8rShWORMmCkbjjhmyoeGN2Q7RcNF9WZI/MnLbKX/9+BS8tPOmKY2ZJ/NpTBdC2Zl6H5sYD+D6zIGE7SYAESIAESIAESIAESIAESIAESIAESIAESIAESIAESIAESIAESIAESIAESIAESIAESIAESCDNCFCQnGaow7Oih0b9jZjzCeEZfJCj7lU3P15+NF+QawmN4pMAXL2WhFMXE7H7QBy++vWK8d8DMSLwTLtHBMrVbo/CA2Vy4K4bs6N4/swlTn5/10X0W3U67YCHUU2178yJ2a2LKCL+GcAVRTomIQESIAESIAESIAESIAESIAESIAESIAESIAESIAESIAESIAESIAESIAESIAESIAESIAESIAES0BKgIFlLKhOmO3AyHnUnHc2ELdc1ufVDedG/fgFd4jBNJULk/cevYcuey9j002X8dPgqEgLgfhwIHBERwP235MCj5XPi8bty4saCkZD/W0Z+Fnx6DtM3ns3ITfS5beKc/fngfyjyHwQQo0jHJCRAAiRAAiRAAiRAAiRAAiRAAiRAAiRAAiRAAiRAAiRAAiRAAiRAAiRAAiRAAiRAAiRAAiRAAloCFCRrSWXCdO/uvIgBb9ON1arr696dC1NbFM6QI0OEx+t2XDREyOKQnSjK5BB/bioSiSfuyoVGVXJD/ndGe65cS8LED2Lx1n8uZLSmBaw9H/a9ATc79v0pAAcCVicLIgESIAESIAESIAESIAESIAESIAESIAESIAESIAESIAESIAESIAESIAESIAESIAESIAESIAESAChI5iiwJDB07Rms/obiRytANcpGYVH7ohlmBJ2+kIgPdl/Ehz9cwp4j1xAXHwYqZC/0c0RGoHThSLSskRePVcyJgrmzZIg+OnkuASPWncHmny9niPYEoxFjmxTCc5VzOxR9BcDPwaieZZIACZAACZAACZAACZAACZAACZAACZAACZAACZAACZAACZAACZAACZAACZAACZAACZAACZBApiVAQXKm7Xrnhtefcgy/H7/mnDCTpqhUKjtWdS2OiIjwBvDbsWtYv/sSPv7xEg6fjkdCYni3x4w+MmsEShbMisYP5MGTlXKiVKHwdk0+GBOPtotO4u8z8Rmjg4LQisYP5MaoxoUUJX8PgBwVoJiEBEiABEiABEiABEiABEiABEiABEiABEiABEiABEiABEiABEiABEiABEiABEiABEiABEiABFQEKEhWYcp8ic5cTES1EUcyX8NdtPimIpFY3qkYiuXL6iJXaCRNTAJ+P3YN7+++iA3fXcLR2ITQCCxIUZQplg0NKufC0/fmRon84ddfguXnw1fRZNZxSN/x8U7gtuLZsL53CQWe/QBiFemYhARIgARIgARIgARIgARIgARIgARIgARIgARIgARIgARIgARIgARIgARIgARIgARIgARIgARIQEOAgmQNpUyYZsuey+i8NCYTtlzf5Py5smBUo0J4/K6c+kwhkPLQqXj865sLWLntAi5fzVzqVnFJbvRAbrSolgd5orKEQG/oQ/j0l8vosoxz0onY1yNKIn9Op749DuCwU1H8OwmQAAmQAAmQAAmQAAmQAAmQAAmQAAmQAAmQAAmQAAmQAAmQAAmQAAmQAAmQAAmQAAmQAAmQgJIABclKUJkt2bQPz2LhZ+cyW7NdtTcCQKfH8qHbE/ld5UvPxLM+PovFW84jLj5zCZFTMi+UOwteqpkPLavnQY5s0pOh/8zbdA4zPz4b+oGmc4TzXiqCR8o7HRK4CGBvOkfK6kmABEiABEiABEiABEiABEiABEiABEiABEiABEiABEiABEiABEiABEiABEiABEiABEiABEgg4xCgIDnj9GVAW9Jy3gns+DMuoGVmxMJE+CgCyFB/Nv5wCRPWx+LY2YRQDzVN47ulWDYMebYAHrw9Kk3r9aWyPitP4d/fXfIla6bK8/Kj+dCrrtMhARHk78pUXNhYEiABEiABEiABEiABEiABEiABEiABEiABEiABEiABEiABEiABEiABEiABEiABEiABEiABEggmAQqSg0k3TMtOTALu6v8X5L987AmULhyJjf1uQKh67J6+kIhh75zG5p8vI4n96bUzc+eIwDP35TZErHmisoTkkD91IQFdlsXg+0NXQzK+UAqq8i05sKJzMUVI+wBcUKRjEhIgARIgARIgARIgARIgARIgARIgARIgARIgARIgARIgARIgARIgARIgARIgARIgARIgARIgAScCFCQ7EcqEf//u4FU0m3M8E7bcfZPz5cyCdT1K4B8Fs7rPHOQcP/x1FWPePQP5Lx97AiIov/PG7JjQtBBuLZYt5HBt++0K+q06jZjzdLh26pzskRH4fuyNTskAHAFwTJGOSUiABEiABEiABEiABEiABEiABEiABEiABEiABEiABEiABEiABEiABEiABEiABEiABEiABEiABJwIUJDsRCgT/n3p1vOY+O/YTNhy903OljUC418ohHr35HKfOUg5xAl5zbcXMfPjsxSwumR8Q4GsmPZiEdxdOrvLnMFNvnLbBYx690xwK8lApa/qWlzRh2cB/J6BWs2mkAAJkAAJkAAJkAAJkAAJkAAJkAAJkAAJkAAJkAAJkAAJkAAJkAAJkAAJkAAJkAAJkAAJkED6EaAgOf3Yh2zNry6PwaafLodsfKEWWMsaeTHwmQIhEVZiEvDmV+cx8YNYxCeGREhhF0RUtggsfrko7rs5R8jEPmLdGaz6z4WQiSfUA+n7dAG89HBehzDjAXwf6k1hfCRAAiRAAiRAAiRAAiRAAiRAAiRAAiRAAiRAAiRAAiRAAiRAAiRAAiRAAiRAAiRAAiRAAiQQFgQoSA6LbkrbIKuPPILTF6hm1VK//5YcWNGpGCIitDmCk06ckVd/ewHD3zkD+d98fCeQO0cEFrYLHVHyi/NOYOefcb43KJPlfLxiTsxsVUTR6p8BXFGkYxISIAESIAESIAESIAESIAESIAESIAESIAESIAESIAESIAESIAESIAESIAESIAESIAESIAESIAE7AhQkc3wkI3AgJh51Jx4lFRcECuTKgm3DSyKd9cj41zcXMOa9WFyNpxrZRfdZJs2XMwvmtCmCyrekr1Py/uPX0D76JI6dTQhEszJFGUXyZsUXQ/6haOtBADGKdExCAiRAAiRAAiRAAiRAAiRAAiRAAiRAAiRAAiRAAiRAAiRAAiRAAiRAAiRAAiRAAiRAAiRAAiRgR4CCZI6PZATW7biIgf86TSouCIgQeVXX4qhUOruLXIFN+p/fruC1Vadx6jxFq4EkW6JAVqzrUQIiOk+v5+2v/ys0v5ZAobmbPvio7w0oXSTSIcspAAfcFMu0JEACJEACJEACJEACJEACJEACJEACJEACJEACJEACJEACJEACJEACJEACJEACJEACJEACJEACXghQkMxhkYzAkDWnsebbi6TikkDbmnnRp14BRKSDTXLM+QR0fT0G3x+66jJqJtcQqHt3LkxuXhhZ0qFvJb4eK07hox8vaUJlGg8C414ohAb353ZgcgXAz+RGAiRAAiRAAiRAAiRAAiRAAiRAAiRAAiRAAiRAAiRAAiRAAiRAAiRAAiRAAiRAAiRAAiRAAiTgJwEKkv0EmNGyPzX5GP44cS2jNSvo7bmlaCTWdi+BnNnTXrU6dM1prKaIPGh9LELkWa2KoNadOYNWh1XB4opcb9IxHD4dn+Z1h3uFTf6ZByMaFVQ043sA5KsAxSQkQAIkQAIkQAIkQAIkQAIkQAIkQAIkQAIkQAIkQAIkQAIkQAIkQAIkQAIkQAIkQAIkQAIkYEmAgmQOjusEYi8l4sHhR0jERwIb+96Am4pE+pjbt2w/Hb6KFnNP4Gp8km8FMJeKwA0FsuK9XiWQNyqLKn2gEm3/Iw4dFp/ElWvsX7dMbyueDet7l1Bk2w8gVpGOSUiABEiABEiABEiABEiABEiABEiABEiABEiABEiABEiABEiABEiABEiABEiABEiABEiABEiABKwIUJDMsXGdwGe/XMYry2JIxEcCwxoWRNOqeXzM7Vu2jktO4vO9V3zLzFyuCPR7ugBaP5wXaemBPenfsViy9byrOJn4fwS+HVESeXM6iciPAzhMbCRAAiRAAiRAAiRAAiQ+33JJAAAgAElEQVRAAiRAAiRAAiRAAiRAAiRAAiRAAiRAAiRAAiRAAiRAAiRAAiRAAiRAAn4QoCDZD3gZLeuUDbGI3kLxo6/9Wu/uXBj3QiFkj0wbyerug3FoPueEr+Eyn0sC4n69vFMxFMuX1WVO35PXm3QUf56M972ATJ5zftuiqFkuyoHCBQD7MjkpNp8ESIAESIAESIAESIAESIAESIAESIAESIAESIAESIAESIAESIAESIAESIAESIAESIAESIAE/CNAQbJ//DJU7hfnnsDOA3EZqk1p2ZiSBSOx+OWiEOFqsJ/EJGD0u2fw1n9ETMknrQhMbFYY9e/NlSbVHTkTjycnHEVCYppUlyEr6VgrH3rUya9o205FGiYhARIgARIgARIgARIgARIgARIgARIgARIggfAhkJSUhHnz1iJHjuxo0uQx5M2bNv+uGT6EGCkJZCwCX331PYYNW4TZs/ugXLmbM1bj2BoSIAESIAESIAESIAESIAESIIGwIUBBcth0VXADTQJwZ9+/IP/l4zuBsU0K4bnKuX0vQJnzwpVE1Jl4FKcuUK2qRBaQZA3uz224YKfFs+bbixiy5nRaVJVh66hyaw7D1dr5EYdkivudOTEFCZAACZAACZAACZAACZAACZAACZAACZBAuBA4deosOnYch02btqNUqeLo3Lkh2rR5GrlyOd0oFi4tZJwkkLkJXL0ajwsXLuHkyVhs3vwtli79AFWqVMDkyd04zzP30GDrSYAESIAESIAESIAESIAESCBdCVCQnK74Q6fy3Qfj0HzOidAJKEwjqXt3LkxtUTjo0e87eg0Nph0Lej2sIDmBO27IhmkvFsEtRYPrgh2fkISOS2Kw7bcr7AI/CERmjcCP425UlHAEAOeTAhSTkAAJkAAJkAAJkAAJkAAJkAAJkAAJkAAJhAmBxMQkfP75bowcGY1du+RAPnDffXdg6ND2ePjhe5ElS0SYtIRhkkDmJHDlShx+++0v7N17EPv2HcSPP+7H6dPnsH37L16B5MmTCwsXDkC9etUyJzC2mgRIgARIgARIgARIgARIgARIICQIUJAcEt2Q/kEs3noek/8dm/6BhHkE/yiYFbNbF0H5f2QPakve33UJ/VadCmodLDw1gRzZIjD9xcJ4pHzOoOI5fDoedSceQ3wiPcv9Bf121+KoVNppPsrat9/fqpifBEiABEiABEiABEiABEiABEiABEiABEiABEKOwJkz5zFmzFJER793PbZXX22CXr2ao2DBvCEXLwMigcxMQNyOP/10O1au/Bhbt+5yhaJp0ycwadKryJs3l6t8TEwCJEACJEACJEACJEACJEACJEACgSRAQXIgaYZxWV1fj8Hmny+HcQtCJ/RBzxbEi9XzBDWgN766gDHvnQlqHSzcO4GhzxVEsweD179JScC8zecw6+Oz7IIAEOhfvwBaP+T0YSUewPcBqI1FkAAJkAAJkAAJkAAJkAAJkAAJkAAJkAAJkEDoEYiLu4Y5c1Zj5MjF14OrVasyxo/vgrJlS4dewIyIBDIZgZiYWMybtxZLlqyHHCJw+1SuXB5z5vTFHXdwPrtlx/QkQAIkQAIkQAIkQAIkQAIkQAKBJUBBcmB5hm1p1UYcwZmLiWEbfygFXqlUdizvVAziphusZ/7mc5jxEQWrweJrV27nx/Kh2xP5g1b1qQsJaB99Env/vha0OjJTwU/clRMzWhZRNPlnAFcU6ZiEBEiABEiABEiABEiABEiABEiABEiABEiABMKPQHx8AmbPXo3hwxddD75ixTKYOrUHHnigQvg1iBGTQAYgkJiYhPXrv8Do0Uvw229/+dQizmOfsDETCZAACZAACZAACZAACZAACZBAkAhQkBwksOFU7J8n41Fv0tFwCjmkY82dIwumtyyMGmWjghanuOfO3XQuaOWzYGsCTR/Mg2HPFQwaok9+vIxuK2KCVn5mK7ho3qz4fMg/FM0+CIDcFaCYhARIgARIgARIgARIgARIgARIgARIgARIIEwJXLp0BUOHLkR09HvXW3D77aUwY0YvVKtWKUxbxbBJIDwJiHP5/PnvYNKkN3DhwiWfGtG06RMYMqQtSpYs6lN+ZiIBEiABEiABEiABEiABEiABEiCBQBOgIDnQRMOwvLXbL2Lw6tNhGHnohtzg/twY90KhoAU486OzmLeZguSgAbYpuFGV3Bj9fPD6tu+qU1i/y7d/fEwPHuFQ58f9bkCpwpEOoYoYWUTJfEiABEiABEiABEiABEiABEiABEiABEiABEgg4xI4dOgYOnQYh6+//ul6IytXLo85c/rijjtKZ9yGs2UkEEIE5HDAlClvYsqUlT5F9fTTNdC16/N44IE7kSVL8G7r9Ck4ZiIBEiABEiABEiABEiABEiABEsjUBChIztTd/9/Gj18fi9e/OE8SASRQLF9WbOx7A3JmD84/BFGQHMDOcllUMAXJe45cxSvLYnDsbILLqJjcjsDcNkXwaIWcDpCuAPiZIEmABEiABEiABEiABEiABEiABEiABEiABEggwxNYu/YzdO8+NZkra7161TF9ek8UKxa82+EyPFg2kAQUBOLjEzB79moMH75IkRooWDAvKlYsg3vvvQPVq1fCP/95JwoUyKvKy0QkQAIkQAIkQAIkQAIkQAIkQAIkkNYEKEhOa+IhWF/3FTH4+MfLIRhZ+IYUEQGMblwIDavkDkojKEgOClZVocEUJM/ddA6zPj6rioOJ9ASGNSyIplXzKDJ8DyBekY5JSIAESIAESIAESIAESIAESIAESIAESIAESCB8CcTGnkePHtPw7rtbkzWifftnMXJkB+TKFRW+jWPkJBDCBKzEyKVKFUeNGnejWrVKuP32Urj11pKIisqOvHlzIUI+OPEhARIgARIgARIgARIgARIgARIggTAhQEFymHRUMMN8fuZx/HT4ajCryJRl33tTDqzsUiwobacgOShYVYUGS5B8/nIiXph9HH+epCBW1REuEnWunQ/dnsyvyPEbgHOKdExCAiRAAiRAAiRAAiRAAiRAAiRAAiRAAiRAAuFNYP36L9Cy5fBkjciTJxemTeuBxo1rUQQZ3t3L6EOUwOef70aHDuNw7NgpI8I6daqie/emqFKlAiIjs4Zo1AyLBEiABEiABEiABEiABEiABEiABPQEKEjWs8qwKWuMPIJTFxIzbPvSs2FruxdHhZLZAx4CBckBR6ouMFiC5Pd2XsTQtWdwNT5JHQsT6giIU/mY5wspEh8A8N9/COZDAiRAAiRAAiRAAiRAAiRAAiRAAiRAAiRAAhmZgAgi27cfiy+//C5ZMytXLo8FCwagTJmSGbn5bBsJpDmBffsOoUuXidixYw/EEXnw4LZo0KAmcuTIluaxsEISIAESIAESIAESIAESIAESIAESCBYBCpKDRTaMyq3Y/y8kUI8clB6rUykXprQojCwBvlGLguSgdJeq0GAIkhOTgIbTj2Hf0WuqGJjIHYHqZaMQ3b6oItMRAMcU6ZiEBEiABEiABEiABEiABEiABEiABEiABEiABMKbQEJCIsaMWYqpU1emakjv3s0xYEAbOraGdxcz+hAicOnSFQwduhDR0e+hatWKmDChK+6++/YQipChkAAJkAAJkAAJkAAJkAAJkAAJkEBgCFCQHBiOYV1KtRFHcOYiFcnB6sTV3Yqj4o2BdUmmIDlYveVcbjAEyVv2XEbX12N4MMAZv08p5GDAtBcLK/KeAPCXIh2TkAAJkAAJkAAJkAAJkAAJkAAJkAAJkAAJkED4E/jww21o1mxIqobccUdpLFkyBHfeeWv4N5ItIIEQILB27Wfo3n0qHnigAiZN6kYH8hDoE4ZAAiRAAiRAAiRAAiRAAiRAAiQQHAIUJAeHa1iV+uSEozh0Kj6sYg6nYBs/kBtDnyuIbFkDZ5NMQXL6jYBAC5LFHbnZ7OP44a+r6deoDF5zm4fyol/9AopWngHwhyIdk5AACZAACZAACZAACZAACZAACZAACZAACZBA+BP49ddDaNNmJH755c9UjenbtyX69WuFrFmzhH9D2QISSEcChw4dQ4cO4xAfn4A5c/pCBP98SIAESIAESIAESIAESIAESIAESCCjEqAgOaP2rIt2PT/zOH46TDGkC2SukubIFoE3OxfDnQF0SaYg2VUXBDRxoAXJ2/+IQ6v54szLJ1gERIwsomTn5xyA35yTMQUJkAAJkAAJkAAJkAAJkAAJkAAJkAAJkAAJZAACp0+fw8svj8XmzdtTtaZy5fJYvHgwbrqpRAZoKZtAAulDICEhETNmrMLChe9i4cIBePjhe9MnENZKAiRAAiRAAiRAAiRAAiRAAiRAAmlEgILkNAIdytX0fOMUNv5wKZRDDPvYXqiaB0MaFESgzCQoSE6/IRFIQXJCIvDKspP4fO+V9GtQJqh52ouFUadSLkVLTwE4oEjHJCRAAiRAAiRAAiRAApmNwNWr8YiJOYM//vgbe/cewN69B/H9979h+/ZfDBQLFw5Ekya1vWJJSkrCX38dx7p1W/Hxx9/gq6++R6lSxVG//kPo0qUxSpYsqsZplvX225uMsqR+KeuFFx5Dp04NUaSI5mYQdXXJEkrdf/8dg23bfsA33/yMn3/+Az/+uB8XLlxCnjy5cNddZVCjxt2oW7caKlW6DZGRWX2ryCZXYmISYmPP48CBo9i//zD27TuI3bt/xa5de3HmzHls3DgDVatW9KnemJhY9OgxDR988KVl/jJlbsTy5cNC5vr6lONy1659+Omn/fjhh9/x7LMPY9asPsiXL7dPPIKRSVwBRfj2xx9H8Ntvfxn/b/fu/8Ys/ffKK40xfPjLyJ49MhjV+12mjL8jR05gy5Zd+M9/frzOWgr2nAMNGz6CO+64GVmyBO6mLL+DT4cCZM2Qfv3uu1/x5ZffG/N0//4jxnooz+23l8KDD96FF1+sCxE9hhKvK1ficPz4GWO9/+mnP4zYxUVWxmyvXs0xaNBLIe0Ye/JkLD79dDvWrdtirNfSD9Wr341GjR5F8+ZPICoqRzqMiOBWKe8GaetXX/2QbF0xx5q8l+rVq44nnvgn8ubV/BuRb/HKOiHvp6+//slYJ2TMmHuFggXz4r77yhlixDp1HjTmQFqMe1l75b3w4YfbjLlovrul/tq1qxixvPPOZ1i+fIPXRsu7pGXLur4B+f9cFy9exuHDJ/Hbb4eMNUHi2bPngLEeTJvWEy+99LRf5Qcqs6xb589fwsGDR429Xsp9xltvjTL2OYF+PNccqfeHH34zGMn48ed9brbn6NFTOHBA9rD/LVvW4vHju/i0Zzp8+ATWrv3s+p5WxrXMLVkby5QpGWg0AS0vvfaysmdu23YUGjeujZ49m3ndI8ue7pdf/jDWDZmnMjdkDMhjrh3//OedqF+/BvcYXkaFzCEZ31b8hF2jRrXw1FPVkStXlM/jylzLZD7J/mDHjj3GflD6q3//VoajfESEbv8na/Nnn+3E7NmrsXXrLuOd0K7dM2jVqp5PMXrGlnIdqVixDJYuHWLU4e2RWKQt77671TicImuP7M2aN3/S9b7BLGvlyo+uvwelLPmtKr9/c+TI5jN/u4zpvfeRdp89ewEHDx5L9jtV9hyTJ3dz/Ttd9hPSJ/J+NvtE+k/2ze3a1Td+e/AhARIgARIgARIgARIggVAmQEFyKPdOGsUmYmQRJfMJHoESBbJiQduiKFsiMD+2KUgOXl85lRxIQfLuA3FoPpfuyE7M/f37+t4lcFtxzdw7CuBvf6tjfhIgARIgARIgARIggTAlkFK0kVKEZtUsuw+8ItadNu0tLFjwriHcTfmIgGP69J4oVqygIzURlIm7WnT0+17Lkg+9wbgCWj7wb9z4NRYsWGd8VNY8IjKUD/IiuvJFbOUkALeKYd26iXj00fs1ISZLI30v7evff45tXn9EQa6D8sggfSBCXhEHiJBMRLzyv02hireyNaKIY8dOoX37sfjyy+8sw3vssSpYsGAAChfOr2qClfjJKV4p3EnoJRwGDJiLpUs/sI3FqRxVQzwSiThNhOqLF79vCAM0z9NP18C4ca8YBwbcPCJIadFimNc57qYcp7Rjx3Y2BODBeITXxo3/wRtvbDQENpqnd+/m6N27hU8CHE35VmnshEVWebTja/v2PXjuub62fWl3mMWXdsnBCpkfc+euMUTI3p727Z/FyJEdDNYiUG3WbIhlVTVq3IPo6IEoUaKwL+EEPY+If+SQz7x5a433lOYRMc/gwW0NUZQv7yerOmTc/+tfm4x14pdf/tSEAlknXnvtReMQj1bApir4/xNdunQFb731sauYvJUvgjQRUzmJ+DzFvCLIEuGx56Ehb2XL2Fq1ajTuuaesY9PeeWeLIeq0ekSctWbNOJXINuUBJ3m3inDcFGt7q6NChVuwbNlQlC1b2jFWuzUnJubs9cMOnmJGqzxyAKJPnxa2Y8RTCCfi15QHfryV3bTpE5g06VW1QF/qWL16MwYOnOt1fQnWPtRn2B4Z02Mva1Yv3MaNW2YclhB35NKlk7uNy17szTc/wrJlH1w/sOPU5jp1qmLAgDa2a4fMx8mT38SYMUudinP196ZNHzfWg1AQQ5rC1xUrPsSGDV9Zvvc8G1irVmVMmtTNVjzvuZf1dojC3/2B5Jf1edSoxZg3751UxXm+p1P+MaXo1fxdYB7us4pNDn3IvtTbgSQ5cDV06ALL96gcFuza9XnVYdMff/zdGHNW72S7trkaiB6J03rv4/m7TNZb+TcDz8NH3toxY0YvQ2iufdfLHk44Rke/5xVLMDj6yp/5SIAESIAESIAESIAESMCKAAXJHBs4czER1UYcIYkgE3isYk7MalUkILVQkBwQjD4VEihBclx8Ega8fRoffk93cp86Qpmp3D+yYV0P7bWShwCcVJbMZCRAAiRAAiRAAiRAAhmNgIi4evac5rpZVh/mxSlLxJN2jrtS2ZgxIgxsZPuBUtyY+/WbbTgu2j1uxSV2ZcXFXcP69V9g6tSV18VVIj6QD9ri3iWCisTERMOxafDg+caHWM9H0nbu3NBwgnMSMXnmE0fS1q1HYN8+2Z+7e3wV95nOdU51poczqq88NKJJGU+NGw+wFUy6bbOv88jJuU1Ggsyp9u3HGC6oVo+mHO2oErGIiIQWLlyXbHyLU2GnTo3wzDM1UKZMKcPRWcSIIoqcOfNf13n6Is4yXYU/+eRbzJr1L8N1LxiPr+J9u1hENC9ueCLul74S4WefPi/i2WcfMrLNmbPWEN9YPeLW2bHjc2qxhr9cZH1r2XK4q2LcjC+nuRBIx3UZN59/vhuDBs1PNmZEEC/iW+kDEWDOnPk2Zs9eY4jinnyyqiF2kTXe6glV13Jpi7R3woTlyQ7KyHunfftnDBfG4sULYefOvYbzfcp5JOmmTeuBxo1r+T3eZJ0QIaGIykz3b1kj5N33wguPGweO4uKuYs2aTzFkyIJUgjlJK33UuvVTKrGXZsCafEaOjIY453s+0qcdOjQw3uEibNu8+Vv07TvbVgipGfcyBufOXYtBg+ZpQryeRnvoJSEh0XG8agX0cuhp+PBFhnDfzePvoSRxQpVDCm4fp/f5uXMXjfbI7RHyiDjP7sCSWb/MA1kL6tVzdnyWsSK8Jk58w3bP0LdvS+NAWtZAXRPpFlaK9Om1l/UMw9xjytzzFCRaiShlXZJDOnLTgt0clf4bOrQd2rat73XtkHHx6quT8d57n/tJMXl2jUA+oBV6KUz6dcuWnZg+fZXxDvBc+4sVK2S8H6Tt5pqcsogGDWoaB0ILFMjrNVSn97e3TJp10swn/SquyDJvvT3SnjffHIGaNe9L9mc53Nqnz0ysWvWJa8TenOhl3d68eQcGDJiT6necZwVycOTNN0fi/vvLWdbrdGDBM6Nbca5Vpemx9xHB9YgR0caeSn4He978YdcpcoOPtwMJ3vKcOHEGffvOMtyqrR6rMeJ6YDADCZAACZAACZAACZAACQSRAAXJQYQbTkV3eT0Gn/58OZxCDrtY80RlwbyXiqDyLf5fizjjo7OYv/lc2DHICAE3uD83xr1QyO+mvLvzoiFI5hNcAl0fz48uj+dTViLX4J1VpmUyEiABEiABEiABEiCBjEjAFAOKAHH8+OWqJnr7wCsfJ197bSY+/XSHYxl2YhyJRxzVRCidUvDrrWA37oB2gXlzypKyxVmrWbMnUgkfNmzYhg4dxnkVqYgoeciQdq5EyeI8JQyXLFlvODtqH19cX0VMJsLx11//t2M1TqIgxwJ8TCAf+U+cOI1//Wuz4XbnzW3bs2itKELERQMH2ovHfBF5+zKP7JzbzLZpxFyBcO6T+L/99hdDoJFSzCdCIREApXQ4lBhFXCSC6S1b/ucKrGmX1bAQgXy7dqOTiSml/jZtnoY4dYqQJqXDq0a0J9eWR0cPcu3ebBWnCIPef/9zTJy44vo6JWLsWbN6o3z5W65nc3Lk1ooJfZxGXrPJWvPnn39jxYqNKnGidnxp3Lz9FTeaDRL+IogdNWpJsrVBxMhTp/aAvGNMR77Y2PPo2nUy8uXLbVwt36vXdGzatN0SqS/zP5D9462sI0dOGm1dterjZH+Wd9SUKd3x/PO1r88Lu/ngRhzkLQ6rdcIbd8lv58Qvsfft+6LhWh4ZmdUvhOKqKCJzOdDg+Vi9wyUuebd07DjOtl7tIQZxHd+796BxQENE2E6P9tDLqVNnjRjtxqsbAb3pgCpidXmvavZrgRJiyjt906Zv8dprsxwdcbXvc0/OIpT75JNvDOGilSDTTO8kzJR0WjGypA3UuuY0bjR/T++9rMQoa5B5cELEiDfcUMRYC7744jtDjJpyjzFgQGt07/5CMhdbSb98+QZ07z41VbPtRMkihG7VagT27z+swaVOo10L1AW6SCgsRGwvjtOmA6/btd+szqkdspbJgVA5yKNx4NfuD6R+u99NZnyy15T10dsjc/KPP44Yh1w++sj5dgBvB6CEpRyald8BTuuExGC3/sk+ZP78dzBpkv2BBbMt2oModkMjVPY+8jtSxojm3w00B+80YmSTiy+/e11MNyYlARIgARIgARIgARIgAb8JUJDsN8KMUcDbX1/A8HfOZIzGhHArqt6WA0s7FPM7woWfnsO0jRRO+g3ShwJerJ4Hg551vk7ZruiY8wnouCQGvxy56kMEzOKGwPreJXBb8WzKLHJNcYIyLZORAAmQAAmQAAmQAAlkZALehIXe2uvtqnH5kCiOjHJ1sOaxEpuYgoUuXSapPhSbdfnzcVI+cK9btwUjRy5OVadc1SvC4hw5Uu+vnYRCCxYMQJMmtV07UYq7W58+MwyxlOYZOLANxJ1P+2iFWFKeL6IgbRzadPLxfdiwhcZHf7tHI4rQuKz56+CqnUfSllmz+qBly7qWzdJePe7P+JfKRUg6a9ZqzJjxdirhtzehkGfAO3bswUsvjUo2dzSuclaNTimm1FzP7DQXpS5/RNIpYxVHTnFI93SCF0Hm/Pn9UL363cmSi4Pyyy+PNVzVvT0iKhKBUJUq5bVTImDpnMTSZkV2AiHPYDRu3lohpl0jRQgzZcqbmDIltcux1RXrIlZ9//0vDPGrXNEubff2+Dv/A9Y5/1+Qk5OjVXtFKD927DKv4SxZMgQNGz7iOlRZJ6Kj3zcESCkPiNgJjuRgkawR3pzPZa0QweLDD9/rOh4zg4w7EaF6E6hZ8ZG8mvGqHftmLFoxpLYPvvvuVzRtOthyvEq93g6IaWCKk3aLFkNty5ZynASMmrrMNDKeRajqJGLTvM+91SvliyC8Z8/ptoeYnFw2teWYMYSCIDmU9rLmLRetWj1l3IYi7tzeDpAIP7t3vIir27QZef3GEs8+t3rnyt65Q4exyYbHgw/ehWeeeQjy35tvvsFwFjYPQciBlY4dx9sKXAN9oMnNnJH3nbgKe95EIfl9Wfsln3ZNO3jwmHE4TPZ4do92/3nyZCy6dZuCDz/cZlue5jfNtm0/oF69no4Yvc3Lr776Hp06TVD/xrTaO8pvkzlzVhu/HbWPt9/P2rySLtT2PhLP0KELER39nm0zHnnkPsyf3x/Sfm+Pthwzr3bMuWHLtCRAAiRAAiRAAiRAAiQQSAIUJAeSZhiXdTU+CQ2nH8f+E9fCuBWhH3oEgNFNCqFh5dx+Bbtlz2V0XhrjVxnM7BuBUY0LofED/vXf4q3nMfnfsb4FwFxqArXvzInZrYso00t/BOcqXGUATEYCJEACJEACJEACJBBCBJyEc2aoKR2e3H5INMvZuHEGxK3R83H7odjMK66Xcl226YipxSoCKxFhjhv3eqosTk6STm6gTvntYjTFZLVqVYaIvb0Jucz8IuYYPboToqKyq5otLsziuOgkMpDCfBUFqQJxkchOXGcWo/lAbSeMM8vxV1iknUca4aPp7OopfE2JzV+HcBFQi7jW21XYIlzp0uV5r4J8iUPEciIE9DaWfBXJSblmf99xR2m8/vowlCt3s+1o0YgANePDaUiKA+f69V9g9OglydzbpQ+mTesBcXJOuQZpxoO3tdAplkD8XROb1KMVJGrcvP11XJf3zahRizFvXuoDCnXrVsPMmb1RtGiBVHjeeWcL2rYdBRHGeLp5p0zo7/wPRL+YZYjA8K23Pjbc7L05xFu5vIr4T1xIxQ3e2+OLA7Q4EEuZ3lz1ndxmncaZU347piJ8lMNQX3/9U6pkrVs/ZdxwkCtXlNci5PDPq69OxnvvfW5Zhdv3q+Ydo1n7zYCWLv3AuC3C6vFH4KaJNRhCTM373B9XZlkj5L20cuVHttOxU6eGGDGig9f3m9u9qBwKkz1o1qxZArkEqMsKpb2siLnnzl2L5cv/bby/5WYFqwMkcuht8eLBkHe9t8ft2pFyX37ffXdg6ND2xoGHlDcrmPVp9g+BPNCk7lQA3tyuJb+diNtpfmkEv1KHE3uzHRs2TEO1apVsm2Xndp0yo2avJqObMv0AACAASURBVOt9nTrdHVGmXEfkBo4uXSaqfv+YhdeuXQWLFg1EoUL/u4lS3s0iEpd3ottHw8tbmaG69zEPHwhbu2fFiuGoX/+hVEncsnQ6TOK2P5ieBEiABEiABEiABEiABIJBgILkYFAN0zIpkkybjitdOBIf9bvBr8ri4pPw9ORjOHw63q9ymNkdgQols2NumyIont/36xN/PnwVbRedxLnLie4qZ2pXBLJljcAbnYuhUmmdEAH4AwBd4l1BZmISIAESIAESIAESyMAENG6B0nzPD7xuPySa+CpUuAXLlg1F2bL/EyF8++0v6NVruq341gq/L66bdh93pR4n0ZaTIFnKcHLA9daeK1euGgJRcZySD/ObN++wdFeV/G6EEuLoJWI++ZAuQiYrl1AzLo0wINhTwpOHXV2aj/wawaSv4nYzNrlOum3b0YZY1+7RCB817pg1atyD6OiBls5jdjEcPRqD3r1nenU2d3ImdhJsaUUvKePzdNC0E4x55vPmiOj5d39F21KWrHVLlqw33PBSikPtnNQ14yG9BMmaNV8rSNS4eXtb992sH3aOhNLH4rRbr141r0VqBUyhsOaZ481OjCzr95Ilg70KwZyEtk7vtpQA7a5St4vDLMdJ2OarwGjPnj/x6qtTvIrLxD11+fJhuPfeOyyHmOYdrlmnPSvQrNnaMjXxicA+OnoQihRJLcJ3mluaOeFmf+FUn/w9pQO+VR7tIQir/Fu37kKLFsNsXZKtDrwcP37acHL15rjtrb7Klctjzpy+lqJaDRd/0oTaXlb2lZ06jTcOEolQW5zarRxU7ZzVhYlm7VizZtz1w42e77R69apjypRuuOEGe9MOp/2DxOHPAStf+9bqN5HdYUfNflm7N9PcoKDdH8hes0OHcfjiC7ml0frR3q4hLsvNmg2xLSvlvs/tTT5m4a1a1cOECV2RM2cO4/9ktxfU9LUva1so731kTRfXexHC2z3Nmz+JyZO7pTog9Pnnu42x4fR71Czb6beJpg+YhgRIgARIgARIgARIgASCTYCC5GATDqPyz1xMxHPTj+H42YQwijo8Q+3yeD50fTy/X8F//fsVvLTwpF9lMLOeQK7sEXira3GULZH6emJ9KUDPN05h4w+X3GRhWh8IyPySeaZ7rgD4WZeUqUiABEiABEiABEiABDIFAY2QRkCYH1M9r7SW/3u/fi3Rtm19w23wlVcm2jJLKaI8dOiY8UFSBDIFC+bFqFEdDbfRgwePG1cG2zkES0XaD+xmUE6uznZOm2YZGrGQL2Ie8/ro338/bFxxu2LFBixfvsGSpzf3LqvEGzZsMzhXrlwO+fPnsXWGDISIMxAT59Sps4aj86ZN2y2L04giNIJJqcBfB9ft2/fguef62gqhpB6N8NHJHVPKeeWVxsbV3dmzR7rCbSfOeOihewxxp5WQR8aouJK+++5WyzrdzkmzIBH7irulODZrhBtObrBSrj+ibclvJwYRMdqCBQNQpkxJryycrha/556yhrD01lu953fVqS4Ta8aqdg1zEsFKaFohprdmODksNm36BCZNehV58+bySkEjvgyVNc/z3erNGVkaaCeCt3P8dOuo6yTi0owPJ1GhtMetI66T06XGsVbzDnfzfpV2mE7cdlNR21bNgQFf13+JT/N+CbQQU7NOiGvu0qVDcPvtpVyuaP9LrrldQFKnbJ+MiaFDF2LhwneN+vv0eRH169cwxIgyF0Q89+9/fwURPF+7loCnn66B11570XL997kByoyhuJeVWwRathxuvBd//fUgpkxZ6bU1mltENGuH3OQghxLlMQ+daUXimv2D2zVT2XWWyWT9F+Fuly6TIGuA5yPvqBkzeqFRo0e95pcbL9q3H2N7C8CSJUPQsOEjjmFqfhNq1n/Pd7f0i8RfrFghQ8SaUqhu917zDFjc/wcOnGfbBs99n+c8kfVFfmPef385o4w33vjQtpyUB17N31HybpYxLDfUyMGXNWs+NX6rOD1uD6CFw95n5869aNFiqK2o2NvNAJ439tSpUxV9+7ZCpUq3GQjlN7AcCvn4428gByDlkJGIkdu1qw+ZB3xIgARIgARIgARIgARIIJQJUJAcyr2TDrGt3HYBo96lS2haoF/RqRgq3/rfE8W+Pn1WnsK/v6O41Vd+bvI1fzAPBj5bEP7cOLdlz2V0X3EKV+OT3FTNtC4JiCuyuCOLS7LuOQrgb11SpiIBEiABEiABEiABEsgUBDQuYZ7CT1MQtHfvQUyb1sMQEEdEREBTjqfjVMoPxeKgJPVIWRpBjnTO/Pn9III0zaNxddY4SHoKJ63q9UUIaYrJKla81XDlko/2IhyyerSCKdOhTK5pHzOmM9566yNbka8vsWv4u00TqOu000oIpRF5aYSPGrGcsNSM1ZTM7URMEps4i9aqVdmyqzRCFa3oJWUl5pyX/7s4f4oIwe7RuPhpRDNWdTitFyKukfVM1quUj0YEb+Ua53ae+JJ+1aqP0anTBNusWkGiZp5qhZjeArJz5HZyR5byNILkUFnznNzH7VwkZczNnbsWgwZ5F2u5GW9OYkeNO7Kw18zRpk0fN9wTNUIjJ5G0lfNtynEV6HeCp7u73aTSHLSQ/BpHf1/WfylbI8TUvKfcrjsax3g3Y8Gqfqd5YObzrMvzIMADD1TApEnd0k1orOHq9G7S7g8CuZeVNUMOFO3dewAi/LQ7TCf70FdeaeT13Wm2XyNINt/vOXJkx+TJb2Lx4veNA1UPP3yvI0bN2vTYY1UMcXXhwv6Z7DgG8/8J7NZ/zcGbxo0HWB6I066NEkqg9gemY/aOHXuT3WIgB71Wr95kvK/On7+ELl0ao02bpxAVZf/dULs3Ng9rZMuW1RAL9+w5HeXK3XTdzVxbjufvS8+DMLJ2jBjRAcWLFzJ6TuPa7MstEeGw9/HlAIjn/qJ37+bo3btFKvdk7ZxhOhIgARIgARIgARIgARIINQIUJIdaj4RAPP3fPo33dl4MgUgydgiPVsiJqS0KIyqbVjSZmkdcfBLaLDiJ7w7GZWxY6dy60kUiIQLyYvmy+hzJxbhEPDnhGE5doAO5zxCVGWe3LoLad+ZUpr4MYC+ARGV6JiMBEiABEiABEiABEsjoBDTiFGFgfuCNj4/HgAFzsXbtZ5gypTuef742smSJUF/HbbrDylWvc+asNhzpxDlLBEniGGo+IiKz+7gu6UQ0IwKfKlXKO3aTxnlSrkAXZ2IRW9k9GqGEL05/pqDbdOWaMuVN48prq0dThwhXpk17C2PGLIV8+K1Tpxpathxm62YlTlTi/BUVld2RazATaATuGtGkRjDprxBKc122sNIIXDRifG+OY0594SRi0jjUOTnrylxevHgwbrqphFM4qf5uzvnnn6+FceNecRSnaNYIzfjwFqjTeuG0VphCnC1bdllyWLFiOOrXf8g1J38zaNZ8N86Qmnnqq/u403Xv4lI6e3YfFCiQ1xKLRpDsj9usv/1h5ncS20o6O4G9HSsR9y9aNNBwdXR6nNYJya8VN8shmJdeGmV704H2YI2TSFriknfcgAFtEBlp/++ZgX6HawTOGjd/aYPmMIOb+ZmyvzVCzGAI9DUia0/HW6dxavd3zcEZz3eoKTaU97i8v0S8GaqP07tJ4nZ6P5ltC+Q80OyzpF6tMFYjYDfXDpnvr746GbfddqNq/kscmv1DSofcYI4JO+d3+a3z5psjULPmfV5DkN9TcoBx4sQVliF26tTQENHmyGF/E2Yg9wemY7Y/B8M8G6TZG0t6c78hTOWmHfktM2tWb5Qvf4tRnGYN9FxjxX1abgb54IMv0br1U8bNJHKjj3a9lnRPPlkVCxb0t92reLY1nPY+Gtdq8zdW7tw5r4vExe1b9vq5ckUFc2qxbBIgARIgARIgARIgARJIUwIUJKcp7vCo7OylRHRcchLfH7oaHgGHcZQTmhbCM/fl9qsF0k893ojBsVgKXf0CaZE5V44IvN21OG4rbv8PVHZ1JyUBczadxZxPzgUjRJbpQaDPUwXQrqb1h7fUsA4AOEWGJEACJEACJEACJEACJHCdgObDrCQWNz4RCorrWffuU40PsiJgNIU/p06dNa6s3bRpuyVdT9c90/lJEosLVfXqdyfLp/nAqRX4SMG7d+9Dq1YjUl2D7FmpxrVN0ms+imvEwp51e4oAzI/pU6euxMiRiy15ahy3TM4lSxY1HMo2b96Bnj2n2c4AX0WcgZxWgRRFaAST/gqhtPOob9+W6NevFbLaXEekEW49++zDmDWrD/Ll0/8by6ef7jDmgLgipnxEsCjuyHL9tN3jJLQdObIDunR53rZ9VuWbc147/pzWCDcHFlLG5ORUK+xbtqxricoU4lglqFu3GmbO7I2iRQsEctqoytKMVa0gUTNP3a6FZiM8D1NYNcypHySfZv776jarAq5IpGmrnSjN7mp3yed5k4FTOJ7X0lul1YrpNcJQjSBZ2rdgwTr07z/HMnw79+iUmTRCaTfjViPG1B560YibNQdbrEBphJjBEOg77WckXq2DtNMY1jCUMsTNv06dqsbBuFWrPnE1T5xiCNbfQ3Evq3WlFiZaYeyvvx5CmzYj8csvf1qiNNcOEW/26jUdcmtBuXI3q9A77R+kkLR6LzgdRnE6AHLw4DFDeLtjxx6vbdc62ktmzf5ABO9yi0WRItb7l5MnY9Gt2xTjt9ebb47E/feXU/WLXSLN3thct6XNr702C7KXS/kbU7MGmmts/vx5MHv2agwfvgj16lXH9Ok9UaxYwethatcaN2uqZj8QSnsfzXteDhwvWTIY164loEuXiQa/OXP6hvThD78HLAsgARIgARIgARIgARLIlAQoSM6U3e7c6B//uooOi08i9hJdQ51p+Z6iZMFIiJtruX/4LnaV2t/ZfhGj3zuDy1eTfA+GOVMRkO+hgxsURNOqefyis+fvq2g2+wTE0ZpP8Ag0+WcejGj0v38Ec64pFsB+52RMQQIkQAIkQAIkQAIkkKkIaD7Mmh94ExOTjI/epUuXSPVRVvNB0nRtE/FChw7jsHv3r14FIJprpKWTtMIGuVJW3K3efXerZd9qXdukAI34yI2YSco0Bd3Hjp3G0qVDcPvtpVRCuo0bZ1i6XpquXuLSKkKNp56qZrhbL136gSUHf5wXAzlxNAJ3jShCI5iUuP0VQmmEEpp6NO6YUs6gQS+hT58Wtleee/aHk9uadi7ZuTN27twQQ4a088ntzJzzMlZXrRqdzC3d27i6fDkO/frNtr0WXiuqTVn+8eOnDSHNRx997XVIO7lAO603IhAV8XetWpUDOWXUZTm5XEtBWvGMrDHt24+BnRO0VoiZsgHybnr55bGWh0ic+sEsz0kI6YvbuBq2MqFGZGjnemo6Qf70U/J/85GxJg6EzZo94egaLKEeOnTMeDcLe6tH674q+TXrokaQrOHj5pCGZg64eYe/884WtG07yra3zdshnIaERojpj3NreggxNXs6U7B2660lnRA5/l0rkO3Zs5nhqtulyyTD+TTU3Tqd3i0CJj32shJX166TDQdZp0e719I422vWDm/xXLkS57gXTqv3gkZ8ancARHNYQ+scL6w0vwmd9geeN+Bobt5wGjPyd+3eWNyY5XDp+vVfGodkUx6elbI0a6B5eHDr1l3GQb5y5W7yKqDV/B6UOrWHeMw+CKe9j3b+CwM5tPz66//GggUD0KRJbfVvGM0YYRoSIAESIAESIAESIAESCAUCFCSHQi+EaAwf7L6E196ic2iwu+exijkxtUVhZMsa4VdVUzbEInrLeb/KYObkBJo9mAdDn3MjcE1NUET9nZfG4LuDccQbRAIP3haFBe2KuJxH+wBcCGJULJoESIAESIAESIAESCAcCWg+zIqgTK76HTt2Gb7++kfDVe7OO29N1lwRuTo574qIplevZobr78KF73r9UCyF7t17AK1bj4CIrOwejXuZnXOkZ9laQabk0Yis3IiZpExT0C1ir8mTu0GEZBqRk5W4w1OkYAptROQr4sFvvvnZEqs/zouBHP8agbuTKELi0bi9uXHa9tZGrVBCU49GiC0xaEU9klbEITNmrLJ023a6Djxlm+Vgwuef78a0aW9BxBoiDJX5U7/+Q47XgVuNEdOxtESJQoZQoXDh/LbDSeNSrhkfKSvRiIOcXK7Xrv3McJH35kQt9XkTyARy7jiVpVmrNWur57ol88zqcSuel3I0gjHNmn3lylUMHjwf0dHvWcbnRsjqxNaXv2vaKuVaOfhfunTFcHhN2UY51DJuXBfUrl1ZJfqRsT9u3DJMmbLSthnamwSkEM1YcxIVakSYUpfGMdJs2KpVH6NTpwm27XSKy8ws6+uYMUshwnerx/N2CKcx8uGH29Cs2RDbZNr5mbIQzVjzFGLKWr9v3wFjLyIHNH744XcULJgXNWveh3btnjFutsiSxfnf9zWO1L4eXLACpRFWli9/M+TQUmRkFq/7Wqe+Ssu/h/JedufOvWjRYqix37J73Bxm0Djba+doypg0+wfP94Kwlzzr1m019j67du3FmTPnjYODTzxRFa1a1UPZsqVU62zKWKQ8OQRixc6J2f79RwzhrZU7sjdXX7s+0qzZTuuPecNE8eL/3c+VKeP/IQOtE7HcsFGtWiXj8Kz8Dps06VXkzZvrepM1hyMkseyx5fCtsJVDat5u8pF0K1Z8iFdfnWw77t38HtSs0aG299H+BqpSpQL27DmAp5+ukapf0nItZV0kQAIkQAIkQAIkQAIkEEwCFCQHk24GKHvupnOY9fHZDNCS0G2CCJEHPVsAL/jpwnvlWhJ6vnEKW/ZcDt3GhlFkVW+LwuzWhZE7Rxa/op6+8SwWfHrOrzKY2Z6AOI2LGLlMMTdO438BOEG0JEACJEACJEACJEACJJCMgPbDrDj7FS1aED17TseUKd1TuRppPqBKxStXjsLFi5eNckR8MnJkB69uqhohgvYDr8bx0a0gUyPiduvOaooAPF0UNQ5xVsIAce0Sx8Zs2bJh8eLBhmvetm0/oF69nrazwB/nxUBOr0CIIiQejShJHNXEGTEqKodPTdAKJTQC2Q0bthniFCsxqwSoETZ7NsRJ4C/igNmz+6BAgbw+tT8QmUwRnnb8aQ4FiICkadMnXIXn5MorDuJ21487rTft2z9rue65CtTHxJq12o0zpGaeuhHPm80SoXuLFsNs54GmXI3A3xfBtI/4vWaTdblt29G2Yj6rcRcXdw1z5qxOddjgxRfrYsiQthBBmPbRuBC7cV/VutM7CVE1+wE3cWkExMLsySerYsGC/o7romaMafcDmtjczM+Ufe9GiHn+/CWMGrUEIt62esR5tXfvFo6u+BqRtdZBWjueNYeRzLKGDm2H7t2bIqtcHRiij9O7RcJOj72s1o1a4tOutVLmhAnLMX78ctve8HXvptk/mLHKnBk79nXbeSDcX3vtReNgVo4c+n+rN28xsXOWtjsAIuv/qFGLMXv2aq+c5LDYnDl9jf2/5gnE/kAOknbpMhF79x40bmZp1OhRTdWOaTROxPKejI4eZNyGI3s587ePZ+GawxGyx5bYo6Pfx6pVn3i9yUfK1PCSdG7GabjufTRzSlhIHy1ZMtgQjfMhARIgARIgARIgARIggYxIgILkjNirAW5T/7dP472dFwNcKovzJFAwdxas61ECxfNn9QvM2UuJaDL7OA7FxPtVTmbPXLpwJOa9VAS3uhK4pqa2+2Acui6LwemLiZkdaVDbP/elIni0fE4XdYgQWQTJfEiABEiABEiABEiABEggOQHNh1n5eCjuyIsWvWu4Inu70lojcpEP4/LBftKkN1CsWCFMn94TxYqlvqFFPrAPG7YQ8+e/Y9tdmg+8mquMpRInBzLPQDSOm5LeSWSVvMz/XR/tKbLTuASLG5iw8HzEMXPAgLnGtbjyUV3c2yIiIlTXFL/11ijUrVstXaeK5iO/jMtVq0ZDrnm3ezTicX+FUBqhhMTodGWz1glUM/ZNJiJwE2HPxIkrLDG5cTwNxsDwFOFpxp/GjU07PqzmoVU77dx0rZxqzbIaNKiJiRNf9bruBYOrtzI1a7XWMVgzT2V+ivjk1lv1DonCsU+fmVi58iNLLNo1WzM3NcLmYPWP9n3nrU/k0IK4GYtTufmIY2iPHk3VzrVmPidhm5muefMnDQf/XLmiHJHIetax43jDWdfusTuEcPJkLLp1mwIRtNo9btZE7QESOTwwenQnREVlt61b857WHEaRSjTiZq1Q2lvQGtGY9Mfjjz+A116bhZ9+2u/Yz06O75r1WioJ9DzUiLul3qpVK2LhwgGGG2qoPqG8l9XOJ6fDPJ7stYcltQeYPMvWjsc1a8YbB2KGDFlguCNrHqe5kLIMp8MWdvsYaceaNZ8aBzy9HWAT92bZ/7sRfvqzP5B45PYVeXfLuuGWhRNfJ1aSX96TDz10D4YPj/Z6eFbSaA5HdOjQAHfddZvxO6pPnxbo2vV5REam/oZ58OAxw4nZyp3abJOTo7SZLpz3PtoDIMJyyJB2roT7TmODfycBEiABEiABEiABEiCBUCJAQXIo9UaIxnL+SiI6LD6J7w5eDdEIM0ZYD90RhTltikAck/15Dp+OR9uFJ/HXaYqSfeEoovBpLxbGvTf55gRl1hmfCLRbdALf7o/zJQzmURIYUL8AWj3kxrVKHN9/V5bOZCRAAiRAAiRAAiRAApmNgObDrDhFyUdxcVldsmSIIUpO+WhELiLGE1GsfLi1uvpWytV8EJd0muvZNY5yUpbWtU3Saj+6uhFKmG2W8sXdq1Sp4gZijWB84MA26Nu35fUuEVGAfLiXa4aFuQi/xflWI/DQuk4He55oGIsgUVgVKVLAMhyNYFKc7dasGWeIknx9AnVl8/r1X6Bly+GOYXgToVtlchJMBKL9jgE7JDBFeMeOncbSpUOMa9DtHo0A6rHHqhhXhRcunF8dnsaZzkq8LmNtxoy3MW7c617rE3GjrDMFC7r5Pa8OXZ1Qs1b3798K/fq1crx+XrNWuzmYYTZi5869aNFiqK1jsKx5EqOTo6mTiMmt27gatDKhk3u5WYznuIuPT8AXX3xnOGPu2rXPSCIu5126NIZcie5NOOUUjsYdWcrQCqskrUYMLuns1jPtmhiMuMQ1V97jTo/GJVzr1q4RN7vZW3jGrhViirv26dPn0K9fS0OUt2fPn+jefaql6E72K8uXD8O9997hFZVmvQ7WPNTsceXA1oQJXZEzp3//Lu40Tvz5eyjvZbXz3M1NDJp3i9PaYcVbMx4rVLgFjz32AN566yO0bVsf7ds3QJEi+fHHH39j4MC5locsZC4sWjRQtZ+UfW6nTuOxZcsuy6FhdThI5vKmTdvRq9d0r2Jp2c/KmL777ttdDTs3+4OkJODcuQs4e/Yivv76R6xbtwUbN35tuHTL2incfHkXeQtY67YvvITrLbeUxKRJryJv3lzJitMeUujcuZHxjpVDClaHZ6Vgzfrixr0/nPc+2j7SvgtdDVwmJgESIAESIAESIAESIIEQIkBBcgh1RiiH8vPhq+iw5CROX6DTa7D6KSICGNW4EBpVye13FQdj4vHy4pP46xRFyW5gilP13DZFcc9N9m4fmjIHrT6Nd7bTWVzDytc0LarlweAGqR3krMu78v9iZIrEfWXOfCRAAiRAAiRAAiSQkQloP8yaDMaP74KOHZ9LJVLTilzMckQk2KRJbUuxm+aDuPYDr0Yo6laQuX37Hjz3XF+vjmSe40XE2w0bPqIaQmabU7o8aoS5KZ0X9+8/YoiRjx8/nUwYoRE3a51RVY3yI5FGlKUROmpELTVq3IPo6IGG6N6XRyN6lnKdnEW1TqBunX+d5oC/7feFWco8Zn+LyFzcV2VO2j0aAZTWkdSsR+NUa8VexP6jRi3BggXrUoUtAmRxWW3cuHZIOMJpHMMD0admGW7dxzWO3lK2xk1VMzfdOOsGkotZlqY/ZNy9/vow42DJZ5/twPLlG/DLL3+iaNECaNmyHlq3fgqlSxd3FJBbxa9l7vbAyjvvbEHbtqNssclcl76sUqV8qnQat0jJ5DYuJ5G6GYhmjGlFWIEcOxoXeW/1aYSYkk9us5gzpy9kn6Udp3YHBH799RDatBlpjFmrR/M+94Whpu5giaF9idcqj9N7XPKl115WO5/c3MSg+R3gtr0mW83+weQpN8I0a/ZEMmGt0yGJTp0aGrfK5MiRzXYIOJUjmb29PxMTk7B27afo23cWzpw5n6oOOfwkh4rsDut5C8ztbzlvZTz44F1GzHIzghxADdSj+S1k1mV3QELjQG+WI++VxYsHJ1sHPduj/Q3ttPc3y9S+hzXvpfTa+6xa9TE6dZpg2+1u9+aBGkMshwRIgARIgARIgARIgATSigAFyWlFOgPUs+H7S+j95qkM0JLQbUL+XFnwTvfi+EfBSL+D/PGvq+i2PAbHzib4XVZmKCAyC7D45WJ4oIz/DhBf7LuCjktOQk7H8wkOAXEUX9CuKNz9c95vAM4FJyCWSgIkQAIkQAIkQAIkEPYE3HyYrVu3GmbO7G0IoFI+WpGL5JMP5SNHdrC87j2QH3i1Yia3TqoaN0StYNpkOXXqSowcuTiVU6S4FL788lhs3rzdcrx5CupEVCmumbNnr051XbLGycuNU3QwJ4BGyKa5tl4javH347hG9Cys7FxARQgiIkNxoXR63IxXzdyUOSmC2ago/w8qO8Vu9XdzTmkdSTXjw41jqsSlcapNKdj35lRrtlHEUpJeXEbFZS8UHo1LeqDj1IhnPOvUzCetiF5zCMON23ig2Wjmp7bO6tXvxhNP/BPPPVfTcNh3IwbTOHVKHG7E29p3uRxCmD+/v9cDIZqDKRKXVvAlabUCYq3I2Y1QTtuXdunKlLnRcCP2dlOFU/ma+SDr1owZvdCo0aPJinMSndq9lzR7D7cHF5zaav5dO8fcrlPa+gORMJlFzgAAIABJREFULpT3stp57kY8rBXGat8DKftAMx4lT4cODYzfK1FRyb+bfP31T6hTp7tl12rWDk2fpjwAJVzkxovx45dDhJ8pHxEDy60BDz98L7Jkcff1QMoK1P5AnLBfe+1FVKp0m6v3kN1cEeaNGw9wPAgqZcg+snv3pl5vT9C+U2S8TpvWA40b17Jsg3bt19zmI3FnhL2Phq+v8zYQaynLIAESIAESIAESIAESIIG0IEBBclpQzkB1zN98DjM+OpuBWhR6Tal4Y3ZEty8KESf7++w6EIeeb5zCiXMUJduxzJoFWNSuKB68Pcpf5Dgam4Ams44j5jyZ+w3TooCbikRiYduiKF3EjXD/EICTwQqJ5ZIACZAACZAACZAACWQAApoPh9JM+TC7cOEA1KtXzWurtW5j3lz3UhaoFUlrPvBqBIZSv5vrzzUiAinTjUDKFAHItc2rVo02nMXM5/LlOPTrN9sQq1o9nsLcDRu2oUOHcahevZIhIC9evJCRTSsaCRVRjpP4SdokYo033xyJ++8vlwqNOMj9+OPvmDbtLbz77lbb2eqvIFEjenZyNTZdrXfs2OO4srgZr5q5GSwhmGND/j+Bp5ObZvxpxrIvoj2NU+3AgW3w8ssNsG/fQeOQgIwtEfl5PrJeNm/+BNq1exZly5YKmCBHy9MunUaQqHUq1YiXfHEe1bhGag8ROLmKOs3LQDC3K0MzPyX/7beXQoMGNVGz5n0oW/a/rrWffPINpk9f5XX8iRBexmrJkkVVTdi6dRdatBjmKPZys1ZqRc52zrqawz/SQDdxaURfUqZWfK0RymnXbI3AzZ9bDDRCTBETzp7dx3Dj9nyc3skVKtyCZcuGXh+fZl7Nei1pN2yYhmrVKqnGq5tEWnFrqBzG8ta2UN7LxsaeR8eO4/HRR1/bdkugD1JJZdr3gGdg2vFoJyp2EiRrxrPm95cwmz69Fy5evIIvv/wO77//BWStTvnUrl0FnTs3wkMP3ePoyhyI/YHclvPbb4cxZMh8CAtvj9wMMXlyd+OWGDeHY6zi0+zPJG/VqhWN36tWh8C07xSnw7NSl2btd3M4NSPsfTS/4d0cTnCz1jMtCZAACZAACZAACZAACYQKAQqSQ6UnwiiOgf86jXU7LoZRxOEXas1yUZjVugiyZXV/gjtlaw/ExOOFWcdx7nJi+IFIg4izR0Zg2ouFUatCTr9rE0fk5nOP47uDV/0uiwVYExDxeI073IjHjwM4TKQkQAIkQAIkQAIkQAIkYEtA+2G2adMnMGnSq8ibN5fX8pyEKmamBQsGoEmT2rYfpzUfeLViQ42LqsTm5vpzjaBPynTjzmqWKQKg6OiByZwiNdfuihhh0aKBiIu7aoiRd+/+1XBQrFWr8vX+0nwk9kU8GKwpphkHUre0cfDgtoYTW9asWYzrq0UoumTJevznPz86huevIFF7xbKdiExcdseNW4YpU1Y6xut2vGrmppvxrwrQZSJTICjZoqMHGe6udo9mLGvcsz3r0Ihr7WISgUXNmveiYcNHUbt25VRiPpdIgpZcI0jUCvM0a2GrVvUwYUJX5Mypu5lL616rEaBq+tSNSC4YnaKZn3biHbv8IqibOrUHHniggmPopkO/XUK3a6VmDbdrm+bdJ/G6jUtzgMTNO1wjlNPuBzTM+vdvZbiguhX5aYWYVrFq2rlx4wxDEOj5aByKg7330PS5P0JvxwnmZ4JQ3stq3gPSfK0oX9JqxLqydrz55gjjkIabR7N/kPLsXHY171GnOa/9/WXVNjngWb/+Q8YtDCK+9cUROWXZmnZ5HmDbvXsfWrUaYTj7entkLye/TVKuCW76S9Jq3uVmmeLuLvsOb+uj9p0i787FiwdDxMRWj/agg/aAV0bZ+2jfM+l9ENLtGGR6EiABEiABEiABEiABEnBDgIJkN7SY1iAQn5iENvNPYueBOBIJEoGICKD9I/nQq27+gNSw+2Acui6LwemLFCV7Ai2cJyvGNy2EGmXdiFu9d0lCIjDhg1is+PJ8QPqMhXgnMKRBQTSvlscFnlgA+12kZ1ISIAESIAESIAESIIHMSED7Ydbpo7/2I6qV615K9hrRi+YDr3wsnjBhuXG1sd2juVrZM79GQCYuZeLQdcMNRVRDyxQBWLm9TZy4AmPHLrMsS9ogQub167/EmDFL0bXr8xgypF0ypzSNwEPrCKlqlJ+JTp6MRbduUyBsfHnEne2pp2oYrnIHDhy1LMJfQaJW3DJmTGe88kojryKJzz/fbQjJRWgvDpn791sfLnUzXrXCAG8iMl+Y+5rHFItpx59mLLsRP0ncWlGVpK1SpQKKFSuIu+++HeIKevvtpXHLLf9A9uxubjTylZbv+bTjQeNSLVFoRH5uRScah1h5J0mMVaqUt4Wxc+detGgx1JhTVo/bceI7/dQ5tf1hd735H38cQdu2ow0Bn7fHyS1S8mhc+CWdm7VSL9ayPuykGQtu49IyF7GfCNJuuqmEbZdrhHLaA1RSkUak6OsBEs27yqrdWm7e3iUaF3C3BxfczkOneSLluRW2u43B1/ShvpfVuAVL27XjVto7d+5aDBo0zxaZ9jdFykI0+wcnV1vNPLUTJGt/f0ns4o4vwl7Z+8n/vvPOW3HbbTciX77cvg4pr/k0czzlARLpqwUL1qF//zmWsTgdaNU0Qrs/e+SR+zB/fv9khzo9y9e649vt183yNActJK3m8JSk07zvwmXvozlAEcoHQDRjkmlIgARIgARIgARIgARIwI4ABckcHz4R2HPkKjosiUHM+QSf8jOTM4HcOSIwuEFBNLg/MP+o8vvxa+i8NAaHT8c7V54JUpQqHImxTQqh8i06ZxonJAs/PYdpG886JePf/SDQ+qG86F+/gIsSLgP4HQAdq11AY1ISIAESIAESIAESyJQEtB9mmzd/EpMnd0OuXN4PNWo+ogrgFSuGG25edk8gP/BqRVYacbMZ86VLV9Cnz0ysXPmRbTs0H7PNAjxFAFYCBo0guXXrpzBz5tsoXrwQxIm6TJmSyWLUCKm1H87TasJ89dX36NRpgqX7mrc4RIgswm4Rt27f/guaNRtiG66/gkSNuMXOBfTEiTPo0WMazp+/CBHY9Os32zZeN+NVI5YTQe2yZUNRtqy1E1yw+9t0Z9WOP40YSCt+MtumEde6EYMHm5kv5WvWV61TqUZw6su13BqHWE2McXHXMGzYQsyf/44tKrfjxBfuVnk0/SF57YT6p0+fw8svjzVc4a0ep/dRTEws2rcfgy1bdgVsrZR9QadO4x3LtNsXaISsErDVQR5vjdHue+zcUT3L1ZSnFV5pRIr+rEGad5UVS827RLh4EyRrxGluDy64nYcyltq2HYV9+w7ZZtW+g9zW70/6UN/LavaWbkT5sbHn0bXrZHzwwZe22GbN6oOWLeu6RqvZP3Tq1BAjRnRIdqjPrEh7CNNOkKz93eTksuy68TYZhHvHjuPx0UdfW6bydjjm6NEY40DdF1985zWf7APkgGa9etV8Dlfj3CyFO40JzT5PexhFs566GfcZZe8je8Plyzege/eptv3tho3PA4cZSYAESIAESIAESIAESCCdCFCQnE7gM0K1G3+4hJ5vWDtrZIQ2pncbSuTPiuiXi6JMsWwBCeVgTDy6LY/Br8euBaS8cC3k5iKRmNy8MO68MXtAmvDh95cwaPVpXL6aFJDyWEhqArUq5MScNjpHtf/lFlccOlZzPJEACZAACZAACZAACTgT0HyYdXJHllo0H1GdXKvMaDUCJO1HTI1QS+p1c/353r0H0Lr1CFtRi8aR0rN3TNfCP/88iuXLhxnuZykfjeBD8kh/TZvWA40b10rmxKsRUISiO6B82P7mm58NEfhPP9nfAiPC2jZtnjbaXqhQPmhdBf0VfGjELVbjPz4+AbNnr8bkyW9iyZLBxlwSca7d40a4pZkD/gjcnFcZ5xSm0E3EkKtWjcY995S1zaQR7WnXCM+KNM7stWtXMa4fl/EVjo9mfdW6VGvEtBrhcEqOmvmkEXhq1ur0HvtaUZrdnNfMcSdeWvfJ+fP7QdwuNc/WrbvQosUwyPy2eho0qInp03uiQIG8XpNonVfdxLV+/Rdo2XK4bRPcjAvNPmrQoJfQp08Lr+74noEEUtzsrYGrVn1sHPCxe6wE+prYvHHzxXVVM77cpDEP/WzY8JVjNqcDeI4FBCGBZo6n517WPFBk1/Qnn6yKBQv6W851z7yataNu3WqYObM3ihZ1Y+ABaPYPEovdQQntur1hwzRUq1bJKxaNmFUypuXtFf7sD5x+ozit9XZjR7OGSH6n35maQ1RSTt++LdGvXytkzZrFdjZr9ipuDhBqynN6l0vA6b33cXOQ1ElAHoTllEWSAAmQAAmQAAmQAAmQQJoQoCA5TTBn3EoWfnYO0z6kK2wwe1hEs290LoaobBEBqeZYbAK6vh6Dn49kTtfY24pnw4yWhXFrgETe+45eQ5dlMThyhs7TARmgXgqRPlvQtgj+UdDNla8HAcQEKySWSwIkQAIkQAIkQAIkkIEIaD/MasQZGiGf9gPvihUf4tVXJ9uS1nyQlQI0V3RLOq0gVXuN9IwZvSDXj0dE6H7PmsIEEe/Jx1lv1zBrHAalLeKSPG7cK6ncrDUCCvmYHx09CEWKuBN4pMW0EGfqDz/8D0RMJmKVM2fOX7/C+uGH78Gjj1Y2rrCOjMx6PRyNYNIX4apne7XiFisX5s8/3204y7Vo8STatn0GXbpMtHUUdes4qxEauhHfBaOvzRhLlPivs3fhwvltq9EI47RrhFmRVvDiRlQVDFb+lukkGpLytQ6h/oiXrNqh7Yf27Z/F6NGdEBXl/cC9CP3HjVuGKVPsxf1uxEL+sveWXzM/Jd+6dRPx6KP3ew1BU4aI/OXAw623JnfNNwvcvn0Pnnuur614WNJqxXEad2pZy+QATq1alS3Rat572ivspRJNXJJu/Pgu6NjxOcd3uHYfZdd/no0PpLg5JVTNoSS7AwTbtv2AevV62k4Db3sI88DVpk3WDt6+HFzQzkfz0M/w4YtQqdJtEHGy7IesnjvuKI3XXx+GcuVu1lYR9HShvpd1usFDAGldzDVz1B/HXc1e2JsLsGcnaw5hOt08oZnrbta2QAxCf/YHGldrzS053tqhWUMkn5O4VfObQHMIV+rS3pajPUCYUfY+5uEP+W1TvvzNxi01do/m3xgCMbZZBgmQAAmQAAmQAAmQAAmkNQEKktOaeAasb/Dq01i7/WIGbFnoNOnRCjkxq1UROBxIVgd8MS4JHZecxM4/49R5MkLCqrdFYWKzQiia938fZv1p16kLCei0JAY/Hc6c4m5/2LnJu7RDMVS9LYeLLMcAHHGRnklJgARIgARIgARIgAQyMwHNx2Ph4/QBWXONt1ZEqRV3aj/waoRa0katyEpzBf3TT9cwHB/diHpNVyw7F0WNU6QIaZYsGeLVYVkjoNAKRsJl3mgEk26Fqynbrh1j3lwn5ep4ESCLAFec/v788280bjzAVhToJJTxJb60Fr2kjNEUwViJtlOm14xlrSOpWbZ27dG6B4fiHNEIErVrtbRPIxbVipvd9sPAgW0MF0OrR+b+sGELcfnyVYhbn9WjfZcEqz8164eTsE3jtOl06EDzfnEqw5ORxqGxQ4cGGDmyA6KirP/dSyOQcxJbu43LzTtcI3Bzw03jNKsVN6ccsxpRn936pjl45m0PoRmfwVpXRTC+Zs2n6NlzOu69tywmTXoV48a9jvfe+9x2SjsJG4O1HliVq1kn0msve+XKVQwePB/R0e/ZYtG+CwK1dlgFozl84bQX0cwFp72lZm1zs3b4OyY1+wOnW1Sc3OdlbZ09u4/KJduzPTt37kWLFkNtDxJUrlweixcPxk03lbDdF7RqNQL79x+2TPPYY1VUB+M0c9KJl2cQ2j1oKO99RKQ9dOhCYy3o3bs56tSphpYthwX9AEhMTCzkMPO6dVvwww+/G4dV5XCMHCqSG4e0h4P9nUPMTwIkQAIkQAIkQAIkQAKeBChI5ngICIFW809g+x+ZS9waEHAuCqlTKRemtCiMLDpjKceSryUkYc4n57Dg03OOacM9gZhxtauZF10fz48cAXKaPnc5Ee0WnaQYOciDY2Sjgnj+n3lc1HJG/N9cpGdSEiABEiABEiABEiCBzE5AIxLRfAzXfJTVfuA9ePAY2rUbjR079lh2j5sPvJrYNG00g3H62C4fQRctGoiqVSuqh5fnR2g7oZGmv+xcHTUCCq1TtLpx6Zzwww+3oVmzIbZRuBWupixMU4c390fTRezHH3/H/Pn9jGu9585di0GD5tnG61Y0rpkDUqEI2Rs2fCTNe8zTDVErtNOMZW8CcLvGacUg4nw+YUJX5Mzp5vBwmmP1WmEgnCHNgjVufm7EzWa5p0+fw8svj8XmzdZuqpLWTpQjfTls2CLDDXj16s2W7xNf4gt0T2rmp5NzvWYNcjrIoBEk165dxXi/FSqUzxaD5iYBEY+JG3qZMt4dm80KNKI9rWu5Ji55h4tr87333qHqas2hF60Lt+Zwl5v9SsoG/PrrIbRpMxK//PKnZdusRKOa2KRQbwfYNH0YrIMBcuhH9pRnz15w9Z4NNddOzTrhZmwEci+rfXdq3u/yXpkxYxVGjlxsOUa1a4dVAZrxaLd/0BxCkLrHjOmMV15pZCmG1MThdBhFtUgpE2n2B06/5TQHXZ0OuXoLV7Pn0xxq0DDX/iZwmkPSDidRumdbw33vI+9X4dux4zjUq1fdOJibPXskunadjA8++NJ2FPp6AETq/OqrH9Cz5zTIGpnykT1e374vGu7snrfnKKcEk5EACZAACZAACZAACZCAXwQoSPYLHzObBPb9H3v3ASZXVfcP/JceUiANQkcpAkroNRCRIlV6U4rUFxApRjoIgiChB1AsSOgg0gnSAkoJIE2QJkSKrxQpgRRCkk1Ckv9zhv/su9nM7tzZzOzszn7u87wPvObec37nc+7cuWG+99wPZ8Who8bHJ5/PhlJBgV3W7R2/3HNAlCmTHHPmRox+YWqcO3pSTJ4+p4KVV6/p7l07RQq17rB277KFucd/PjtO/NOE+NubddUbWAfo+ZDv9I1jtyvlFcnTIuKtiJjVAXQMkQABAgQIECBAoFwC+VV5m2svyw+8WcJQxVYby9eQpa1SfuDNEuIoFtTK15Z+aP/JT0bGXXc91iRZ1te8N2wgX2Pv3j3jyitPza3sVGgrNpbmVnXMEiZaYYWlc0GstJpULWxZApNpnKUGVxvaZO2j8eeo4SpiaYXQH/94j5g6dXocddSFRVduLDU0nvVV74cfvmuceeah0aNHt1ad/vxqiP369W32/M8XleVcLiWYlW83a6iqWDi0VfFK7CzLQw1ZA+9ZVlvNem1tOIysoZzmPgd//evz8cgjf4+11145DjzwrCaVWlJfieRFdy92XU8NNBeCT4GcCy+8MX75y6ub7atYKDZLILlYG/kC3n33ozj00BGR2iy0pZDQFVecHNttN7SoT5rHXXY5odn9stynpAaKveEg1TVy5E9i9903z7yiYpZ7lqxh2yznQtY5KARWbI6bWyk/S23p2vi7350U6aGx/JZl1dVKPRjw9tsfxPHHXxbPPvvPeeY1y2qraQw33viLWGedVZo89x599IVI318HHLB9s6t8Fz3JM+yQxT/r9azc97JZVkjOen9Z7KHEdH+cHuDaeOM1MqgV3uX886+Pc865psnji90/ZPkeTW8rufban8cqq3ytyX6yhGPTwffdNzL3wFqltywrR2e5Pyg2rlJXSc5yz5dsit0bZ7kWpXayBOeztpX12p/6bc/3Puk+JIWOTznltzF48IC4/PITIn0GsjwElMZe7Jz48svZcfnlt+VWuR82bM367+cXXxwXacXr9977uMmPR0u+1yv9WdM+AQIECBAgQIBAxxAQSO4Y89wqoxzzyvQ45vpPW6WvjtxJuUPJyfKld2fGz2+fEClYXkvbMgO7xvnfHxhrLte9bMP6aPLsOPOOifHo69PL1qaG5hfYashCcel+g0qkGRcRX5R4jN0JECBAgAABAgQ6skDW8F2xVyxnDWRmCX1mbavxD7xppdm0mloK6myyybwhhfQa10MO+WWk4EhTW9ZVH++776lcyCr9OF5oO+SQnXKvn+/Vq2f9H6cfUdOrwX/729vjjTf+k/vR9fjj951nVcj0mtkURC32Q39zq5cVW5k5Syi10CqTTz31cm6l0sMO2zUWW6x/u/rIpNDNYYedGw8++HSTdTcOnqQfz2+//ZF4/fV/x9FH7xWLLNL8W2uy9JE6b/g5SufPWWddFb///Z3R8JzJstJmoVBPmqPHH38xfvSj3QrWm3U1vxQeSKsktySQPmfO3Bg9+vGc21FH7RkpAJC2dJ259tr7cq9vTp/Fgw7aIVfnoEFfPYDbMKyQ9aGFLOdy49Be6ue22/4aKUR74IE7FAxdZwlVpZqzBNWa+6AkhwsuuCHWXPMbscceW7Tqqm1ZHkIpFurJjy3L+ZrO77PPPjx69vzqv02la/yoUaOjf/++seOO3y44D1lDOU19N3344adxxhl/iBNP/GHccMMDcfHFNzU5HYWCrE8++VLcfPNDcdJJ+8dSSy1a8Wtelu+o5j4bWT/fxVbrzLJ6bpbgb/qspWvbSSdd3qTdGWf8Txx55B6Zzv0s4b+TTvphbr6LvZa9WFCulLry53MKgjd3jpUSts0Svj799IMjnQ/5LV1jUyA9hVG//e21onMzrxe8445H46CDmg7oF1rJP99PluB1oQeyspzfhfrNB9DS/VQK/Hbr1rWkz2I+jJweTmg8r1lWcU2dnXDCfrnzqkuXzvP1na4z6X5wjTVWitNOO7jiD/JkcazkvWwx/AUN+Ta+HyjUX7mChcVqbS70nzVgmT6nxxzz/YLnTn5sxT6P+f2KXbubm5v0BorbbvtLvPzyW7nvtPTd29RWrvuD8eMnxdFHXxTpmtHUPGZ9ICUdnyWMnyXwnmUF6OaugQ3HkqWtQm/zSfcX6Xvo5JP3n+fBjdR2e733aRhGTuNo/MBAlgdA0mf7xhvPjE03XbvgOZOu42nl5UsvPbb+Qab0YOdxx10WN930YLHLU6RV1UeN+lkst9ziRfe1AwECBAgQIECAAIFyCQgkl0tSOzmBKx+dEhfdN4lGhQV2W693nL3HgLL28sGEL2PEPZPikX9Oz62c3J639N+dN1ixZ5y5a/9IoeRybeOnzI5z7p4UD7xc+If3cvXT0dv5xhLd4sqDF41FF+5SAsX/RsRnJexvVwIECBAgQIAAAQKRW00oBXWfeea1JjkK/ZjaeOcsP8pm/SEwS7izcbgnv9JsCp0Wes16luB1lhUHi60ot//+2+dCLw1/7E8/0qZA3Mkn/2aeEHPyuPDCo3OBxHyo5cUX/9Xsj7HJvbkfq9MrhocP/0GTAa8UWt1uu+HNnvqNA9HpVec//vH5seKKy8QFFxwVfft+FTJtL1uWgF3juc+/3n3DDVebL1xeaNxZ+kjHpRD9IYfsHK+99nacd9518cADT+d+IM+vIpb2yRJOabw6eH6O0rnUOAyfrzdr0D/tn87jESOOmCdUX2y+02qo55xzbdx885hcyOKYY/bKrRbZcBXohm1svvm6ccEFR+dC+S+99GYceug58cEHnxY9//NtZAntNQ4ophDI4YefFwcfvGOzQcgsrwVPdRR6+KCYU/K48cYH44or7owUfr788uPnWemt2PEL+udZroVZQj35OrKcr40fHskyD1lXQzzllANygcGGWzL++c+viM02WzdSsCgFWB5++Lkm6RrXl/88pZWV0+cpnceV3rLMS6Gx5uvKEvbJslpnlhWvszw0UGx15IbXiCy2We4xmvPJ91EsJJcChGml+lJWiM9ilnXV2lRnCjanh6ua2xo+3JV/0OKUU34T55xzRNGVnYvdBzR1L5RlNdD0QNNllx2bWx2z4ZYlUN446J4fV7JI18kUtE5bClc++ODfYtSoe+Kxx16IlVZaJlIINz3otfrqK8bCC/fOfe/cc88TceGFN+SCjE1dq7Nc65taKTeFpUeMuCYee+zF+P3vT57nAbMs53RL9slynajUvWyWetP3f/qObWrL8maBYsHTUh8YaKqWYoHk5h5wyPKZTyu4psDtEks0v9hIls9GGkPje8Us85EeEkvft5dccnPuocJi17cs51cp9wf5By2bqvX7398q898rsjwMkeXNOVnuHbO+KSTLatJbbrle7vowcOAiOYb8/cXSSy8Wl1wyPNJbQRpube3eJz0EkeYxBX7TZzOtSr7VVhvEVlutHyussEx069Yl99aB9ADSlVeOzg2l0BsGsj401dQDT/m/J6+66tfmuS/L+vevvHHWh+2yfL7sQ4AAAQIECBAgQCCLgEByFiX7lCRw+u0T4tZnppZ0jJ1LF9h34z5x6k7lXZlp7tyI3/7l87j+iSkxadqc0otqA0cM7NslDhjWN/YZ2icW6t6pbBVNqZuTWxn53n8II5cNtYmGbvjRYrHO10v5wevDiPhvpcvSPgECBAgQIECAQA0KZPlhtvGPqYUY0ivAd9/95CZXDU7HZFlVMe2X5cfFhuGeFE65/PJbcwGeQivz5est9sN4lvqaW1kxhUDSKqD5VV/z/TYXrkjB5b32+m7uR94UFij0qvPG3k39WJ0l/JBl5bOGoa606vRPfjIyPvlkwjyh2fb0UcgSYmgYPElzkVaqTmGjrCGjYgGvprwKvXa8WEgmtdWw3vRQQVodLAVkGgabC/WZwlv77PPzZj+n+eMKhesbt5kCY6n/P/7xofjd726PiROnzBNGTvs312ca/8Ybrx5PPvlyrp1ir2tu2H+WIFnD4EE+BLLYYgNyIZDmVvrO6pQejEgrnafwSrEA45Qp0+KWWx7OrQz8z3/+OxeiS6v7pvEXW9G1nJ/5ViZIAAAgAElEQVS3LA+hZLnm52vKcr6mFbd33fU7uUPy85AedEnz0Ph6mW83S/gx7dv4nEmf21//+tZcM2n13VdffTu+//2f5QIzTW333Tcyhg5dPffH1bzmFfuOaipwmx42SA84pLlobkvh6hS2LbTSa/64LG0VC/6mNi699OYmQ7XHHrt3HHvsPiU98JDlfChWV7peXXfdfXHMMRcXZCo1JJ1vJEugMMv9RWovSyAwXXfuvPP8WG+9VXMl5AP+2267UaYAfbF6G69onh/nf/7zURx88Nnx/POvF/Qr9H2W37HYqtRpv8YPBny10v5Fuc94fiXtdL+XwpUpCJx12267jZu85r/xxv/G/vufmbsuNbel/huugNwwBH7uuUfGbrttlrWcBd6v2HUiy7nWknvZLIUXO7eKrd6cD3lfdFHhFe3LFUZOYyl2P9xccLHYm1Ka+yw0dkzfTYcffm6zb3DJH7PzzpvmHhYrFnJOjum6kN7Kkh58y3qvkuX+IEvoN19vsbGlutJDpOkBtea2rA/UpYcyjztunybvqdLnNq0kn1a0b27LGlotFsBPfTR8gCeFao899rJ45ZW3Cj48m/bP8l2X9muNe58PPhgfw4ePjDFjnsny8c/t09xntNi1Kx2fzonGK2fnH2xM15fGfy9L//1hm22OyVxfsfuEzA3ZkQABAgQIECBAgEBGAYHkjFB2K03ggN9/Es+8PaO0g+xdssARWy4cR261SJQvdvtVCeM+nBXnjJ4Yz7azOfzWUt3jsh8OjCX7l29V5OQx48u5cfKfJsT9Lwkjl3ySlnjAOXsOiF3W7V3CURMi4t8l7G9XAgQIECBAgAABAl8JZP1hNstqiFnCgSl8l4ISxbYsPy6mH2LTinkpWJWCCyNH/rHoaqXFVmwstqpcc8cfdtgucdppB+V+SG28ZVlBNH/Mr351XOy337bNEhUKLBX6AbdQI1nCg/mwawoSpB/OH3/8xbj00p+2auCm2DlSyp+Xcm7mX++eQsmNXzfcXJ9ZwlaNj09h9AsvPCYX1MwHUrOE0VI7F110TBx00A65IPtJJ12e+2eWerO+oj5fa1ohNn3+N9lkjfpV3KZOnR7vvz8+nnjiHzF69Nhc4DhthQIv6RqTgpLnnntdpinLGgLJGk7Jt5dCZylYn0I6xULbqdBSnXbfffPc9WfNNVeqX003zeXHH0+MZ599LdLK7SkUlB4mSFvD1dEzwZRxpywPoWS55qeSsp6v+dVcSwnPp/aLBcby510KaO2555YxceLn8bvf3RHpHD3zzENzgdcs199bbx0RKYSdXmd/5plXxrPP/nO+QEwZp6DJpooFPpsK0hQ7LnXYXCizcUEvvjgufvjDM3MPCRTaip0fTR2fNRTXFFCxBwWaW9E0tZkPwzcO1Ka60sqh6ZratWspbyr7qtIs52nW+5/m3oCQd2n41ooU0EoPpGR50CJ/fLHVXZs6z5oLkyXDQqti5vvMcu+RQtabbbZO7pCmVv0vdg40PneKrSqbAs5pNfV03Si2pfPr6KP3is6dO8Xdd4+Ns8++quhq+8XabMmfV+teNkutKTiYzse0mmqhrVggOd1vHnroiPkeIFnQz2ihWoqtKt/U/Uh6uOj443+VextEoa3YZ6HxMek+6Te/uT1OPfW3WYgj3Zf96Ee75VYFT/eR6f4x3duka0d6AGfs2H/Ebbf9tf76nepJ35E/+MFWRa9v5bw/SIMp9hBI2ifLKsnFrll5uIbXkEKYWVbpLWUF6CzXtfSganqgIT1sm+7X0/1Fc9fKrN8p+Xmt1L1PloeTGhsXe2tIlnuV1GYK9Kc3CH33uxv8/wdib4u77nqs4N9zsvw3g4Z1CiRnuszYiQABAgQIECBAoIwCAsllxNTU/wm8++mXsf8Vn8RHk2ZjqbBAWg34xB36lb2XuRG5lZJ/Nebz+KKuba+W3Kt7pzh2u36x5wa9o2uX8sazP58+J4698bN44l91ZTfW4LwCh2+xcByz9Vev8Mq2pZXY34qIL7Ptbi8CBAgQIECAAAECDQSy/DCbdm/4avBCgFleL9swQFNsErL8uJh+iB0yZIVIr5JNYcwsYatiP4yn4MqoUT+L5ZZbfL4SU2jlrLNG1a+8md8hhQHSj827775FkyukZvnBOrWXZYXjtF+hkOehh+6caWXELLWklVvTSs2PPvpCfPjhZ5mDDMXmtVp/nmXM6ZXsm266dowZ83RuzMXCAo3HkiX02PCYpgIrWQOe6bxbZZWvRQrazpo1u6R6//rX53Nhw3w4thzzksIDZ511WOy447dzYa38lnU8af9ttx0al112bCy6aPH/vpO13bSS+mqrLR9/+tNDucB0ltB2vvaWhMyzWKaHKVI4KJlVY8sS0C92zS91ftPrvdP1OgXY6+pmZp6HrKuXNnRs/F2Q5fOf5mLw4AG5lV/TeXLCCfvGEUfsXjS8Ve75S9f29NrzFFoqtBUKAqcgWnogp7kVH5PJRRcdXXRVzXyfxVYpbW4l8xTmT+H/FB5quKXvlfRdmQJGDa8RpRg29T2cb6O5h4ryKyxeeeXd89U1YsSPY4st1m3RSuVZVrMs5f4nSyA5DWCvvbaMQYP6x003PRApQJflQYv8wIudZ4WC3WllzxQUTWHHxluxsGjW6/X55x8VP/zhdpHeOHD66VfEsssuPt/KxhdffFOTK283rivrKrWpv4MOOrvZVdQLnafFwnelnNul7Fute9msNTZ3j/HNb349rrnm9PjGN5adr7mmgtZN3V9kraep/YqFpwsFkvMrYw8ffknBe6j0WUgPjO2xxxYlXeeae5PKgowzXXdLub6V8/4gX3dz1460TzIr9tBjsZW3UzsbbPCtuPLKU5u9t3rttXdy979vv/1+k6ylrACd9f5iueWWiNdeezv3FpEsq3y3hXuf9F1+2GHn5h6oy7Jl+Xt4sbcnNNVPcyH/LG9Vathu1gcfs4zZPgQIECBAgAABAgSyCAgkZ1GyT4sEHn5tehx17actOtZBpQl8b61ecd73B0aD371Ka6CZvV/7YGZc8dfPY8wr08vWZrka6to5YsvVesUvdu8ffXt2Llez9e28+9mXceotE+L5f1vtu+y4jRrcfs1eceHeA0vs5o2ISKFkGwECBAgQIECAAIHSBbL8MJuCmldffVqkH7Wb2rL8kJ5Wn0yvWR04sPgDeFnqaljL1ltvmFtJKUvAr6lQUr69Qj8Uz5kzN2699S9x7LGXzhNA2GabDSO9HnjIkBWbxc/ySt8sP8g37KThj+ApSN34FbZNFZQlbJA/tljIqPQzrjpHZAkMNBxzS8IkWcIS+T4KrYyc/7Oswa0FmaMUNvz1r2+NM874Q1kmJIUTU9Dwa19bYr72sq5knDU41rCDUoNpF1/8k9wquPnVqIsNPl0rTj75N3HttfcW2zXTn6d5P/74fXOrsPbs2SPTMeXeKcvDI1mu+fm6soQxG44hzXMp81DK6qWpnw03XC3SKvMNv69K/fxXK4ycd2ruOyo9KPK7350UKeCa35588qU4/PDzmlzNOIUm0/dUOv9K2T75ZGIuWHzffU/Od1hT4aA0X5dffut8gdG0AmZ6g8BSSy1aSgkF922uruRy1VU/i6FDV5/n2GR60UU35t6m0HBLK5unlZFT8LWlW3qTwCGHnJNbMb6prZT7n6wPiuX7aulq6805Ng52N/edkSUsmh5C+NnPfheNw+DNmTcVos/6eS7lO6VY0L1QnVnCdy09p7IcV4172Sx1pX2K3WOk8GkKnjf8Lm7qfEz32b/4xWEFA8xZ62luv+ZWg0/XzeOO22eeOl9//d9x1FEX5R5eabyVGv5teHwKOqeHoA47bEQ5hpVro9TrbrnvD/IDKfYARNov3Xekv399+9trRffu87/1M8sq9OkNPOlhr+bur7I8aFZo3pualCx1NTz25JP3j2OO2avoPWBbuPfJ+nBMGl8p18NiK7wXsm4uxF3swYKG7TX34HHZPngaIkCAAAECBAgQINBIQCDZKVFRgasemxIX3Dupon1o/CuBzb+5UJy9x4Do37v8wdy6WXNj7Li6uOqxz+Pld2fGnLR8cpW3jVbqGXtt0DsXSO5S/iHHa+/PjLPumhgvvTuzyiOt/e5XXqJbXH3oYiWdu6NGjYqDD16z9nGMkAABAgQIECBAoGICWX6YzfID7/33PxU/+MFpzdZZyg+8pYQyWxK2+mqFqj8UDBqmoNWJJ+4XBxzwvejTZ6FIIYk//nFMXHjhjfVh5LTCW1qpcocdhjW5KnJDjFdeeSv23vv0JgNjad8sK2Y1bLPh3KUw8p57bpEpaNlc+KJh+1lCRhU7Mcvc8D33jI399jujaKsLEibJ+oN4lj6uv/7+OOqoC4vWuyBzlMIO6RX1F1xwQ4tXSk6vDf/JT74fW2+9UbOfg2L+pb7ePA+T9VxOQZcUgl1//W8WNW28w9tvfxDHH39ZpBUfF2RLwaBTTtl/gYKPC9J//tgsD480t8psoRruu++p3MqpxVbcTuf+yJHDY+ONV890rcr3lVbM/5//OafZ62fad/PN140LLjg6VlhhqXnKzPp5SoHdc845IreyZdeuXcrB3eI20vfOCSf8ar5VhlODafXao4/eK7p37xZ/+ctzuaBnmtfGW/I+8cQfxs47b9ri8bz33sdx3HGXFVwhMV1/fvazg2KnnYZF9+7dI4WMrrjirkgPveS3jTYakqshhcxauipyIcRUV3pY4M9/fmK+P06h9FRX+mfnzp1j3Lj/zQWRb7vtr/X7lvod3txEpvNz991Pbvb8L7SydVNtZgnv5Y9NY7zkkuG51fJbso0b9278+MfnzxeuTNfkFOzbc88tY/bs2TFq1Og477zr5xtjKWHRrNeJNI7m7uuy3G+25JqfguVHHHF+pmt9ukamh3AGDSq+mn9L5iXrMa19L5u1rrRfUw8BpD9L147zzz8ytthi/dy16aWX/hVnnXXVPPbp+nXCCfvl3rrQo0e3Urouad/0eUvXkVNO+e183zGpzgsuOCq23HL9XJuPP/5ibuXuV199e54+0udlt902i1NOOSC30n5Lt+bMSmkz3ZudfvohJV93K3F/kK87awg1BdXPO+/IWGih/3toK+vfCYutfJvlAao0l7fdNiL3/ZFly2KW2mnJ/UW1732yeKWxteR6+Mgjf4+DDjort2J0c1vWB2Oz/H2gpX/XyHIe2IcAAQIECBAgQIBAcwICyc6PigucccfE+NPTX1S8Hx1ErL9Cjxi5z6AY0KcCCd2ImDRtTjz+Rl385uHJ8d5nX7Z6MDm9+HSVpbrH3hv1ia2GLBQLL1SZcT73zow4Z/TEeOO/s5xWrSBw85GDY41lu2fu6Z577ok///nP8fvfH5r5GDsSIECAAAECBAgQaCiQ9YfGFCBLoeSmtqwroN555/mx2WbrZJ6E9CNvCmWmH2QLbS39wT3fVgpk3nDD/XHJJTcXDbrlj0nhm4MP3imGDVuj6OpWDWtubrW49ANpWi3rqKP2KKnNO+54NPdjbgo6psBE3769MtmmWlJg7Pzzmw6itpXwZKYBZdip2EqCqYlyjLnYOZt1tbrmwoj54aaVPU8++YD5wpcZOOp3SUGc9Kr6iy/+Yy7YmGVL5+umm64VBx64QwwbtmamoFBz/lkC2k3VVexcTrUecsiOceSReyxQcCwFJi699Oa48srRRUO3DWtNYab00MKhh+4cyy23eEkh3Cxz0ZJ9soT5Snl4JNVQ7POV5iG9Aj2FtVqyQm46T1OYdPjwSwr65+f5mGO+X3AV4OZWgs0bluPz35L5aO6Y5HrNNX+O3/72jszfUam9FLY96qg9c+a9evVc4LJS0Pyyy26JP/zhrqLhodRZmo+0avoBB2wfaTXCSoW78z7poYpioaY8QgpIH3bYLpG+y8u1SnmWtw4UC8o1nqRi52wKt6WV1o88cs+SV75u3FcKCp5zzrWR3uSQdUt+P/rRbrHxxmtknt8UKrz00j/FiBHXNtlNOnePPXaf3Lnb1HkzadKUXFg/PZRVaCslJN34+GIPoLSFVe4b19ya97JZz4/8fqm20aMfj7SqdaGHJgq1lz6j6dzefvuNy3L9ylJz+o55+eW3YsSIa+KBB57Ockhun3Q+pDDmAQfsEN/4xjJl+Y5P9zV33fVYnHfedZnN8tfddG+W7jdK+Vw2HGwl7g/y7Sfj3/zm9jj11N8265tWrE8PcDTc0gMohxzyy3jmmdeaPHaFFZaO6677eXzrW8s3uU+W1ew32WTNuPLKU+Z5C0FzBadxpb+PHXfcpU1+D7X0/qIt3Pukt7+kB8IKfX7Td/1hh+0cw4f/IPe9X8rW3IMA+XbS3/PTw7rp7xrF3myS2nvyyZdj+PCRTdaazq10banUPUkp47cvAQIECBAgQIBAxxIQSO5Y81210R50xfj421t1Veu/I3W86lLd4w8HD4qBfSq3okkKJt/27NRc0Pz9CV9WnLdTp4hF+3aJgzbtG99bq1dFx/bkv+oihehbY1wVh2sHHVzwg4G5Oc26Pf3003H11VfndhdIzqpmPwIECBAgQIAAgfYo8OmnkyKtbnnnnY/mwgIpvLjeet/MrWCZXslejlXTpkyZlgtl3n3347lVz1I/aUs/rg4ZskLux+0ttlg31l57lVhssf5FfxRtyjmFDNKP/SnU+NhjL+RWiPvOd9bOhaNSH8V+bG3cbn7lrPQD/FprrVzS9M6ZMze30tuvf31LPP30a7mQX3JN9ey663di5ZW/VtbVLEsqrkI7pzDUn//8ZO58Sv5pftdZZ5Xcqqq77LJpbj5KnYNCpebP2ZtuejD3o/jqq68YW2+9Yey++xYlBVZS2O7ee5+MG254IFdv2io1R+l8SKuI3nPPE7nAxwsvvFEfrEifueWXXyrWWusbsf7634oUEOjXr2/Js5SCSQ8++LcYNeqe3HiSyy67fCf222/bBQoLp9qffPKl3GrPjz32Yu5cTmGcrbbaoKzzmgacgnCPPvpCPPHES/Haa+/EK6+8XR+QzV8vvv71JSMFqpJV+vdCrx4vGa8dHJA+XzfdNCbSeZ9eZZ+CWhts8K347nc3iG222SiWXHLQAn2+Utgkmf/+93fm5iAFlNI5NGzYWpFWVCwWBmv8uUz1pWt6Wrm3nJ//SkxVsn3++Tdyq4emz2YKTabxN/yeyp936Rq+1FKLVeT6PX78pHj00b/HAw/8Lfc9mQ8oJcu0Im26Pm2yyRotvka01C7/Hf7QQ8/GSy+9Gc8998/5vsPTZzLVtiDf4S2tr6XHpZB1CqTnv0vSd1QKeG+33dD4znfWiUUXLd/qvOk6mubzr399Lh5//B+5e6HG51i6T1lQx/z1Oq24nL4H0hjz93XpIZuhQ4dkCoqn78frrrsvt3JzqjvZpPndZ59tciubLkjgLP/de/vtf819H6Ya898paRXcpZderKVTWtHjWutetiWDSNewp556JdIq2YU+o+n6lR5YTHNXqetXlrobfg7S9/y//vXuPOHG9J2TzrX0/Z6+39L/X46HPgrVlh4aTdf7dM194YVx8frr/zvPgymNa0lh/oUX7p1lmPYps0Ch+5P8/Xqp9/6NS2sL9z7poZX0loH0cEG6Hub/XpOutwv6sN3773+SewvRmDHP5L670/3EppuunXuYb9ttNyr589X4vxukz2v6zkx/12jJ37XLfKpojgABAgQIECBAoIMKCCR30Ilv7WGPnzI7vv/rT+K/EysfXm3tsbXF/r42qGtcvO+gWHXJyr3WK427btbcuP6JKXHTU1/ER5NnV4Sif+/OcdjmC8eu6/WOvj0rsyJyvvAxr0yPU2+ZEF/MmFORsWh0XoGjtlokjthy4cws77zzTlx22WUxffr03DECyZnp7EiAAAECBAgQIECAAAECBAgQIECAAAECBAgQIECAAAECBAgQIECAAIGKCggkV5RX4w0FHvnn9Djimk+htJJA34U6x7HbLhJ7btAn0grDldxmz4l44OVpce3YKfHKezPL0tWQZbrnVkT+zqoLRc9ulR3AzC/nxmVjJseoR6eUpXaNFBfYaZ3ece5eA4rv2GCPX/7yl/Huu+/W/y8CySXx2ZkAAQIECBAgQIAAAQIECBAgQIAAAQIECBAgQIAAAQIECBAgQIAAAQIVExBIrhithgsJXDN2Spx3zyQ4rSiw0Yo9Y+S+A2ORXpVdXTgNadbsuTF2XF3c+szUePT1r1axLWVbeKHOMWzlnrHH+n1i9WW7x0LdKxtETrW9+t7MuPC+SfHM2zNKKdW+CyCwyhLd4rofLVbyiteHHXbYPL0KJC/AJDiUAAECBAgQIECAAAECBAgQIECAAAECBAgQIECAAAECBAgQIECAAAECZRQQSC4jpqayCfzizonxx799kW1ne5VFYOUlusXPd+0fay3XoyztFWtk2sy5uZWSH351Wrz07sx486NZUTdrbsHDOneKSKshb7rKQrHpqj1j5SW6R5fKZ6dztdz01Bdx5aOfx4eTZhcbkj8vo8DtxwyOby7VveQWBZJLJnMAAQIECBAgQIAAAQIECBAgQIAAAQIECBAgQIAAAQIECBAgQIAAAQIEWkVAILlVmHXSWOCQK8fHk/+qA9OKAv17d47Dt1g4dl2vd/Tp0UqJ34hc2PfV91M4eXq8/N6MmDR1TnTqFNGvV+f4zqoLxTpf7xGrL9M9Fl24S6tpTKmbExfdNznufH5qzPyycFC61YrpYB2l1bq3Wb1Xi0YtkNwiNgcRIECAAAECBAgQIECAAAECBAgQIECAAAECBAgQIECAAAECBAgQIECg4gICyRUn1kEhgakz5sTOIz+O9yd8CaiVBbZbo1cM33aRWHpA11buOWLytDnx5Jt1MX3m3Nh0lZ4xqG/rhZDTYOfOjRj34aw4++6J8fd/z2j18Xf0DtN5d+hmC7eYQSC5xXQOJECAAAECBAgQIECAAAECBAgQIECAAAECBAgQIECAAAECBAgQIECAQEUFBJIryqvx5gT+9mZdHPSH8ZCqIJBWSz7xe/1i+7V6R9fWWyy5CiP9vy7rZs2Nax6fElc88nkuEG1rXYHd1u8dZ+8+YIE6FUheID4HEyBAgAABAgQIECBAgAABAgQIECBAgAABAgQIECBAgAABAgQIECBAoGICAskVo9VwFoHrnpgSI0ZPyrKrfcos0KlTxMYr9Ywzdu0fS1VhteQyD6fZ5p56sy7Ovmti/Hu8Fblb0z3f1ypLdos//nhw9OzWaYG6F0heID4HEyBAgAABAgQIECBAgAABAgQIECBAgAABAgQIECBAgAABAgQIECBAoGICAskVo9VwVoEUFL3xqS+y7m6/MgukkOjRWy0Se23UJ3p1X7DAaJlLW+DmJk2bE5c8MDn+/OLUmDrDqsgLDNrCBu7+6eLxjcW7tfDo/ztMIHmBCTVAgAABAgQIECBAgAABAgQIECBAgAABAgQIECBAgAABAgQIECBAgACBiggIJFeEVaOlChw6anyMHVdX6mH2L6PAt1fpGf+z2cKx7td7lLHV6jT15ey58cS/6uLceybFfz61KnJ1ZuGrXn+1/6DY8lsLlaUEgeSyMGqEAAECBAgQIECAAAECBAgQIECAAAECBAgQIECAAAECBAgQIECAAAECZRcQSC47qQZbIjBnbsR2F3woPNoSvDIeM6hvl9h7aJ/Ya4M+MaBP5zK23DpNpfPoXx/Oij8980Xc8dzUmPmlVZFbR75wLyd8r18c+O2+ZStBILlslBoiQIAAAQIECBAgQIAAAQIECBAgQIAAAQIECBAgQIAAAQIECBAgQIBAWQUEksvKqbEFEfjHf2bGDy7/eEGacGyZBFYY3C323qhP7Lxu7+jVvVOZWq1sM2kl5Fuf/SJueuqLmD5TELmy2sVb//6GfeLnu/YvvmMJewgkl4BlVwIECBAgQIAAAQIECBAgQIAAAQIECBAgQIAAAQIECBAgQIAAAQIECLSigEByK2LrqrjADU9+Eb+8e2LxHe3RKgJLD+gaB2/aN3Zap3cs1EaDyR9Pnh1XPvp53PKMFZFb5aTI0MmqS3aLW45ePLqWeZFtgeQM+HYhQIAAAQIECBAgQIAAAQIECBAgQIAAAQIECBAgQIAAAQIECBAgQIBAFQQEkquArsvmBc4ZPSmuf2IKpjYksNjCXeKAYX1jzw37RO8ebWPF5Pc++zKuHTslbn9uatTNsiJyGzpd4r7jl4ivL9q17CUJJJedVIMECBAgQIAAAQIECBAgQIAAAQIECBAgQIAAAQIECBAgQIAAAQIECBAoi4BAclkYNVJugcOvGh+PvVFX7ma1t4ACKZicQsnbDFkoVhjcbQFbK/3w2XMiXvzPjLj92anx2BvTY+LUOaU34oiKCvzuoEGx6SoLVaQPgeSKsGqUAAECBAgQIECAAAECBAgQIECAAAECBAgQIECAAAECBAgQIECAAAECCywgkLzAhBqolMB2F3wY/x7/ZaWa124LBTp1ihjYp0tsudpCsdmqC8Xqy3SPfr07t7C1bId9NGl2PPtOXdz6zNQY99GsmDJdEDmbXOvudcqO/WK/TfpWrFOB5IrRapgAAQIECBAgQIAAAQIECBAgQIAAAQIECBAgQIAAAQIECBAgQIAAAQILJCCQvEB8Dq6kwL8+mhW7jPwo5sytZC/aXhCBThGx4Yo947tDForNvrlQLNq3S3QpUza5btbceOeTWfHo63Xx0KvT4s2PZkVaIdnWNgV+sFGfOH2X/hUtTiC5orwaJ0CAAAECBAgQIECAAAECBAgQIECAAAECBAgQIECAAAECBAgQIECAQIsFBJJbTOfA1hC47dmpcdptE1qjK30soMCyA7vG5t9cKHZYu1csO6hrLNStc8nh5Fmz58YXdXPj1fdnxugXpsb9L00TQl7AeWmNw1ddqnvccczginclkFxxYh0QIECAAAECBEHZJZwAACAASURBVAgQIECAAAECBAgQIECAAAECBAgQIECAAAECBAgQIECgRQICyS1ic1BrCpx7z6S4duyU1uxSXwsosFT/rrHxN3rm/m/tr3WPgX26RKe0nHKBLa2A/dGk2fHcO3Xxl9emx1NvzoipMyyFvIBT0KqHjzlpiVhmQNeK9ymQXHFiHRAgQIAAAQIECBAgQIAAAQIECBAgQIAAAQIECBAgQIAAAQIECBAgQKBFAgLJLWJzUGsLHHHNp/HIP6e3drf6K4NA504RqyzZPYat3DOGrtQzVl2qW/Ts2ime//eMeOyNunjiX3Xx7qdfRlod2db+BK48ZNFc8Lw1NoHk1lDWBwECBAgQIECAAAECBAgQIECAAAECBAgQIECAAAECBAgQIECAAAECBEoXEEgu3cwRVRL43oUfxdufzKpS77oth0DPbp2id4/O0a1LxKRpc6JulhByOVyr1cbPd+kf39+oT6t1L5DcatQ6IkCAAAECBAgQIECAAAECBAgQIECAAAECBAgQIECAAAECBAgQIECAQEkCAsklcdm5mgLvTfgytrvgw/hydjWr0DcBAklg76F94rSd+7cqhkByq3LrjAABAgQIECBAgAABAgQIECBAgAABAgQIECBAgAABAgQIECBAgAABApkFBJIzU9mxLQjc949pcexNn7WFUtRAoMMKfHOp7nH7MYNbffwCya1OrkMCBAgQIECAAAECBAgQIECAAAECBAgQIECAAAECBAgQIECAAAECBAhkEhBIzsRkp7YkcP6fJ8XVj09pSyWphUCHEnjklCVj8X5dWn3MAsmtTq5DAgQIECBAgAABAgQIECBAgAABAgQIECBAgAABAgQIECBAgAABAgQIZBIQSM7EZKe2JnDktZ/GX16b3tbKUg+Bmhe49rDFYv0VelRlnALJVWHXKQECBAgQIECAAAECBAgQIECAAAECBAgQIECAAAECBAgQIECAAAECBIoKCCQXJbJDWxXY8eKP4s2PZrXV8tRFoOYEztp9QOy+fu+qjUsguWr0OiZAgAABAgQIECBAgAABAgQIECBAgAABAgQIECBAgAABAgQIECBAgECzAgLJTpB2K/DZF7Nj83M+jJlfzm23Y1A4gfYisPfQPnHazv2rWq5AclX5dU6AAAECBAgQIECAAAECBAgQIECAAAECBAgQIECAAAECBAgQIECAAIEmBQSSnRztWuCRf06PI675tF2PQfEE2rrAt5bqHrcdM7jqZQokV30KFECAAAECBAgQIECAAAECBAgQIECAAAECBAgQIECAAAECBAgQIECAAIGCAgLJTox2L3DZg5Pjt3/5vN2PwwAItFWBsactGYP6dql6eQLJVZ8CBRAgQIAAAQIECBAgQIAAAQIECBAgQIAAAQIECBAgQIAAAQIECBAgQKCggECyE6MmBI6+7tN46NXpNTEWgyDQlgRuPGKxWPtrPdpESQLJbWIaFEGAAAECBAgQIECAAAECBAgQIECAAAECBAgQIECAAAECBAgQIECAAIH5BASSnRQ1I7DzyI9i3IezamY8BkKg2gLn7jUgdlqnd7XLqO9fILnNTIVCCBAgQIAAAQIECBAgQIAAAQIECBAgQIAAAQIECBAgQIAAAQIECBAgMI+AQLITomYEps2cGxuf+UHUzZpbM2MyEALVEthnaJ/42c79q9V9wX4FktvUdCiGAAECBAgQIECAAAECBAgQIECAAAECBAgQIECAAAECBAgQIECAAAEC9QICyU6GmhJ45u0ZccDvP6mpMRkMgdYW+NbS3eO2owe3drdF+xNILkpkBwIECBAgQIAAAQIECBAgQIAAAQIECBAgQIAAAQIECBAgQIAAAQIECFRFQCC5Kuw6raTAHx75PC6+f3Ilu9A2gZoWePqMpWKRXp3b3BgFktvclCiIAAECBAgQIECAAAECBAgQIECAAAECBAgQIECAAAECBAgQIECAAAECOQGBZCdCTQr85IbP4sGXp9Xk2AyKQCUFbjlqcAxZpnslu2hx2wLJLaZzIAECBAgQIECAAAECBAgQIECAAAECBAgQIECAAAECBAgQIECAAAECBCoqIJBcUV6NV1Ng10s+itf/O6uaJeibQLsSuOAHA+N7a/VqszULJLfZqVEYAQIECBAgQIAAAQIECBAgQIAAAQIECBAgQIAAAQIECBAgQIAAAQIdXEAguYOfALU+/HVOez+mzZhb68M0PgILLLDvxn3i1J36L3A7lWxAILmSutomQIAAAQIECBAgQIAAAQIECBAgQIAAAQIECBAgQIAAAQIECBAgQIBAywUEkltu58h2IPDyezNjr1993A4qVSKB6gmstnT3uPXowdUrIGPPAskZoexGgAABAgQIECBAgAABAgQIECBAgAABAgQIECBAgAABAgQIECBAgACBVhYQSG5lcN21vsCNT34RZ989sfU71iOBdiLw/FlLR+8endp8tQLJbX6KFEiAAAECBAgQIECAAAECBAgQIECAAAECBAgQIECAAAECBAgQIECAQAcVEEjuoBPf0YZ94s0TYvQLUzvasI2XQFGBO34yOFZdsnvR/drCDgLJbWEW1ECAAAECBAgQIECAAAECBAgQIECAAAECBAgQIECAAAECBAgQIECAAIH5BQSSnRUdRmD3Sz+O1z6Y2WHGa6AEiglcuPfA2H7NXsV2azN/LpDcZqZCIQQIECBAgAABAgQIECBAgAABAgQIECBAgAABAgQIECBAgAABAgQIEJhHQCDZCdGhBNY7/YP4om5OhxqzwRIoJLDvxn3i1J36tyscgeR2NV2KJUCAAAECBAgQIECAAAECBAgQIECAAAECBAgQIECAAAECBAgQIECgAwkIJHegyTbUiLc+nhU7XPQRCgIdWmDIMt3jlqMGtzsDgeR2N2UKJkCAAAECBAgQIECAAAECBAgQIECAAAECBAgQIECAAAECBAgQIECggwgIJHeQiTbM/xO44/mpceotE5AQ6LACL52zdHTv2qndjV8gud1NmYIJECBAgAABAgQIECBAgAABAgQIECBAgAABAgQIECBAgAABAgQIEOggAgLJHWSiDXNegTPvmBg3P/0FFgIdTuCeYxePFQd3a5fjFkhul9OmaAIECBAgQIAAAQIECBAgQIAAAQIECBAgQIAAAQIECBAgQIAAAQIEOoCAQHIHmGRDLCyw568+jlfem4mHQIcRuGjvgbHdmr3a7XiPPvromDFjRn39I0ceEL16dW+341E4AQIECBAgQIAAAQIECBAgQIAAAQIECBAgQIAAAQIECBAgQIAAAQIEakFg2rSZMXz4NfVD6dGjR1x22WXtemid5s6dO7ddj0DxrSqw4c8/iMnT57RqnzojUA2B/TbpE6fs2L8aXZetz9NOOy0++eST+vbOOGOPWGKJ9j2msuFoiAABAgQIECBAgAABAgQIECBAgAABAgQIECBAgAABAgQIECBAgAABAlUS+PDDiXHGGbfW977YYovFWWedVaVqytOtQHJ5HDtMKx9M/DK2HPFhhxmvgXZMgSHLdI9bjhrc7gd/4YUXxptvvlk/juHDt49VVlmq3Y/LAAgQIECAAAECBAgQIECAAAECBAgQIECAAAECBAgQIECAAAECBAgQINCeBd5444MYOfLe+iGstNJKcdxxx7XnIYVAcruevuoU/8DL02L4DZ9Vp3O9EmgFgdfOWyY6d2qFjircxZVXXhnPPfdcfS8HHrhZbLjhShXuVfMECBAgQIAAAQIECBAgQIAAAQIECBAgQIAAAQIECBAgQIAAAQIECBAg0JzA00+/GVdf/Uj9Luutt14ccsgh7RpNILldT1/1ij//z5Pi6senVK8APROokMD9JywRXxvUtUKtt26zt956azz88MP1ne666wax9dZrtG4ReiNAgAABAgQIECBAgAABAgQIECBAgAABAgQIECBAgAABAgQIECBAgACBeQQefPCluOOOZ+r/ty233DL22GOPdq0kkNyup6+6xe/720/i7/+eUd0i9E6gjAIX7TMwtlujVxlbrG5TY8aMidtvv72+iC22GBJ77rlRdYvSOwECBAgQIECAAAECBAgQIECAAAECBAgQIECAAAECBAgQIECAAAECBDq4wC23/C3+8pdX6hV222232Gqrrdq1ikByu56+6hc/9MwPYuLUOdUvRAUEFlDgh5v0jZN37LeArbStw5999tkYNWpUfVHrrLN8HHrolm2rSNUQIECAAAECBAgQIECAAAECBAgQIECAAAECBAgQIECAAAECBAgQIECggwlcccXD8fe/v1M/6oMPPjjWX3/9dq0gkNyup6/6xacwcgol2wi0Z4HVl+0efzpycHseQsHax40bFxdffHH9n6244uJx/PE71tw4DYgAAQIECBAgQIAAAQIECBAgQIAAAQIECBAgQIAAAQIECBAgQIAAAQLtSeCCC0bHW299VF/yT3/601h55ZXb0xDmq1UguV1PX9so/rE36uLwq8a3jWJUQaAFAq+fv0wLjmr7h4wfPz5+9rOfzVPoyJEHRK9e3dt+8SokQIAAAQIECBAgQIAAAQIECBAgQIAAAQIECBAgQIAAAQIECBAgQIBADQpMmzYzhg+/Zp6RnX322bHooou269EKJLfr6Ws7xf96zOS4/OHP205BKiGQUeDhk5eIpfp3zbh3+9vtrLPOivfff7++8IMO2iw22GCl9jcQFRMgQIAAAQIECBAgQIAAAQIECBAgQIAAAQIECBAgQIAAAQIECBAgQKAGBJ555s246qpH6key9NJLx2mnndbuRyaQ3O6nsO0M4NBR42PsuLq2U5BKCBQRuHifgbHtGr1q2umuu+6K+++/v36M6667QvzP/2xR02M2OAIECBAgQIAAAQIECBAgQIAAAQIECBAgQIAAAQIECBAgQIAAAQIECLRVgT/84S/x/PNv15e37bbbxs4779xWy81cl0ByZio7ZhHY5BcfxGdfzMmyq30IVFXgh5v0jZN37FfVGlqj83feeSfOO++8+q569OgWl112YGt0rQ8CBAgQIECAAAECBAgQIECAAAECBAgQIECAAAECBAgQIECAAAECBAgQaCRw9NFXx4wZs+r/1xNPPDGWX375du8kkNzup7BtDaBu1txY69T321ZRqiHQSGCNZbvHzUcO7jAuJ598ckyYMKF+vEceuU0MGbJshxm/gRIgQIAAAQIECBAgQIAAAQIECBAgQIAAAQIECBAgQIAAAQIECBAgQKAtCLzyyrvx618/UF/KgAEDYsSIEW2htAWuQSB5gQk10FjguXdmxA9/9wkYAm1W4PXzl2mztVWisJtuuikee+yx+qa//e1VY599hlWiK20SIECAAAECBAgQIECAAAECBAgQIECAAAECBAgQIECAAAECBAgQIECAQBMCN944Nh5//PX6P910001j7733rgkvgeSamMa2N4hRj02JC++d1PYKU1GHF/jrKUvGEv26dCiHV199NX71q1/Vj7l//95x7rn7dCgDgyVAgAABAgQIECBAgAABAgQIECBAgAABAgQIECBAgAABAgQIECBAgEC1BU466caYOHFqfRlHHXVUrLbaatUuqyz9CySXhVEjhQSOuf7TGPPKdDgE2ozAxfsMjG3X6NVm6mnNQo455pioq6ur73LffYfFsGGrtmYJ+iJAgAABAgQIECBAgAABAgQIECBAgAABAgQIECBAgAABAgQIECBAgECHFRg79vW44Yax9ePv2bNnXHrppTXjIZBcM1PZNgey+Tn/jQ8nzW6bxamqQwnsP6xvnLRDvw415oaDvf766+OJJ56o/58GDuwb55zzgw7rYeAECBAgQIAAAQIECBAgQIAAAQIECBAgQIAAAQIECBAgQIAAAQIECBBoTYFTTvljfPbZlPouN9lkk9hvv/1as4SK9iWQXFFejSeBVU94DwSBqgqssWz3uPnIwVWtodqdf/rpp3HqqafOU8bOO68f2267ZrVL0z8BAgQIECBAgAABAgQIECBAgAABAgQIECBAgAABAgQIECBAgAABAgRqWuD++1+Mu+56bp4x/vKXv4xBgwbVzLgFkmtmKtvuQF59f2bscdnHbbdAldW8wOvnL1PzY8wywDvvvDMeeOCB+l179OgWI0b8IHr37pnlcPsQIECAAAECBAgQIECAAAECBAgQIECAAAECBAgQIECAAAECBAgQIECAQIkCU6fWxckn/zFmzJhVf+Q222wTu+yyS4ktte3dBZLb9vzUTHV//NsX8Ys7J9bMeAyk/Qg8csqSsXi/Lu2n4ApWWleXvthOjmnTptX38t3vrh67775hBXvVNAECBAgQIECAAAECBAgQIECAAAECBAgQIECAAAECBAgQIECAAAECBDquwG23PR0PPfRyPUCvXr1ixIgR0bNnbS0kKZDccc/xVh/5yX+aEHf9fWqr96vDjiswct+Bsc3qvTouQIGRjxkzJm6//fZ5/uQXv9grBg9ehBMBAgQIECBAgAABAgQIECBAgAABAgQIECBAgAABAgQIECBAgAABAgQIlFHg448nx+mn/2meFnfbbbfYaqutythL22hKILltzEOHqWL7Cz+Kdz75v2XHO8zADbTVBQ4Y1jdO3KFfq/fbHjo87bTT4pNPPqkvdZ11lo9DD92yPZSuRgIECBAgQIAAAQIECBAgQIAAAQIECBAgQIAAAQIECBAgQIAAAQIECLQbgSuueDj+/vd36utdbLHF4qyzzmo39ZdSqEByKVr2LYvAWqe+H3Wz5palLY0QKCSw7td7xPU/WgxOEwJPPfVUXHvttfP86dZbrxm77ro+MwIECBAgQIAAAQIECBAgQIAAAQIECBAgQIAAAQIECBAgQIAAAQIECBAog8AddzwbDz74j3la2n///WPo0KFlaL3tNSGQ3PbmpENUtOslH8fr/53ZIcZqkK0rsOZyPeKPPxZGLqZ+8cUXx7hx4+bZbd99h8WwYasWO9SfEyBAgAABAgQIECBAgAABAgQIECBAgAABAgQIECBAgAABAgQIECBAgEAzAmPHvh433DB2nj1WXnnl+OlPf1qzbgLJNTu1bX9gw2/4LB54eVrbL1SF7UZg42/0jCsPWbTd1FvNQidNmhTnnXdeTJgwYZ4yhg/fPlZZZalqlqZvAgQIECBAgAABAgQIECBAgAABAgQIECBAgAABAgQIECBAgAABAgQItFuBN974IEaOvHee+gcMGBAnnnhi9OvXr92Oq1jhAsnFhPx5RQWEkivK26Ea33pIr7hkv4EdaswLOtg333wzLrzwwnmaWWSRXnHCCTvFoEF9F7R5xxMgQIAAAQIECBAgQIAAAQIECBAgQIAAAQIECBAgQIAAAQIECBAgQKBDCXz66ZQ4//y7Y/LkeRdrPe6442KllVaqaQuB5Jqe3vYxuOuemBKXP/R5fD59TvsoWJVtSmDJfl3i0M0Xjr027NOm6movxTz11FNx7bXXzlPuiisuHscfv2N7GYI6CRAgQIAAAQIECBAgQIAAAQIECBAgQIAAAQIECBAgQIAAAQIECBAg0CYELrhgdLz11kfz1LL//vvH0KFD20R9lSxCILmSutrOLPDGf2fFrx+aHH95bXrmY+xIIIWQUxg5hZJtLRcYPXp03HvvvK8ISKHkAw/czErJLWd1JAECBAgQIECAAAECBAgQIECAAAECBAgQIECAAAECBAgQIECAAAECHUQgrYx89dWPzBdG3n777WPHHTvG4pACyR3kZG8vwxz9wtR49PW6eOSf06Nu1tz2UrY6W1FgmQFdY/NvLRQbf6NnDFu5Zyv2XNtdjRo1Kp599tl5BrnIIr3ioIM2i1VWWaq2B290BAgQIECAAAECBAgQIECAAAECBAgQIECAAAECBAgQIECAAAECBAgQaKHAG298EFdd9UhMnjxtnhbWX3/9OPjgg1vYavs7TCC5/c1Zh6g4hZEffnV67v/eGT8rPp48Oz6fPqdDjN0g5xUY0LtzLN6va6z9te6xzeq9Yp2v90BUAYE5c+bERRddFG+99dZ8re+777AYNmzVCvSqSQIECBAgQIAAAQIECBAgQIAAAQIECBAgQIAAAQIECBAgQIAAAQIECLRfgbFjX48bbhg73wBWXHHFOPbYY6Nz587td3AlVi6QXCKY3asnkELKKZic/s9W+wKL9+sSiy/SJbp37VT7g20jI0yh5Kuvvnq+lZJTeVtvvWbsuuv6baRSZRAgQIAAAQIECBAgQIAAAQIECBAgQIAAAQIECBAgQIAAAQIECBAgQKC6Anfc8Ww8+OA/5isirYx84IEHdqgwckIQSK7u+ah3AgQItDmB0aNHx7333jtfXeuss3zstNN6MXjwIm2uZgURIECAAAECBAgQIECAAAECBAgQIECAAAECBAgQIECAAAECBAgQIECgNQQ+/nhy3H33c/H3v78zX3fbb7997Ljjjq1RRpvrQyC5zU2JgggQIFB9gaeeeiquvfbagoV897urx7bbrhm9e/esfqEqIECAAAECBAgQIECAAAECBAgQIECAAAECBAgQIECAAAECBAgQIECAQCsITJ1aF/ff/4946KGXC/a2//77x9ChQ1uhkrbZhUBy25wXVREgQKDqAm+++WZcddVVMWHChPlq6dGjWy6UvO22a1W9TgUQIECAAAECBAgQIECAAAECBAgQIECAAAECBAgQIECAAAECBAgQIECgkgIpiHz//S/GjBmz5utmwIABcdBBB8VKK61UyRLafNsCyW1+ihRIgACB6glMmjQpF0oeN25cwSIGDuybCyYPG7Zq9YrUMwECBAgQIECAAAECBAgQIECAAAECBAgQIECAAAECBAgQIECAAAECBCogMHbs67lVkT/7bErB1ldeeeVcGLlfv34V6L19NSmQ3L7mS7UECBCoisBTTz0V999/f3zyyScF++/fv3cMGbJsrL76crl/2ggQIECAAAECBAgQIECAAAECBAgQIECAAAECBAgQIECAAAECBAgQINAeBV555d14+eX/RPrnxIlTCw5hscUWi2233TaGDh3aHodYkZoFkivCqlECBAjUpsCYMWNyweRp06Y1OcAePbr9/3DysjFkyHLRq1f32sQwKgIECBAgQIAAAQIECBAgQIAAAQIECBAgQIAAAQIECBAgQIAAAQIE2r3AtGkz45VX/hMvv/xuLoQ8Y8asJsfUq1evXBB5q622avfjLvcABJLLLao9AgQI1LhAXV1dLpT8wAMPZBrpiisuHoss0iv69eud++dX//7VPxdZpLfAciZFOxEgQIAAAQIECBAgQIAAAQIECBAgQIAAAQIECBAgQIAAAQIECBAg0BKBFDiePHlqTJ48LSZNmpb751f//tX/9tZbH2VqdptttsmFkXv27Jlp/462k0ByR5tx4yVAgECZBD799NNcMPn555+PFFK2ESBAgAABAgQIECBAgAABAgQIECBAgAABAgQIECBAgAABAgQIECBAoJYEUvh43XXXzQWRBw0aVEtDK/tYBJLLTqpBAgQIdDyBV199NV5++eV45ZVXYsKECR0PwIgJECBAgAABAgQIECBAgAABAgQIECBAgAABAgQIECBAgAABAgQIEKgJgQEDBsSQIUNi9dVXj9VWW60mxtQagxBIbg1lfRAgQKADCbzzzjv14eT333+/A43cUAkQIECAAAECBAgQIECAAAECBAgQIECAAAECBAgQIECAAAECBAgQaI8CSy+9dH0Iefnll2+PQ6h6zQLJVZ8CBRAgQKB2BcaPH59bMXny5MkxadKk3D8b//uMGTNqF8DICBAgQIAAAQIECBAgQIAAAQIECBAgQIAAAQIECBAgQIAAAQIECBCoqkCPHj1ikUUWyf1fv3795vv3tCLyoosuWtUaa6Fz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R0RBMAAAIABJREFU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BgIECBAgQIAAAQIECBAgQIAAAQIECBAgQIAAAQIECBAgQIAAAQIECBAgQIAAAQJVEhBIrhK8bgkQIECAAAECBAgQIECAAAECBAgQIECAAAECBAgQIECAAAECBAgQIECAAAECBAjUgoBAci3MojEQIECAAAECBAgQIECAAAECBAgQIECAAAECBAgQIECAAAECBAgQIECAAAECBAgQqJKAQHKV4HVLgAABAgQIECBAgAABAgQIECBAgAABAgQIECBAgAABAgQIECBAgAABAgQIECBAoBYEBJJrYRaNgQABAgQIECBAgAABAgQIECBAgAABAgQIECBAgAABAgQIECBAgAABAgQIECBAgECVBASSqwSvWwIECBAgQIAAAQIECBAgQIAAAQIECBAgQIAAAQIECBAgQIAAAQIECBAgQIAAAQK1ICCQXAuzaAwECBAgQIAAAQIECBAgQIAAAQIECBAgQIAAAQIECBAgQIAAAQIECBAgQIAAAQIEqiQgkFwleN0SIECAAAECBAgQIECAAAECBAgQIECAAAECBAgQIECAAAECBAgQIECAAAECBAgQqAUBgeRamEVjIECAAAECBAgQIECAAAECBAgQIECAAAECBAgQIECAAAECBAgQIECAAAECBAgQIFAlAYHkKsHrlgABAgQIECBAgAABAgQIECBAgAABAgQIECBAgAABAgQIECBAgAABAgQIECBAgEAtCAgk18IsGgMBAgQIECBAgAABAgQIECBAgAABAgQIECBAgAABAgQIECBAgAABAgQIECBAgACBKgkIJFcJXrcECBAgQIAAAQIECBAgQIAAAQIECBAgQIAAAQIECBAgQIAAAQIECBAgQIAAAQIEakFAILkWZtEYCBAgQIAAAQIECBAgQIAAAQIECBAgQIAAAQIECBAgQIAAAQIECBAgQIAAAQIECFRJQCC5SvC6JUCAAAECBAgQIECAAAECBAgQIECAAAECBAgQIECAAAECBAgQIECAAAECBAgQIFALAgLJtTCLxkCAAAECBAgQIECAAAECBAgQIECAAAECBAgQIECAAAECBAgQIECAAAECBAgQIECgSgICyVWC1y0BAgQIECBAgAABAgQIECBAgAABAgQIECBAgAABAgQIECBAgAABAgQIECBAgACBWhAQSK6FWTQGAgQIECBAgAABAgQIECBAgAABAgQIECBAgAABAgQIECBAgAABAgQIECBAgAABAlUSEEiuErxuCRAgQIAAAQIECBAgQIAAAQIECBAgQIAAAQIECBAgQIAAAQIECBAgQIAAAQIECNSCgEByLcyiMRAgQIAAAQIECBAgQIAAAQIECBAgQIAAAQIECBAgQIAAAQIECBAgQIAAAQIECBCokoBAcpXgdUuAAAECBAgQIECAAAECBAgQIECAAAECBAgQIECAAAECBAgQIECAAAECBAgQIECgFgQEkmthFo2BAAECBAgQIECAAAECBAgQIECAAAECBAgQIECAAAECBAgQIECAAAECBAgQIECAQJUEBJKrBK9bAgQIECBAgAABAgQIECBAgAABAgQIECBAgAABAgQIECBAgAABAgQIECBAgAABArUgIJBcC7NoDAQIECBAgAABAgQIECBAgAABAgQIECBAgAABAgQIECBAgAABAgQIECBAgAABAgSqJCCQXCV43RIgQIAAAQIECBAgQIAAAQIECBAgQIAAAQIECBAgQIAAAQIECBAgQIAAAQIECBCoBQGB5FqYRWMgQIAAAQIECBAgQIAAAQIECBAgQIAAAQIECBAgQIAAAQIECBAgQIAAAQIECBAgUCUBgeQqweuWAAECBAgQIECAAAECBAgQIECAAAECBAgQIECAAAECBAgQIECAAAECBAgQIECAQC0ICCTXwiwaAwECBAgQIECAAAECBAgQIECAAAECBAgQIECAAAECBAgQIECAAAECBAgQIECAAIEqCQgkVwletwQIECBAgAABAgQIECBAgAABAgQIECBAgAABAgQIECBAgAABAgQIECBAgAABAgRqQUAguRZm0RgIECBAgAABAgQIECBAgAABAgQIECBAgAABAgQIECBAgAABAgQIECBAgAABAgQIVElAILlK8LolQIAAAQIECBAgQIAAAQIECBAgQIAAAQIECBAgQIAAAQIECBAgQIAAAQIECBAgUAsCAsm1MIvGQIAAAQIECBAgQIAAAQIECBAgQIAAAQIECBAgQIAAAQIECBAgQIAAAQIECBAgQKBKAgLJVYLXLQECBAgQIECAAAECBAgQIECAAAECBAgQIECAAAECBAgQIECAAAECBAgQIECAAIFaEBBIroVZNAYCBAgQIECAAAECBAgQIECAAAECBAgQIECAAAECBAgQIECAAAECBAgQIECAAAECVRIQSK4SvG4JECBAgAABAgQIECBAgAABAgQIECBAgAABAgQIECBAgAABAgQIECBAgAABAgQI1IKAQHItzKIxECBAgAABAgQIECBAgAABAgQIECBAgAABAgQIECBAgAABAgQIECBAgAABAgQIEKiSgEByleB1S4AAAQIECBAgQIAAAQIECBAgQIAAAQIECBAgQIAAAQIECBAgQIAAAQIECBAgQKAWBASSa2EWjYEAAQIECBAgQIAAAQIECBAgQIAAAQIECBAgQIAAAQIECBAgQIAAAQIECBAgQIBAlQQEkqsEr1sCBAgQIECAAAECBAgQIECAAAECBAgQIECAAAECBAgQIECAAAECBAgQIECAAAECtSAgkFwLs2gMBAgQIECAAAECBAgQIECAAAECBAgQIECAAAECBAgQIECAAAECBAgQIECAAAECBKokIJBcJXjdEiBAgAABAgQIECBAgAABAgQIECBAgAABAgQIECBAgAABAgQIECBAgAABAgQIEKgFAYHkWphFYyBAgAABAgQIECBAgAABAgQIECBAgAABAgQIECBAgAABAgQIECBAgAABAgQIECBQJQGB5CrB65YAAQIECBAgQIAAAQIECBAgQIAAAQIECBAgQIAAAQIECBAgQIAAAQIECBAgQIBALQgIJNfCLBoDAQIECBAgQIAAAQIECBAgQIAAAQIECBAgQIAAAQIECBAgQIAAAQIECBAgQIAAgSoJCCRXCV63BAgQIECAAAECBAgQIECAAAECBAgQIECAAAECBAgQIECAAAECBAgQIECAAAECBGpBQCC5FmbRGAgQIECAAAECBAgQIECAAAECBAgQIECAAAECBAgQIECAAAECBAgQIECAAAECBAhUSUAguUrwuiVAgAABAgQIECBAgAABAgQIECBAgAABAgQIECBAgAABAgQIECBAgAABAgQIECBQCwICybUwi8ZAgAABAgQIECBAgAABAgQIECBAgAABAgQIECBAgAABAgQIECBAgAABAgQIECBAoEoCAslVgtctAQIECBAgQIAAAQIECBAgQIAAAQIECBAgQIAAAQIECBAgQIAAAQIECBAgQIAAgVoQEEiuhVk0hpoQmPHl3Ljr+akx7sNZ8d9Js+PDiV/Gh5NmR92Xc6N3907Ru0fn6N2jU/Tq0SmGLNMjvrdmr1h92e41MXaD6LgC48ePjwkTJsTkyZNj0qRJuX82/vcZM2Z0XCAjJ0CAAAECBAgQIECAAAECBAgQIECAAAECBAgQIECAAAECBAgQIECgogL/j73zgJKi2Pr4JS4sIhkxoaIISFBRUFEUFRH0AUp6ogjCEhQkg8QFyTkHQbKuCQERRRBRkqJEEVBAkiAqGUlLkPCdW77er3e2u+v27ISemX+fw3m+neoKv6qucOtft+Li4ihXrlzqX+7cudP8d968ealAgQJBzUM0RA5BcjTUIsoQ0QS+33mePt+UTJ//mEwXL111VZaihbJQldLZ6dFi2SFOdkUOgcNJYM+ePbR582basmULHThwIJxZQdogAAIgAAIgAAIgAAIgAAIgAAIgAAIgAAIgAAIgAAIgAAIgAAIgAAIgAAIgAAIgAAIgAAIgoCVw0003UenSpalMmTJUpEgRbfhYDABBcizWOsrsCQJLtiTT3HVnaeX28wHJz6PFs1HtctcogTIeEPAaga1bt6aIkNkjMh4QAAEQAAEQAAEQAAEQAAEQAAEQAAEQAAEQAAEQAAEQAAEQAAEQAAEQAAEQAAEQAAEQAAEQiEQC7DHZECeXKlUqEosQlDxDkBwUrIgUBOwJfLrhLM1bf5bW7r4QFEzlb4+j2uVyUI2yOYISPyIFASmBo0eP0qJFi2j9+vV0/nxghPfStBEOBEAABEAABEAABEAABEAABEAABEAABEAABEAABEAABEAABEAABEAABEAABEAABEAABEAABIJNIFu2bHT//fdTtWrVKH/+/MFOztPxQ5Ds6epB5qKFwKXLV5U3ZP635feLISlWmcJZlTCZvSZnyhiSJJEICCgCLD5mIfLixYtFRO64oxDlyhVPuXPnUP/773//+7+5cuWg+PisongQCARAAARAAARAAARAAARAAARAAARAAARAAARAAARAAARAAARAAARAAARAAARAAARAAARAAATcEkhOvkgnT56lkyeT6e+/k9X//vvf//5t166DoiirVq2qhMksUo7FB4LkWKx1lDlkBE6fv0Lz/idE3nnwn5Cla07ozuuz/E+YnINyxEGZHJZKiKFElyxZosTIycnJtqWOi8tCpUsXpjJlClPp0rdAcBxD7QNFBQEQAAEQAAEQAAEQAAEQAAEQAAEQAAEQAAEQAAEQAAEQAAEQAAEQAAEQAAEQAAEQAIFII8CC5S1b9tHmzftpy5b9dOGCvRYwPj5eiZKrVKkSacVMd34hSE43QkQAAmkJHDl1WXlDZjHy78cveQJR4XyZqXZ59picg/Jdk8kTeUImoofA6tWrlRD58OHDloXKkyfH/0TIt6j/xQMCIAACIAACIAACIAACIAACIAACIAACIAACIAACIAACIAACIAACIAACIAACIAACIAACIAACkUiARcmbN+9T4uQTJ85aFqFgwYJKmFyhQoVILKJfeYYg2S9seAkErAn8fuySEiLzv6OnL3sSU8FrM6UIk2/Mk9mTeUSmIofA33//TdOnT6cdO3ZYZjpfvpxUrdo9VLFiicgpFHIKAiAAAiAAAiAAAiAAAiAAAiAAAiAAAiAAAiAAAiAAAiAAAiAAAiAAAiAAAiAAAiAAAiAAAgICq1Zto0WLNtGxY6ctQxcrVoyaNGlCuXPnFsQW2UEgSI7s+kPuPULg14P/KG/ILEQ+c/6KR3LlnI1rs2dU3pLZa/LtBbNERJ6RSW8R2LlzpxIjHz9+PE3G4uKyULVq9yoxMh4QAAEQAAEQAAEQAAEQAAEQAAEQAAEQAAEQAAEQAAEQAAEQAAEQAAEQAAEQAAEQAAEQAAEQiGYCixb9qITJFy78k6aYefPmVaLkokWLRjMCgiA5qqsXhQs2gc37LyoR8rx1Z+hSZOiQ0yDJmjnDv8Lkcjmo5E1Zg40M8UcJgdWrV9OsWbMsS/PUU2WUEDlHjmxRUloUAwRAAARAAARAAARAAARAAARAAARAAARAAARAAARAAARAAARAAARAAARAAARAAARAAARAAAScCZw9e16Jkr/6arNlwEaNGlGFChWiFiMEyVFbtShYMAms3X2B5q47Qws2JgczmZDH/fz9/wqT77stLuRpI8HIIbBgwQJauHBhmgzfd18RqlmzHF13Xa7IKQxyCgIgAAIgAAIgAAIgAAIgAAIgAAIgAAIgAAIgAAIgAAIgAAIgAAIgAAIgAAIgAAIgAAIgAAIBJHDo0En69NN1tGHDnjSxPvvss1SjRo0ApuadqCBI9k5dICcRQGDF9vPKG/KSLeciILf+Z7Ha3fFKmPzwnfBw6z/F6HvzypUrNGPGDFq7dm2awj399D1Uq1b56Cs0SgQCIAACIAACIAACIAACIAACIAACIAACIAACIAACIAACIAACIAACIAACIAACIAACIAACIAACfhCYN28tffnlpjRvli9fnho3bkwZM2b0I1bvvgJBsnfrBjnzEIEvNyfT3HVnadWO8x7KVfCz8vhd2ZUw+cmS2YOfGFLwNAEWI48YMYJ27dqVJp8NGlSkihVLeDr/yBwIgAAIgAAIgAAIgAAIgAAIgAAIgAAIgAAIgAAIgAAIgAAIgAAIgAAIgAAIgAAIgAAIgAAIhJrAqlXbKClpVZpk77jjDurYsWNUiZIhSA5160J6EUXg0w1nlRB53Z4LEZXvQGf2oaLZlDD52XviAx014osQAtOmTUvjGTlXrnhq0uRxKl78xggpBbIJAiAAAiAAAiAAAiAAAiAAAiAAAiAAAiAAAiAAAiAAAiAAAiAAAiAAAiAAAiAAAiAAAiAAAqElsH37HzR9+jI6eTI5VcLsKTkhISG0mQliahAkBxEuoo5MAv9cvqpEyPxv6+8XI7MQQcr1vbfGKWEy/8MTOwQWLFhACxcuTFXgO+4oRI0bP0758+eMHRAoKQiAAAiAAAiAAAiAAAiAAAiAAAiAAAiAAAiAAAiAAAiAAAiAAAiAAAiAAAiAAAiAAAiAAAj4QeDo0dM0Y8Yy2rXrYKq3n332WapRo4YfMXrvFQiSvVcnyFGYCJw6d4Xm/U+IvOvQP2HKRWQkW+LGrCnC5GxZMkRGppFLvwisXr2aZs2alepdFiN37hwdg6BfUPASCIAACIAACIAACIAACIAACIAACIAACIAACIAACIAACIAACIAACIAACIAACIAACIAACIAACPhBYNiwBWlEyY0aNaIKFSr4EZu3XoEg2Vv1gdyEgcDhU5eVN2QWIx84fikMOYjcJG8rmJlql7tGiZNzx2eM3IIg55YEdu7cScOHD0/1W65c8fTGGzXhGRltBgRAAARAAARAAARAAARAAARAAARAAARAAARAAARAAARAAARAAARAAARAAARAAARAAARAAARcEmBPyUOHfkonTyanerNTp05UtGhRl7F5KzgEyd6qD+QmhAT2H7uUIkQ+evpyCFOOvqSuz52Japf/V5hcKFem6CtgDJbo77//piFDhtDx48dTlb59+2epePEbY5AIigwCIAACIAACIAACIAACIAACIAACIAACIAACIAACIAACIAACIAACIAACIAACIAACIAACIAAC6SewffsfNGrUwlQR5c2bl7p06UK5c+dOfwJhigGC5DCBR7LhI7Djr3+UN+S5687Q2QtXw5eRKEw5b46MVIs9JpfPQbfmzxyFJYydIo0cOZJ27NiRqsANGlSkihVLxA4ElBQEQAAEQAAEQAAEQAAEQAAEQAAEQAAEQAAEQAAEQAAEQAAEQAAEQAAEQAAEQAAEQAAEQAAEgkBg1aptlJS0KlXMxYoVow4dOgQhtdBECUFyaDgjFQ8Q+Gn/RSVCZjHy5SseyFAUZyE+awaqVS4H1S53DRW/IUsUlzQ6i7Z69WqaNWtWqsI9/fQ9VKtW+egsMEoFAiAAAiAAAiAAAiAAAiAAAiAAAiAAAiAAAiAAAiAAAiAAAiAAAiAAAiAAAiAAAiAAAiAAAiEmMG/eWvryy02pUm3UqBFVqFAhxDkJTHIQJAeGI2LxMIE1uy8oIfJnG5M9nMvozFrGDES1y+VQXpPvuSVrdBYyCkuVmJhIhw8fTinZffcVoebNK0dhSVEkEAABEAABEAABEAABEAABEAABEAABEAABEAABEAABEAABEAABEAABEAABEAABEAABEAABEAgfgbffXkobNuxJyUDBggWpX79+4ctQOlKGIDkd8PCqtwks33ZOeUP+aus5b2c0RnJX/d54JUx+8I64GClxZBZzyZIlNHfu3FSZ79v3v3Tddbkis0DINQiAAAiAAAiAAAiAAAiAAAiAAAiAAAiAAAiAAAiAAAiAAAiAAAiAAAiAAAiAAAiAAAiAAAh4lMChQyepV6+PUuWudu3aVKVKFY/m2D5bECRHXJUhwzoCizcn09x1Z+nbHed1QfF7GAg8VSo71SqXgyqVyB6G1JGkE4Hz589Tt27dKDn5/72JP/VUGapT50GAAwEQAAEQAAEQAAEQAAEQAAEQAAEQAAEQAAEQAAEQAAEQAAEQAAEQAAEQAAEQAAEQAAEQAAEQCAKBOXN+oK++2pwSc3x8PA0aNIiyZcsWhNSCFyUEycFji5hDTGD++rNKiLx+74UQp4zk/CFQsVg2JUyuWiben9fxThAIfPLJJ7R48eKUmOPistCgQfUpR47IGtiCgAZRggAIgAAIgAAIgAAIgAAIgAAIgAAIgAAIgAAIgAAIgAAIgAAIgAAIgAAIgAAIgAAIgAAIgEBQCJw9y44kP6ALF/5Jib9q1ar0/PPPByW9YEUKQXKwyCLekBC4eOmqEiHPW3eWth64GJI0kUhgCZQrEqeEyc/dlyOwESM2VwSOHj1KPXr0SPXOc8+Vo2rV7nUVDwKDAAiAAAiAAAiAAAiAAAiAAAiAAAiAAAiAAAiAAAiAAAiAAAiAAAiAAAiAAAiAAAiAAAiAAAi4I7Bo0SaaP39tqpcGDBhA+fPndxdRGENDkBxG+EjafwKnzl1RQmT+t/vQ/58K8D9GvBluAqVvzqqEybXL5aAsmTKEOzsxl/67775L3377bUq58+XLSQMH1o85DigwCIAACIAACIAACIAACIAACIAACIAACIAACIAACIAACIAACIAACIAACIAACIAACIAACIAACISDQPfuH9CxY6dTkn7kkUfo5ZdfDkdW/EoTgmS/sOGlcBE4dPKy8obMQuQ/TlwKVzaQbhAJFC2UJUWYnDNbxiCmhKjNBNq2bUvnz59P+VODBhWpYsUSgAQCIAACIAACIAACIAACIAACIAACIAACIAACIAACIAACIAACIAACIAACIAACIAACIAACIAACIBACAqtWbaOkpFUpKWXLlo3GjBkTgpQDkwQEyYHhiFiCTGDf0UtKhDxv3Rk6duZKkFND9F4gcHPezFSr/L8ekwvkzOSFLEVtHrZu3Urjxo1LKV+ePDlo8OCXora8KBgIgAAIgAAIgAAIgAAIgAAIgAAIgAAIgAAIgAAIgAAIgAAIgAAIgAAIgAAIgAAIgABuiHzdAAAgAElEQVQIgAAIeJFA167v0YkTZ1Oy1rp1aypVqpQXs5omTxAkR0Q1xW4md/z1jxIiz113hpIvXI1dEDFcchYj1y6fQ3lNZpEynsATeP/992nFihUpET/6aAl66aWKgU8IMYIACIAACIAACIAACIAACIAACIAACIAACIAACIAACIAACIAACIAACIAACIAACIAACIAACIAACNgSeO+9VbRy5baU3x977DF68cUXI4IYBMkRUU2xl8lN+y4qb8gsRr4CHXLsNQCLEufMllF5S2ZhctFCWcAkgAS6detGx48fT4nx9derUunShQOYAqICARAAARAAARAAARAAARAAARAAARAAARAAARAAARAAARAAARAAARAAARAAARAAARAAARAAARDQEdiyZT+NH784JVjevHlp0KBButc88TsEyZ6oBmTCIPDDrvNKhPz5j8mAAgKWBLJkypAiTC59c1ZQSieBPXv20JAhQ1JiiYvLQmPHNk5nrHgdBEAABEAABEAABEAABEAABEAABEAABEAABEAABEAABEAABEAABEAABEAABEAABEAABEAABEDAHwJt2sygCxf+SXm1S5cuVKRIEX+iCuk7ECSHFDcSsyOwfNs5JUReuvUcIIGAmMBz9/3rMblckTjxOwiYmsD8+fNp0aJFKX+8//7bqVmzJ4EJBEAABEAABEAABEAABEAABEAABEAABEAABEAABEAABEAABEAABEAABEAABEAABEAABEAABEAgDASmTPma1q/fnZJytWrV6LnnngtDTtwlCUGyO14IHWACi35KpnnrztK3v54PcMyILpYIVC0Tr7wmP1IsWywVOyBl7devHx04cCAlriZNHqcHHigakLgRCQiAAAiAAAiAAAiAAAiAAAiAAAiAAAiAAAiAAAiAAAiAAAiAAAiAAAiAAAiAAAiAAAiAAAiAgDsCa9bspOnTl6W8dNNNN1FiYqK7SMIQGoLkMEBHkkSfrD+rPCJv2HsBOEAgYAQqlciuhMmVS2UPWJzRHNGRI0eoZ8+eqYo4atQrFB+fNZqLjbKBAAiAAAiAAAiAAAiAAAiAAAiAAAiAAAiAAAiAAAiAAAiAAAiAAAiAAAiAAAiAAAiAAAiAgGcJJCdfpPbtZ6bKX//+/alAgQKezTNnDIJkT1dPdGXuwqWryhsyC5F/PnAxugqH0niKwIN3xFHtctfQf+6N91S+vJaZHTt20MiRI1Oydccdhahz5xpeyybyAwIgAAIgAAIgAAIgAAIgAAIgAAIgAAIgAAIgAAIgAAIgAAIgAAIgAAIgAAIgAAIgAAIgAAIxRWDYsAW0a9fBlDJ36NCBihUr5mkGECR7unqiI3Mnk68oETKLkXcf/ic6CoVSRASBe27JqoTJtcrloIwZIiLLIc3k2rVradq0aSlp3ndfEWrevHJI84DEQAAEQAAEQAAEQAAEQAAEQAAEQAAEQAAEQAAEQAAEQAAEQAAEQAAEQAAEQAAEQAAEQAAEQAAEUhN4++2ltGHDnpQ/JiQkUPny5T2NCYJkT1dPZGfu0MnLSog8d90Z+vPE5cguDHIf0QSK35AlRZgcnxXKZKMylyxZQnPnzk2p2yefLE316j0U0XWNzIMACIAACIAACIAACIAACIAACIAACIAACIAACIAACIAACIAACIAACIAACIAACIAACIAACIBApBOYPft7+vrrLSnFqF27NlWpUsXTxYIg2dPVE5mZ++3oJeUNmYXIx89cicxCINdRSeDW/JmpdvkcVKvcNZQ3R8aoLKObQn388ce0dOnSlFdq1XqAnn76bjdRICwIgAAIgAAIgAAIgAAIgAAIgAAIgAAIgAAIgAAIgAAIgAAIgAAIgAAIgAAIgAAIgAAIgAAIgECACXz55U80b96alFgrV65MdevWDXAqgY0OguTA8ozp2Lb/+Y8SIbMYOfni1ZhmgcJ7m0ChXJmUMLl2uWvo+tyZvJ3ZIOZu6tSptG7dupQUGjd+nB58sGgQU0TUIAACIAACIAACIAACIAACIAACIAACIAACIAACIAACIAACIAACIAACIAACIAACIAACIAACIAACOgI//LCTZsxYlhKsXLly1LRpU91rYf0dguSw4o+OxDftu0BzlUfks3QVOuToqNQYKUXu+IxUu1wOJU6+rUCWGCn1/xdz+PDhtHPnzpQ/tG//LBUvfmPMcUCBQQAEQAAEQAAEQAAEQAAEQAAEQAAEQAAEQAAEQAAEQAAEQAAEQAAEQAAEQAAEQAAEQAAEQMBLBLZv/4NGjVqYkqWiRYtSp06dvJTFNHmBINnT1ePtzH2/67zyhvz5j8nezihyBwIaAtmyZPhXmFwuB5W4MWvM8EpMTKTDhw+nlPfNN+vS9dfniZnyo6AgAAIgAAIgAAIgAAIgAAIgAAIgAAIgAAIgAAIgAAIgAAIgAAIgAAIgAAIgAAIgAAIgAAIg4EUCf/11gt588+OUrBUsWJD69evnxaym5AmCZE9Xjzczt+yXc8ob8tc/n/NmBpErEEgHAUOYfO+tcemIJTJebdOmDV24cCEls6NGvULx8bEjyI6MWkIuQQAEQAAEQAAEvExgx4591LLlUEpMTKBKlcp6OavIGwiAAAiAAAiAAAiAQJAJYG4YZMCIHgTSSeCTT5bT7t1/UIMGValQoXzpjA2vRzOBq1ev0sSJcyguLiv9979PUc6c8dFcXJQNBEAABEAABCKewLFjJ2nIkHfomWcepkceuZsyZ84U8WVCAUAABEDAIJCcfJHat5+ZAiQuLo7Gjh3raUAQJHu6eryVuUU/JSsh8ne/nvdWxpAbEAgCgWfviVcekx8qmi0IsXsjyhYtWqTKyOTJzb2RMeQipAQuXPiHEhMn0aRJ84KSbtGiN1PhwoUoT56cdNddRahYscJ0991F6YYbCmAxGBTiiBQEQAAEQCCYBC5dukxnziTTyZNn6LvvNtPbb8+nXLly0OTJ3bChHUzwiBsEQAAEQAAEQCBkBFiEtXLlJhoxIomWL99IFSqUoZYt69Azz1RwtY5PTj5PXbtOoPvvL0ENGz4TsvyHMiHMDUNJG2mBQPoInDt3gbp1m0DTp39GefJcSwkJ1VXflj9/7vRFjLejkgCLmpo1G0hLl66lm2++jlq2rE2NG1en+Pjo3S+KyopEoSKSAPfXs2YtpClT5tNffx2j6tUfoTZt/kslSxZxVR4+KNax4xgaNqwNlShxq6t3ERgEQCDyCPzww1aqVauLst3zGrZLl4b02GNlKWPGDJFXGOQYBEAABCwItGjxdqq/Tp482dOcIEj2dPV4I3Pz1p1VQuSNv/2/J1Vv5Ay5AIHgE3iyZHYlTH78ruzBTyzEKUCQHGLgHk+OjTyHDx+nzz//Vhnmd+78Pag5ZkNujRqPUosWz9MttxSiDBmwIAwqcEQOAiAAAiAgInDx4iXau/cP+vXX/fTLL3vpp5920vHjp2jz5l3KmGn1DBnyOr36ai2MZSLCCAQCIAACIAACIOB1AgsXfqdEWL5znz59mlPr1vVEomQWNc+evZTYG+m4cZ2pQIHIFPxhbuj11or8gYCcAPdLvK4bMGAGLV78vXqRHSl07dpI2Sjj4rLII0PIqCdw5cpVWrFiI/XpM5U2btyuylu2bHHq3bspxE1RX/soYDgJsAOdvn2n0rhxs1Nlg/eT2BkAez2VPMbBON57ateuPmXKlFHyGsKAAAhEMAH+7mfM+IyGDk2iEydOqZLUr1+FevRorBxn4QEBEACBSCcAQXKk1yDyrwic/+cqGULkX/64CCogEPMEHr4zmxImV7s7eq7mgiA55pu1LQA+Of7aa0No/fptQYd0zTXx1KxZTWUUYi/KeEAABEAABEAg1AROn06mVas2UVLSIuUF0E54bJWvRx+9l95+uzvdcEP+UGcb6YEACIAACIAACIBAwAnwPKhDhzH04YdL0sTN6/ekpD70xBP3a9P99tufqHXr4TRiRFtReG2EIQyAuWEIYSMpEAgDAXbKwEK30aM/TFn71anzJPXt25xuuqlgGHKEJL1M4MSJ09S//zSaMuXTlGyyp9aOHV+CLdvLFYe8RSyBrVv30Msv96bduw+kKYPUBsc3WHA///XX62Czi9iWgIyDgP8E2MFI585jiT0m88MHGt58sxk9/3wl0eFa/1PGmyAAAiAQXAIQJAeXL2IPMoG/k68ob8jz1p2hPYcvBTk1RA8CkUfgvtvilDD5+ftzRF7mfXIMQXLEV2FQC/DOO1/Q668PE6XRpEl1GjSoFWXPHqfCnz17jrZv36c2MN9770uRsOvJJ8vR8OFt6PbbbxKliUAgAAIgAAIgkF4ChteEiRPn0u+/H3IdnVvvLK4TwAsgAAIgAAIgAAIgEGICfDNEQkJ/JeCwengTd8yYDpQ7t/2B4rVrf6b27UfR008/SN27N46YTV/MDUPc2JAcCISRAHu//fjjpdS+/egUu2Xp0rfTiBHt6IEHSuL2mzDWjReTZo+t48fPVt6SjYdt2Xxb0p13FvZilpEnEIhYAiwgrFKltW3+dbeUsRh5+vQFNGTIuzRlSveIOxgXsRWHjIOAxwj8+edR6thxNPHtP8bTocOL1KnTS8QHbfGAAAiAQCQSgCA5EmsNeaaDf19OESL/+fdlEAEBENAQKHlTViVM5n9ZM2eISF4QJEdktYUs0zrDjzkjo0d3IBYl+z58FeKPP+6gTp3Girwt339/CXrrrS5UrNgtISsnEgIBEAABEIg9Ajw+rV37C3XpMj7l6lW3FFiMzIdxqld/BJvVbuEhPAiAAAiAAAiAgGcJnDp1Vh1Onj9/hW0e+/RpTq1b10sjNGaB31dfraHu3ScqgdaYMR2pYME8ni2rkTHMDT1fRcggCASFAH/7c+Z8Q23bjkwRJWOdFxTUURGp4XG1d++3U8rDIvZRo9pT+fIlo6KMKAQIeIHApk2/Ur163engwWOW2XFyDsCHy9gz8pgxH1Hnzg0s56teKCPyAAIgEBoChw+foLZtR6QSJb/wQhUaOPA1yp8/d2gygVRAAARAIIAEIEgOIExEFXwCe49cUt6Q2SvyibNXgp8gUgCBKCNw+3VZUoTJ12bPGFGlgyA5oqor5Jn94ovV9MILPbTpFiqUj2bPHkj33HOnbVi+qrVFi0Ei75P161eh4cPbUs6cOKGqhY8AIAACIAACrgmwUGbu3G/UYZkTJ065fp9fqFr1IerZswmVKXOHX+/jJRAAARAAARAAARDwMgHJjUl8Xf3rr9cltglcvHiJNmzYpq6znzPna3UV7rBhbSJCjIy5oZdbIvIGAsEnYCUyzZPnWho5si3VqvU4Dp8GvwoiKgUWOyYmTlLjnfEULXozjR3biR5+uExElQWZBQGvEuDvrGPHMfTee4tts8ii5F69EqhGjUfVrZ1//32avvpqLU2YMId+/XU/denyMrVqVTdibunwal0gXyAQDQR27NhHr702JJXTrEhar0ZDHaAMIAACgSMAQXLgWCKmIBLY9ufF/3lEPkvnLl4NYkqIGgRig8CNeTJT7fL/ekwueG2miCg0BMkRUU1hy+SECR9Tt24TtelXrlxeXX2VL18u27DscYSNQewlSfIkJfWlGjUqSoIiDAiAAAiAAAiICRjXNr755tQUD1jil4moQoUy1L59fapU6T6Ki8vi5lWEBQEQAAEQAAEQAIGIIcBCEL6W/q235rrOc7NmNalnzwTKkyen63dD/QLmhqEmjvRAwJsEWMjGXpI/+WR5SgadPHB6sxTIVagI7N9/kJo2HUB8u6Dx4Na/UNFHOrFCYOfO36lVq6GpvjNJ2flAyaBBLalevcoQI0uAIQwIxAiBhQu/o2bNBqbaD+B1a79+r1J8fLYYoYBiggAIRAMBCJKjoRajuAw//nZBCZH5Hx4QAIHAE8h3TaZ/PSaXz0GF82UOfAIBjBGC5ADCjLKozp27QN26TaDp0z/Tlqxjx5eUl8hMmZw9hG/duodefrk37d59QBvnSy9VpREj2mIhqCWFACAAAiAAAlICVtfxOr17zTXxygNyyZK3KSHyI4/co7z8ZciQQZokwoEACIAACIAACIBAxBK4cOEfWrBgJQ0ePItYFKJ7eL7UpUtDeuyxspQxo/fnS5gb6moUv4NAbBFgcWlCQv9Ut7tBZBpbbcBNafnWpdatR6QSNj377MM0ZkzHiLgdwE1ZERYEwkXg6NG/ady42coj+ZkzyY7ZYBvec889Rl27NqTChQuFK8tIFwRAwKMEeM+7V6/JNHnyJ6ly2KdPc2rduh4OMHi03pAtEACBtAQgSEar8CSB1TvP07x1Z2nhJudJuyczj0yBQAQSyBGXgWqXu0aJk++83pse9CBIjsCGFaIs//77IWrSpB+tWfOzNsUPPxxAzzxTQRvu+PFTyrD/9dfrtGFvv/0mevfdPlSqVBFtWAQAARAAARAAAR0BO8EJe06pVKksVahQmu66qwgVKXIj5ciRja699pqIENLoyo3fQQAEQAAEQAAEQCC9BE6fTqbVqzfT/PkraOvW3fTTTztVlOw9tESJW9WhrWrVHqKiRQtHzPwJc8P0tgq8DwLRR4APYfTtO1WJ38wPRKbRV9eBKJGVV22OF94WA0EXcYDA/xPgOdsffxyhxYu/p6VL19KWLbtTDo7cfXdRKlr0ZqpWrYK6yaxAgdxABwIgAAK2BH78cQc1aNA71eEzPswwZkwHqlPnCTghQdsBARCICAIQJEdENcVOJr/55ZzyhvzNz+dip9AoKQh4iAA7jTWEyWUKZ/VQzoggSPZUdXgqM8uWraeaNTtr81S69O00c2ZvZfjRPXwC9Y03xtGsWQt1QdXvUqGzKDIEAgEQAAEQiGkCO3bsUwdteOOCn7Jli1O3bo3o0UfvpezZ42KaDQoPAiAAAiAAAiAAArFGAHPDWKtxlBcEZAQ2bNhO9ev3pIMHj6V6Ad7zZPxiLdSCBauoQYNeqYoNYVOstQKUFwRAAARAIFII8OGzxMRJNGnSvFRZxo0YkVKDyCcIgAATgCAZ7cATBL7YlKyEyOwZGQ8IgIA3CNQom0N5TC5/uzeELxAke6NdeC0XfOp82LAk6t9/ujZrL7xQhUaObEtsbNU9LEju1m0CTZ/+mS6o+n3q1B5Ur15lUVgEAgEQAAEQAAE7AocPn6C2bUfQwoXfqfGKr29s2rQmxcdnAzQQAAEQAAEQAAEQAIEYI4C5YYxVOIoLAi4InDmTTB06jKEPP1yS6i32CD9tWk968MFSLmJD0Ggn8Ndfx6hp0/60atWmVEVlYdOUKd2JbwDEAwIgAAIgAAIg4B0Cds64WrR4nvr2bQHHJd6pKuQEBEDAhgAEyWgaYSXAIuR5687Sxt8uhDUfSBwEQMCeQJXS2ZXX5EeLh1cIA0EyWqkVgVOnztLrrw9T17HqnkGDWlKrVnV1wdTvx4+fooSE/vT11+tE4SFIFmFCIBAAARAAAQcCly5dVlfu9u79tvLmP2TI6/Tkk+VwBRtaDQiAAAiAAAiAAAjEIAHMDWOw0lFkEHBJgB0ptGs3Ms1b9etXoeHD21LOnHqnDC6TRPAIJXD58hXl0GPEiPfSlKBTp5eoe/fGlDlzpggtHbINAiAAAiAAAtFHwO4wETsxSUrqQ088cX/0FRolAgEQiCoCECRHVXVGTmFW7ThPk785RRv2QogcObWGnMY6ger3xlPzJ66lO67LEhYUECSHBbvnE926dQ+9/HJv2r37gGNeeYE2b94QsXcQu4WeXSIQJHu+qSCDIAACIOB5Aj/8sFUdhsmd+xoaNao9lS9f0vN5RgZBAARAAARAAARAAASCQwBzw+BwRawgEE0ENm36lerV604HDx5LVSwIVaKplgNXli++WE0vvNAjTYTFit1CM2b0olKligQuMcQEAiAAAiAAAiCQLgIXL15SjksmTPg4TTw4fJYutHgZBEAgRAQgSA4RaCTzL4Gjpy8rIXLSd2eABARAIAIJ5IrPSC2euJYaP5oz5LmHIDnkyCMiwdmzl1LTpgO0ea1Y8R6aOrUnXX99Pm1YDmBn0Ld7+cMPB9Azz1QQxY1AIAACIAACIOBL4O+/T1PbtiNp/fptNHlyN3rkkbsBCQRAAARAAARAAARAIEYJYG4YoxWPYoOASwJHj/6tDrUuW7YhzZsvvVSVRoxoS/Hx4b310GWREDyIBH79dT81atSHfv55T5pUunRpSF27NqJMmTIGMQeIGgRAAARAAARAwA2BDz5YQi1aDErzCh8+e//9flSpUlk30SEsCIAACISUAATJIcUd24kt3pxMoxefpH1HL8U2CJQeBKKAwIN3ZKMeNXOH1FsyBMlR0HACXASn06G+SbVqVZf69GlOWbNmFuVCKnTmyG6//SZ6990+8CIhIotAIAACIAACVgSMcWfKlO5Ur15lypAhA0CBAAiAAAiAAAiAAAjEKAHMDWO04lFsEHBJ4Ny5C9St2wSaPv2zNG8WKpSPPvigP913X3GXsSJ4tBI4fvyUErB//fW6NEW8//4SNGNGIt1yy/XRWnyUCwRAAARAAAQijgDfmlOlSmvLfL/6ai3q1+9ViosLz83WEQcTGQYBEAg5AQiSQ448NhNkMXL7pNTXRsUmCZQaBKKHwB3XZaFRDfKFTJQMQXL0tJ1AleSvv45R06b9adWqTdooR4/uQE2aVNeG4wBOxnyrCJ577jEaP74zXXttDlH8ly5dps2bd9KcOd+ovP/00066+ebr6PHH76PXXqtNJUsG5no8w+tF6dJ3UL9+Lei66/ISp33y5Bnat+8v2rp1D+3c+Ttt3bqb9u8/qP6bH85LiRK3Urlyd1H16hWpePFbKWPG4AnjOE+7dh2gFSs20Jo1P6t8MBN++JRvmTJ3KE+htWo9HrC8cJpshN+z5w9iTpzmjz/uoC1bdtOJE6fIrYBdVPEuArHY/siREyp/27fvo+3b99KmTTtp3bpfVCxTp/ZQgkWr5+rVq/T774do3rzltGTJD/Tttz+pOq1R41Fq1aoO3XRTQXFOjLg+/PAr+vLLH1T6HNcLLzyl2mr+/LnFcTkFPHv2HB04cJh+++0v2rbtN/V9GO2AN9Bmzx5I99xzZ0DSCkYk3Gfs2LGPVq/erHgzf6MN58lzLT3wQEmqW/dJevbZh8PmmejUqbMqT599tkrlb8SIdnTDDflFOK5cuUorVmykUaPep+XLN1LRojcTe1pq2PAZ122AWR0+fFy1be6D+LvjfHF9h/u7E8H43xgR6Pr+88+j1Lz5QCpS5EYaPLiVZTvhfmvv3j/VuPHtt5to376DKX2C0Vc+9FBpevrpB4k3EjNnziQtkjac8Y1yf8k3CHCd8bfKbcnN+KpNKEgBuA3v3n2Avv9+i/rH5TD6U/5Gy5YtRo89VpaqVXuIihYtHNQxL0hFTInWanzjsm7evItuu+16mjmzt/qG/XmYYbNmA5UXb7vH7Y0UunyEas7klI9YG5OtWPA3dOjQcdVnf/31WtqxY3/KnInD3313UeK6b9ToWbrzzsKuD1Tw2MDzMh4Lfv55txofeH7KfY3dwT9+h9sij2v8XXNY7gsffLAU8bWVgRxzvT5v9K0znr/98ccRxWbRotW0fv12FYTZvPLKf9StLoEcI3TfsZd+N+py1y5ua3tTzbF5vjZ9eqKa6wb74W+Kvd/+9tufqr3/9NOvKj/cV/OaLRIOu/I3yN8db46uXfuzmgsb60keZ7hfqFatAlWqdB8VKBCYNYO5XszrB17Dbdy4PSUPL7xQhUaObKv6hEh9vD43DFe/Y3iCzZgxIw0Z8roac/h7OnXqDO3ff0i1ge3beT25iw4ePJZqTVa69O3KxhHIubIxR7Aav9zaiaRt1bf/4LSNud6ZM8nkldu7mA33c4bNxdzPcT4HDmyp7BO6Q5hHjvxNn3/+rRrTuL/JkiWzGuP53UDZzuzmPl5ZP3Cd79y5nxYt+l6tyzdu3KHsVjxe8fzrv/+tTCtXbqIRI96zbEb+er21+rY4bSP9jh1fop49m6TypmvMQRYv/p6WLFmjbHycVx4X+Nvzd66o+z5CNffhdAYPnkVJSYupf/9XqWbNx9Takcck7p/YfmfYtLgf576I2zs/3P9wn1WlygNUuXJ5ypkzOGOUsX764ovVyj5l5IHr4Mkny6mxed68ZTRr1kJLrGzfZltPsJ5IsJ8Fq+x28XK7OnHitLK1sL2H5zRsJ2d7Cz9cdxUqlKGXX65G999/l1/2CsMWx23Ud95k9S2HmoE5PfM4t3s328V/S2WDCtb46qbMvnnk78y8rxAJdjJdeXkc5zUT9+VffbWGuJ088cT9utdSfue9puHD36NPP12p/sZjN+8llCpVRDv2mxPxsh05ksZJ34oLto3HPBbxDQ6GDdaYi/PeEs9jdPNAcYMLYEDD1vTNN+uVrcl3HK1T5wm/+2K7bJ4+naz2lebPX5FiC+OwvCdapcqDan80MXGS6r99n2LFbqF33nlT7ecG6wn22O1rp+Fx0LDdB9rOHAhGkb6XGQgGiAME3BCAINkNLYT1iwDEyH5hw0sgEBEEQilKhiA5IppESDPJmxG1anVJMe7aJe5W0MjG44YN31SbWZJHaqzlhT6LyEaN+sDSEwWnxQvxyZO7qcUmCwhff32YWojaPU4Gru++20zVqrWVFMExTNWqD1GPHo3VwjeQRgLeIGQj/owZn6UYWXWZZeNrr15N1Ua97mGDLi/m//rrqKXQ1el93SaeVLTuFI9v/nwNwnb5441UO0EZb3SMHPk+TZr0ieV3wca/MWM6UsGCeXT4lDF89OgPaMqUTy3jYsHjW291ITZ6SB7fDUlfEbhdHBJDs6QvkMQjKYcRhg0lLIR6550vaOHC79Qmm+7hzZ/hw9socVWwH+b9yy97lIDYEKab0+zU6SXq3r2xVpDE5Zww4WMaMuTdNO3AqTzmDTlp2+a+j0VkTg+Ldl5+uUaPx9EAACAASURBVLcSl9o9fPhk0KBWlD17XMAwB7O+uS/gzcBhw5IoKakP3XtvsVT55n7so4++omnTFlheq2pVyLJli1Pv3k2VyFZ6oMTok/hgAB9a4c0w84azVTpuxte5c5dR48Z9beuERUPz5g1RgrlAPf6w44M4b7zxcsDHvECVyYjHvCnzyy97Uwk47dJKz40OFy78Q337TqVx42Y7FiVQBwtCPWeKtTFZ2h5ZBPTJJ8uIDyY5CdGN+Pg7fvPNptSkSQ3L8cVJQCidB3BbXLBgpRKDGOJHq3fdjrlenzdK64w3fvk7fe+9L23XSHxrTOvW9VQd8RjfrdtE2+jdCDt5zvHii4natZm0LHbhBg1iEVtdx2h8DxLwhpYhcrd7kUVSQ4e2Dvj8wXwIkgV55kOGVnmRzlnPn79IPXpMVHN1u4cFT3zzQr58udKLXb3P3wkfiHrrrbmqX5DMf/ngT0JCdWrZso7rg2zm79LqUFR62ohkPedmnhMQwP+LxCtzQ2mZQtnvGIeuf/55jzR7luHczpWdxDB2GenWrRF17drIbxuK72FySf/hZCtIFzCHl62EmOZD5lavSub9LO7k8czOHmG2nQWybF5aP/Cch4W93OeySMXfh50f8Fqb+zSrx/fgla943C5dX3sX9wUDBswgvlbc7tHNFf0pYyj7IO4L3nhjnK2YV5p/HhvfeKMBNW5cPWCH1pOTz9P773/pym5glV8+fD5iRNuA5YvTCJY9xa39Xlo/vuECtcb1jZf7G/7G3333C2W7kzxsy+vUqYFt/fiut9av/0UJ2Axxs1UaOhu48Q4LCmvW7Ow413dyoOGbtjF+8MEVw6ZhPjzu7zyP51FsX+vff7ojUsmawmosNg4RGocNfBORzh95rHzllT6WAkMjTum6QNJ2dGHYBvPHH4fpu+9+UgdguE2a5/qPPnovvf12d5FzC96TatNmeJr1Oo/dbK+tXv2RNPMjL9uRI32cNNd9oG08vu3KmLvw/ievwZ3mA717J9Arr1R35dlX8t1Ivm2rfPG6/b33FtOkSfO0e5XNmtWknj0TKE+enLpPy/F3nsNMmDBHvLa2i0y6P+0ms8EYu/2x00jHYD4IyU402KmS3eNmzyjS9zINEfm6ddvUt/jnn0dSHXZy0xaMsOnZV/AnPbwTPQQgSI6euvRkSSBG9mS1IFMgEFACoRIlQ5Ac0GqLish0G+hGId1sxF6+fEWJMPv0mSpixMIpNrYVLlzIMTyLO9lbydixH6UKV6fOk9SrV4J6f9OmHdSp01glSh4zpgMdOHDEUXinM3DxJkCLFoPS5IsFxrxofuCBUsqrMy+uWCjdt+80W0NBIDcNeGNp4sQ5NG3aZ6kMW/9uCiZQxYr30sWL/9Dw4UnqJL3vIxXV8nWV7dqNFNWjOZBkE48NuU2a9FPeXuweXTz+5s9OGMJ56tp1gvIc5PRIPBGxt7POnccqD0ROD4tHhw9vq/Xs4sabuW967HGnc+cGjhu5kr5AEo+ksbBhbfnyDepgAW8K8rfB3xN7eShYMK/yWMQHCeyM/c8/X0l937lzp89g5ZtXNhKxYWHp0nW0dOlaZTi2M47zu9zPWIlffeNlIzKLSPkAgdVj1Qb8ESTp+jMjbePqaqe6CqQnklDUt+EBr3z5u1KJxHlDkQ9tTJ48L5URn0V2/E2UL19SYWCjEn/7VmJB3WaVwZE3bNgA2r27vSjNirl0fOWxlTeD7Lx2cdyB9HjA7Piwy8SJc1O+Rd707dChPnEfyocyWMjFNxX07DkpjaCKwyYmNlGeRL3oRdSfb8yovyVLxvkl+mbPIA0a9NYKDQPx/YVjzhRLY7JkrONbC6ZMmU8zZy5U34d5jsZjC88Zp061FkHyuMgCSJ6vmZ8FC1ZRgwa9JMmnCmMev9kzDfclvHEveaRzRo7L3zagm+9x3IGYN+rKy/OATz5ZTm++OSXVHITzx9d38gYyb9Bw3fEV3TwHYG9rHTqMoQ8/tBcOudnMM7y7sQctXvNYee/RlUPy+6efDqPHH7f3ziXhbZWOm7JK8sm8W7Uapp2b+zP35Xck8+tAerzjzdLBg99Rh2WNOSb3DSy65DE8Pj6bmi8OG/aupUiaww4b1lp5iJQ+/nyXEqGjlJ90niMtjzScF+aGkryGo9+xO3TNniMTEmoo758sDOC5J9+6w23WacyQzJX5kF69et1t10N2rKQCL6v3+RvT9c9W74VSuMTpswfWF17oIWkuqcI4zftZEMXjCK9LnA4ecYRuxFG6THpp/cDjKc95WNzr237Zhtix44spB8Od1oJGmZ36RX/HKvP8hwUP06cvoKFDk0QHVTg/bBNhD4PpcXoQjj7I8NLO3h7ND9tX2Ksw32TG/50pU0Y1TvNa3k5Uz++7PUBn1Y6NG63Yju0r/mIRT4sWzyubM/NiWxHb+pzEqZK5re57Mn4PhT2FnXmsWbOVRo/+UHSDojTv5nCBWOOa4/MVvfGcnA9F8812/LBthg8D2z18Q8Crr9ZK8/34s95yU9+6eZkbodKyZeuVuNntI5nnSRy8SOLxdyyWzh8lDAJly7bibKzdWGjOAj7+59Q3cBx2bc8cPwteW7cepuYIVg87Npkxo5fylGw8/ti4QmVHjuRx0sw/GDYec/xOcxen79x8WFrSH0jmnosWjaGHHy4jiU6F4fFx/vzlNGhQ6kPvvOfRps1/1ZzL2DPmuZnx8H4Q21p4Hez2MeadvnMnnkPwgUYW7fPeEbc/PpjGeXN63AhtdXkN1tjNzk8aN+4ncnZgzqP0oIvEiY10PJfYWuw4SvrtYO1l8nfIB3t4HsHe6SUHyHXtwfx7qNeabvKGsN4mAEGyt+snonN39PRlavDWYdp39FJElwOZBwEQ0BOoWiaeRjWw9rSgf1sWAoJkGadYCeXGKORmI5YXLiy+k3hHlhrReRHQpcv4NF6RWejEi27zSVo2Hr766mB6//1+dPjwcWradIBtlToZuIxrBM2LVZ0XIDZMcNorV/5omSaXd9y4jlS79hN+NTO7xT1HxoKRESPapTpl77SIlBjAOF7DuMabALqFu1EoyQJeYjSUeJTzJ39WC2f2FstidhaY6B5du+ErHVnIrdv843QkBlxzflj8zlfYdetmLZ70zbskfmlfoBOv6LhZGdY4f6NGtaO6dSuneKGVCC/TmxervLJQl0XSbHjXGZCN93UGEklZmAH3V5UqlU2VLa7rAwcOqc03NrLoHonBnuPs3fttx/gkbUaXF6Pv8N0EDlZ9s5dt9v5lNsjbie6sxg3Or5NYVCK0MJiwRxK+wpMNV3PmfK1FJR1fjx07qbwU8Aao3SP1eOCUKf5O1679RY255s1YNuiOHt1eXY1r3vTm8Oz5gsNb9T9durysvHB6UZTMdcXthPPPIkTp44845tCh4+qghZOXCU5fuiHklNdwzJmM/MTamGxVD1abIm7naByv0xyI+3KJGMLIH4+ZfFiNxzn25OvWoM7e4tu1q5/qOnG7NuhPGwjlvNEu3zwX4kN8fEuG+eHbLEaObEf33HNnyp+NTSAWwPCcPiGhn61wOD1jKq+l+PCeWZTMIqrGjf9DJUsWUZtrvh78JfOOBx4oSdOnJyqxj9NjeLHifou9aevmRukpq1M+WCR0/PhJWr16Cw0ZMksk0pbOEyU3hPjT5/uWhzck+SYH3nw1f39PP/2gal++dcGbpm3bjrQcm1hwM3ZsJ9cbxHx7AwudnbxuGvmWHnCS8JPOc6RjsDScl+aGXut3fA9dc5viTXsWccXFZUmT3ZMnz1DnzuMcD17069eCXn+9nuM4YXjz4rGIvS46HfzkTLgReOnaBQv9Bw6cSTNnfq4LSrr1nTYCPwJwP8cHY3lO6nsA3+28n/ubmTM/oz59pmkZG3Gn1yOc19YPLO7lQ19sv/JtZ927v0Jt276QxpP/ihU/UrNmAxxF8zoBBnNg8QWPmZK2Zsz1+CCh5GC8b1tI7zcSrrmPr5d244A63zyRP3/uNE2evw/m6eQsgW/oYYG21fu6T9LuICfna/DgVvTii0+nWstyPXM/xmtzp0c6F3GaU4fKnmLkwWrNyvPdZs2eI54T5817reW6XieyDcQa18ij1U0vnDfux+6667YUnDohlNNch/uQvXv/pHffXSSyxUls15wxyc0S/giV2IY5b94y6t79LVG/L7EdSkRp0vmiUfbvv9/i6MjF/C1I5o9SL87p/RadvnO2+7dqNVTdLim9eULCX7Jn0qVLQzV/48MbxuN1O3KkjZMG11DYeOzWi7oxjH+3O9Bu9W4g7QVG/DyO9u8/LdWBWs6Tlfdmq/EiKakv1ahRUVLUlDA8PvL+hu8+npX9hl/iOuS5ltP8zE2fFs6xm+00PF7z4UNeU+nsNG4Ouuic2PgznkfSXqbu5lyj3o1D5Q89VFo5KzNsVsyP25nTE461pquPC4E9SwCCZM9WTeRnbMCnJyjpuzORXxCUAARAQERgQN28VKtcDlFYfwJBkOwPteh9R3I9j1F66UYsL+4SEyc5XntrJio5Bbt27c/Uvv2oNJvPvMB8660uKV5NjHj5mrJXXulLVas+SKdPn3M0HjoZuHyvEWSvrMOGtVFeIZ0enSFWd9WjXdxWi3sjrB0LpzrmDXD2vif1MmvnxcQqv7oNLanR0I2XNWn+rBbOhw+foLZtR9DChd+JPni7jR8u18qVm6hlyyFaY4A5ITflNN6z897tWwBJe5P0BVLxih1A7htYMDpmzEepDOR2p/iHDHlHiTbsHhZH8fcbjIeNCBs2bFMCSyuPueY0dYZkyYYDx+dUHqknCYnBXrcpw3kJhAEulPXNAgP2ZM/eFtirQpYsmenTT1cor72+RjknT59OfYj08Iy5bUg2cDg8i6hr135c25QlnuV0m+S6RJw2750OsTj1IdznTpnSgx577F5d8mH7/Y8/jlBCQn/xNc5SzxJGgdhYzCJH3XWnHF7Xp+gghWvO5JuvWBuTufw8B+DvlMcO8+0I/szROD4WwM6c2YuKFLnRstql113z+D1qVAd1QMJXbKtrT+Z55owZiXTLLddLXyFpG+AIwzFvNBeE88ob+L5eju36fvYO36PHRNq//xCxAIYPG9g96RlTfTcLJesmyeEViQDcXB7pDQDpKau0YenWWZJvx5yWzquOm807uzLwgdVevd5Oc0hJd9OG02Ygr+P4u7nuurxSdCqcZB7I4aRtRMeP43I7ZroqkE1gr84NvdDv+B665tuqJkx4Q3l7d3p0whieh7/zzptUosSt2ipkwQXbjFh86/RIBV7aBP8XwFcEafdeMIVLurxK+nAjDqtvi+cGY8Z8qMTXbh4eXwYMaEnZsmV185oK67X1A9vNWKBiJThxGkcl3kClnOy8kPvCZTvQffeVoI4dR4sO21hVjuT2Lqv3wjn3MfPhW3VGjmxLtWo97ujpWTJ+6eaTVhzYXtChw2jLQ6NOHiclN0mkx2YVSnuKLxfzXEtyU4rE5pXeNa6RRz5c1aPHW6luzuD51OTJ3eiRR+5OVRT2oMxrfDunEzzP5/7e6dYJSbvjRKV1LWk3ErueVVuWrg35XSshq2+cOlEah/fnQLxuPuE0xvnmUdJvp/fghptBUXr4SXKIU8LfaV/H63bkSBgnue5DZeNx2vOTtkHJ/g/HJZlrSteCHJ+dgx+rMZQPXL/22pA0ey1u+hKuEz6c367dqDQ2f7vxwGCo8wwtGRec6iPUY7dEXM75le4BS5zYpMfm4/W9TKc1hLnemzatSX37NlcHAcyPdL87nGtNaX+CcN4kAEGyN+sl4nO1asd5aj7tSMSXAwUAARCQE7glf2ZKeq0g5c+ZSf6Si5AQJLuAFQNBdYswA4HUeMOTbr66nb056bzdcNwSwyYbKNq0GW7padZuc5ONLuypghfYvJDghbHd4yS0NgspJHk10mARSpUqrW3TlBiefF92MpI7nYJ2ErCxl4tp03oqDxeSR2fMNeKQbNxLDGNuOUnz52sIdyuiN8q5ZMk44g1c88OekVkYqTuZ7Mubr2lmrwZurtqUGCc5HYkxW3IloRtjlG/5ePOXxaG+V6U6bQjqBMk9ejRWRvRgPvwt8waGU33q2rshWmIvx06PU3kkGzwct+TgiMSTnRtDoFWZQl3fZq/4vAnFV92++ebUNOOQThir48zfO487fFWr5JEI/XXtx5yOToTlj5cCc/xOhjc+kMMep+wOsOj6X937Ep7BDGOu+6pVH1JzDqe5g3TD0Twv0PUlRlhJn23HIpxzJt886dqEET5axmQ7bzZOGyK6PkI3/9b1WQZjvoqdr7/kMZgN561a1aHbbruRLly4SAsWrFReqiTzFreiQmkbkPSDwZg3Gnz4UBpfu23lJd1p7jNixHuUlLRY3dLidHgpvWOqMR+Siv0kh2H8OQgnmXemt6ySfl6SD6mIUXJDiD9e6szl4LUYC52s2ojuthrdmlL3vhVP6XcpOeAk4Sf5viX17jaMV+eGXuh3zIIluwMzVrx1Yxa/42ac0K31OD5/+iqntiIpg27sddsW3YaXju1W+WS7xvDhScrbv9vHrW3IiN9r64c//zyqbpKyGtN1BzkkIgypoEPXfxv8Xn65Gi1fvpFy576GOnZsoJwqZM8eR/v2HVTzM8ltO/4IPcM99zEEKW4O/Uq+Dbc2q23bflOOCcwHCY264VuV2Duy3RXyEiGkVMDu+72G2p7im74x17K7ycs3vES0m945IjsN4HVLv37TUu0POLUhyZzHyq5rLp8kDg4vFRdJxLgSu55VHy/5Roz3dPmVHhxyM+6bbSNOeyYcTjp/lKx7pOsCt+OmXXjeS+J9sc8+W+UYpW6uPXfuMnX7qNPjNHZL24OkvQXDjuz1cZK5h8rGY+z5sT2P154tW9ahO+8sTFmyZCIer/nQ9MiRH4huuZJ4Gg6ksws7gbHVfo9dWGYt/U55LJg79xt1w6nVrV/seKlevcq2+2uSskudhnhl7JasqaR25mCP5xJbDnOV5DfQe5ncZ/bqNZkmT/7Esd/lb3TMmI6pbms2XpDMDXWOJwI1FiGe6CQAQXJ01mvYS9XgrcO0Ye+FsOcDGQABEAgtgQYPX0M9ajp7YPU3RxAk+0su+t6TnqCULgpZjPzZZ98q479E1CDxNvzLL3uVxzGrDVwncZPU6KLz+Gp40OHFhJW3BbtWITGquDHaOYmROQ9ORncn0bnbTSfD8zQv3p0eyca9xADg9sStxNME59t8LQ57rWSvvexBx83D12TPmtVbGYiMx84rpSReyULbNx4WwvTpM1Ubvc64KNl440R0xlK7jNhxcRJ3SkS8oRAkS43wOsYSg4vOQzIfsuAr0+0eqzZpFVYnauV3uL+rX7+Ktm1ZBQh1ffPGe8eOY4j7aW6jSUmLbL9nvgK2V6+mlldRc1kkY4ebvlvSz0n6S2ne2BsGHzLx55pap01pFjqzQfbhh8vYtgndRp10M9OvRheAl4yDTLwB0L//qzRt2qeOXsrc9D8cN29IffXVWiUwOHLkhGOOdf2J3cvhnjP55iuWxmQnAZCTYHDdul+oZs3Otof4dKIoo906jQ1GvbD3ueHD21Dt2k9QxowZUqpLeuU0v+BWSOD1eSOXiQWV7LmWr3X3fdLjvdYcl7/fNMdh9mT66qu11C0AcXFZHPsQ3ZzD7YE/IzHJRpebMdLfrlvikVcqYpSIE/05NGiUzemQyDPPVKBx4zpTgQJpr6Y33tetKaVesMysJd+l9ICThJ8/Qjl/24bxnpfnhl7od4xD1+vWbVOHzerUeUJ0KFZS39L5kWTO7W9f5dR+vChc8s2vhA2/4yvc8NeuYaTv1jbE73lt/cBiZPY0bHXrlfQqc91Yp7MhGjwlQjIjLNs2Bw1qRTfckD9Vc+CruNkeqpvnSftsI/Jwz33McxvJzQ9GviXfhpt27LR20s0BOU+S/EjX+uaKD7U9xarPNATjfAvIhAmdtbfqScSK6Zkjcv9md+jcycYjmfPoBMmSNa20X5B4TpTa9azqTbo2lORXUm6paNg3r5L+Ufrt6NY9nLZ5DyC9c0zp+xKhnG5tLZl36Twke9mOLGkH4RonOd1Q2Xi4nlu1GqqKyrYjFiv6Oqtx8gjs2yZ17YrD6/YFpF6Cjbz7HurhA48sDOY+wnicxMgcRnLgi8XIH3+8lNq3H21pQ5M4wpB8V1JbghfGbumentQmJRnP07Nn5OW9TF4/cJ/p5GSNnQTw/kipUkUshwNJ+5KK76XjDcLFFgEIkmOrvkNS2uXbztFrM46GJC0kAgIg4C0CObNnpEWdC1G+awLvJRmCZG/VdThzI7mex8ifbiHGi3TeyB88+B2RZ2Q2OvfsmWB5ktBIkzcTmjcfSCtX/pgGEy+Mk5L60BNP3G+JUGIY5hd13jOM66M6dXqJundvTJkzy75J3eYxpy01xvImD3vssNpU4XicDOU60bnESGEGrBPOSNuLxPjBYdzmTyL+43gNTxBmj978965dG1JCQg2aP3+Fuj7K6fEVS+/ff5CaNh2gPKuw6IcFbby5y39v0qSf9vpN6eatkSeJYJfDSgzNktPPbje5OG3mu3LlJmrZckiaQwr8DY8b11EJo6weyTXv/p5Yd9vvSgzJuj6Shc3jx892FJA7lUdi0JAY7CV9oz91Hc763rBhO9Wv31N5kIiPj7P0jKzrK402IeHjxsuRxMAu3RyRbAi57TONcuvGGd1YyfHoBMkcRlpWt99oIMIbm5U5c8YrQQBfI75s2QbbqCVMjO+CryPv0mU8/ec/j6iNa7srYzm8ToBqlyEvzJl88xYrY7KTqIM38VnsZXdIQHddoW5TRnr1PM8VuV1Xr/6IpehMMg/g+pWMM5E0b2Rxw8CBM2w9Serm/5INcH+/aYOj2QOtzpMZvyPZkHJ74I/j9YonXMn8142IUXJbkHTzzrcP1N2aIlkL6taUbspq5E9yPbL0gJPEy58/hy7TO657eW7ohX7HGDvKlLmDhg9vSzz3kTyS9Yh0TSsZd/zpq3TlkHzz4Z6vSjxrcTnN609fMXLZssWJD1PwDQnswdhOpGvm5UbIye95bf2gy89LL1WlESPa2nq7NVjoBMmScd0suNW1SRYlDBz4mu1cUScaMuKXjlVe6IMML+08xjmJOnzZSdbq0nasE0bxTVx8g1mmTBltqzCQ+QmnPcW3gGY7stQpge6wmL/CVc6bky3NSvRmLo9uziPxUiixg0ttA5L+3e16y1xeiQCbw0vsRpI5nj95lfaPkgOBuj0Pg41kDaXrq93+vm/fX9S4cT/HW3R0/Jxs6kZ+nOyTknmbLg+cjqSvc2tHlrYDTj/U46Sx9rU7tBxIG48h6L311huoX78WdN11eW2bGrd33ldITJzs2Bx1NiTJeloyB3ead/muc7kf79t3qnIIZPfo+lHdrbxSJxiS70K6nvHC2C05iCKZuxr1ohvP3X7r5vqWtD0OH469TMmNbJw33fxQstbU7SG6HW8QPrYIQJAcW/UdktL2nnuCZq85E5K0kAgIgID3CPSvm5dql8sR8IxBkBxwpBEboVQoYrfRyRvef/11hHii/c47X9DPP+/RsmBBRK9eCfTcc5UcvXuxwJnFQFOmpPVWxonoTrxKjCUcj864ykKRkSPfp3feeZNKlLhVWz4jgE5gwuEWLRrj6G2Sw+g4cBgnb2lOBjDpQt1caMlmiGRjXFo/ko16c/4kwhDzotbYhNi+fV8q71CSeBo1epaGDm2tvF2a64kX+SNGtFOLZz7RLhERchncni6WbOJyvDqDDoeRnH72x7uZkxCDve86bYDr8iS9tlz80ToElHjSkhj0efOPr459880paQTaOoOOZDNAsnkuaY/+1DXjC0d9s0F28OBZ9NFHS6lKlfL0/vtLbA/FSDxLSvom6San1MAu3RyRtAG3faZknJF4R+Z4JH2Sl70AGHz5W27b9r/qUIqTcFjStzIX7j/4ms2sWTPTG280pKFD33E8oOIPI91cIVRzJt9uVDKWRvqY7MQ+EIfndMZuSb8guQpbujEg7f+MtuDleaNuQ0viGU/Sxv35ps3fkjFu89+mT09UBxGdHklfLO2/rPKxZs3Ptsn7O39wM1eTHFiTbKBymhIRg5vNO3M5dEIniXdkjk/yjevWs758Jd+lZF4r8fLHaYfqAKFRTq/PDefM+UbdmmDleSlU/Q4LtOrW7Ubvv9+PKlUqK/4EdcIuN2taiS3Kn75KVxiJVy7p3FyXlr+/S9ZrvjYX8zqMxx2zqEVyUEVqNzDKpJt7hnr9oMuP1PYlZaXzqCo5xMMsn332YXXlc8GC9jckSsSQHJdkHeiVuY8xlpcvX1Ir+jV/R5I5gNlOZ/cN6sTrUluTRFzqZh4RDnuKFSOjXGyTmz17oPLW6fRI2ru/c0Sd5/exYzsS17mvN1HOr2SeIjmoILHvS+diEtuixK5nVx+SeaOkv5Cw43j8yaukvXDckkMWEkc7EtG5v+N1er8LieiO09i8eZe6Bc7KPuUkbJO0B0kdSuYlbr9xaTsI9TjJvENp42GP+J9//i298cbLxHMV3SMR0+rGHYm9QLcWdDrcZGV/lORbJ9LUHfaV9OfMN9BrkHCP3RInBVKblOS7dPutm9u0pO1J1yS6fUOOx01eJe2C1zcffNCf7ruvuOWnKtkHkuyb6/oB/B7bBCBIju36D3jpz164Ss8M+4sOn7oc8LgRIQiAQGQQeLJkdhrfKPV1bYHIOQTJgaAYHXFINiMDVVL2GJuQUJ2aN3+eePLu9PDkfdashdSmzQjbYElJfalGjYq2v0tEZToBoL9ll6QtuV5Xt1nA+XPa6NFxbNHieerbt4US1EoeqVhFstiTGLPcetCQbh4ZRpVLly5R164TiDeFR41qR3XrVlZXmEvECczLMJSYT6izd46RI9ulMthLFsjSq7DM9RTIjSnd6WdO4kZG0QAAIABJREFU1613Mychhm5D0BASsHciu0ciLpW0a0mYQG18GWlZGaucrsKUbgZINs8lBmm3dc3lCld9S41ZujZn1E0gPQtINiilGxCSNuDPmKbb4GMuUqOuxMDsVswo+T4DEcbMlzcT+cBEt24T1DWGdo+kLLyRwePMzJmfE2+WFiiQR3nzdnp6926q+lvpoxvrOZ5wzJliYUzWfT+6b2fbtt+oYcM3Vf9p9UiM3cOGJVH//tMdm0u7di9Qr15Ntbd86DwCciKSdm9kxuvzRuOwgB1/yTxDIkjWbazpvnVjHlmv3pPKy7Vu3i6Zd0pFE+a8BWv+oCu/7++SjSLdBqoRp0TEIPEa5ptHndCJw48f35kaNnxGW3xJG3PjwUmyTuVMSYRtknmO2/WcFogggJfnhpHS71hhlsxFpSI+jl9ii/Knr3JqIpJN9nAJl8z5lqzzzTYX8zqsadOa1Ldv81SiFsn6htOXzkF1859Qrx8k+dEdhjb4S/tInSBZsi7i/nHWrF5UpkxRx55NEpe0347kPojLKJnj6MZXnXid09HdkGFUmOSGIJ0wzIgrXPYUq8ZntLnrrstHU6Z0p3z5cqW7jfpjY9LZxHV29YMHj1GLFoMcbz3SrZMla1o3dhjJvE4ixLWrEMmhG0mblMzxOA8SG6RvXiV9miSPHK9kXSAV4gmmmK6CSIRpJUsWoVmzetOddxbWxm21vnCyF0jmbdI6DMY6UNIOwjFO6uYUwbbx6BqCccMA75vaPbrvRzKW6taCfItrs2YDLQ9YWvWrult/dGsI3WFfnTMAMytdXjis9FCkF8buQHrklXyXUluLVfuUrHGkc9pA72VKDh/pxhPJ2Ck9PK/rC/B77BKAIDl26z4oJV+4KZk6vX8sKHHHUqSZ1a1KGfhMbCwVO+xlZUHXxUtgnt6K4FvBvuh8PRXOlzm9UaV6H4LkgOKM2MgkmzGBKFyFCmXov/99Sl1TXqBAblGUvJhr0qSfrQdBndGRE5EYhiXCWVGGfQL9+OMOatCgdxoPqOZgbNStV6+ypRcHI5yOA4dzMoQ4Xd8uOWHuW3bp5q7Omx/HKzFmuRUASPPHRpW6dZ9MEb336dOcWreulyLUkYgTzKdZDXEpl4u9HD/yyN2p0EkWyFJRojliySauzqDD8Un7AjdGcZ0QQ2fA011tJ/W45M/3a/WOxKDgRqTFguvRoz+gPn2mpiQ3cGBLatWqjmWfIElf0oakBmm3nuzCWd8LFqyiBg16aavaSfBtflkiPtcZd434JN5vdMYsIy5JG/BnTHMyIhtp6zbpjHCSzSA334m2UgMYwNcLVPHit1KPHhNtb2ngpHXX2Zs3UJ96qrw6rDJ+/MfEm4ROj9tNPd1cIVxzpmgfk3Ub5LpDEPz+hAlzqHv3ibbNQbcJIukXOHLp+B1oQbK0DYRj3mg+LGBVAbr6M97RMQuE9xNjHikV5unmnf4cgpPOH6RtLT3dt2T+K2UlGbckXsPM5ZFcR8sHGGfMSKRbbrlei0JXnxyBG0FyIA+FSuY5uiuDtQD8CODVuWEk9TtW2PfvP0hNmw5QgkC7h7+XDh1e1B6AkYg+3Qi8pM1EcpW9dG4uTdOfcJJ+zhD3nT59Vnnc5lt4rMTInL6kr+Nw0jmo19YPgcyPxI7IrHSCZIk4RGrvkohDOE868VCk90GS8ZXHHBYk2115z/OZSZPmUZcu420/Td2BQPOLkrqR2A7CaU+xAmG0X6mIWNLe3dqYOF86b5g68bluPiC5rUKynpGKiyTiZkl7sWu8Utuuzh7L8UvmeBIbpFP7chofpWOxZLyUHrbxZ7zWvSOZx+vGE3MafFMF377FYnt+nOycEluBpA6l60C337ik3wj1OOkFG4+uTfHvOhuErh/RtUvdHNxpv9GuTerGS9+9OTMHPlhnzHXt+Eht/vy+5GCIzhbH8Xhh7JY6VZLO8SXfpW6+6dSGJX12uPYydd8Vl0s3nkjGTknbkvQDCBO7BCBIjt26D0rJe809Th+vORuUuGMp0p4181DJm7JS9qwZ6NzFK7FU9LCWNXd8Jvr14D/U9t2jYc1HNCQ+oF5eqnV/joAWBYLkgOKM2Mh0C0FzwfjaoDx5ctLBg8dp69bdxEYNPtFoftgDMi94+arBe+8tpjzE8klvfs/q6jQ7cLw51avXZJo8+RNbtk7CPeMlyWaT1LjqppJPn06mTp3GEJ+qtHuaNatJ/fq9SvHx2WzDSIzt/LKdAZZPdI8c+b6l1zw20rMwSnfls2/mJCJifke3yJUas9wKACQnvA2jzJUrV5TovXDhQmmuyJRs2BkCrytXrlLz5gNp48YdNGZMB6pT54lU7V1qEJZ44TPXhzReiRFX0hfojFnmvDm1PSOck8BRskkk9Vjj5tt1CivZNNeJE33jNxvAdMYWSR1JriaVGKTderILZ31zP5mYOEltKuoeqThJwlr6Pcydu0xtFjg9Us+ZkivY3I5pEmGJRMxqlE8yRnhVkGzlBUpnjNS1g927DyiPIYcOHadp03pS0aI3q/+/dOla2yYh2RAyv+zlOVO0j8k6IbhuQ0T3/fG4wJt6pUoVsW0vEmO3rp2aI9e1eQ7r5huW9AnhmjfOnfsNtW49wtKjD+dJV38cRuIBWipQsKtkY763fPkG0ZXZEo9J/uRJMn9w09Z0Y7bd7xLmug1Uc9wSLzi6dY1vXiXCOIkIn+OVbjC6ESRL+mapiFiymet2buJv2zDe8/LcMFL6Has6cLqW2Qjv5sCzRBjvz0E7XfuRjEu6jWZdGun9XbLu5DT4AEiVKg/QuHGz1TXuTvwlm//SOahu/sJ5C+X6QZIfadk47xI7IodzEpBJ+26pvUuyPuU86QQikdwHcfm++Wa9cvzAcyOrh+2bVg4CzGElziOkAjiOV+LpTzc/Cqc9xYqjuf1KDppJvMC6tTFxvngN/frrw+jLL3+wrG/d4S6dgE3qTVNSx1JvkZLD7xIbrt04I1kb8rsS25hkjuePqEq6HyAZi6Xjpdu5fHrHcfP7Eo6LFo2hhx8uI0rWdzxwEuVLxo5w2ZG9Ok56wcYjaQg6QbHTuCPZT3Kag+v2bOxs3E6ep532SXXpGbyktnUOL/Ekr+vfvDJ2S25Bkc6DgzWeG3UkaXscVjIOSvo33fzL91uT2EN1c22JoFsyBkv6AYSJXQIQJMdu3Qel5LVGH6Rtf/4TlLhjJVIWIS9+43oqeG2mWCmyp8p56fJVKt3tgKfyFImZqf/QNdTr+TwBzToEyQHFGbGRSSbIXDh/DIfpgeJ72ts3Lqm3ConRUGJcdVMW3gAdP352Kq+nvu/bea3xDafjwOGdDLB2niR4kd+zZ4ISirt5pEZDySJX4oGY8+bWaKgzyBiL2n79WtCAATPo+++3WIp9JBt2vLneseOLqq5ZPG93klt3HbtRB7oFrW9dSRbe/I7EICMxkEqMAUYeV6z4kZo1G5DiscE377oNSkPEt379Nssm6maz200bdworMXS7NXSYubOH7l69mlJcXBbLbEj6a0ldSzYo3GzAcWbDWd86T9oGTJ3g2wxdcnWbpK4lBnY3njMlbcBNPyIRljAXyQEgg5+k73QjZgzU9yuJx8oLlM5I7TQ/Mh8qMrwF8oGuevW62/aNnE+d0dvtXCGcc6ZoHpN1Hua4npw2B7l/4PliYuJky+bJfYPVISffwIEevyUGeOl8wMvzxiNH/qbWrYcRf/d2j6Tvk2z+SAUKdvlwe2W2ROTnT54k805z2+D637XrALE495tv1tH69duVgIgPZrDYlTe/+WpiN4dWmZHES51UxBgML3VO3qKMOpb2yxxeumnnRpAs6ZslImLJPIfLEOj1tm5M9+rcMJL6HV/GfAD344+XUvv2o22FgLw+GzGiHd1wQ35dFanfJcJ4czvkQ99LlvxA7O1y+fKNdOLEKbr77qL0/POVqGHDZyh/fv1NXNJxya0NQlRgF4Ek/bixFmHBXosWg5Q32Lfe6kK85vF9JOtYfkdyQNpr6wfpIX7pIRDmwHa4atXaOtaYbi0YaHuXZAzmDDu13Ujug7hsv/yyV4lT7WxELEaeOLELPfroPbZzC51A1ah0ndddc+OQHGzSrX/DaU+xauhG+z106BjNnNlbzd2cHsmhNbc2JonQS/dd6wT4Tt44zeWV2DikdhiJ8wvpQQWrOpGsDSUH96Tjhj+iKkl70fVnRtkl6wLJHoWLIdp1UEmdSNsPJ24eDx58sJQ6iMKOVqweiQ0xXHZkL46TXrHxSBqZrl05zVMkcwqntaDTWku3h8zzts8+W0kTJ85V4znfMMo20OrVH7XdD5EcJHJj85cc4OY60K2vvTJ2S/Z5pHZmSf8stbVYtWNJ2+P3JP2S7hvgeKS2SyOvEjuJ0wESiX1EMgZL+gCEiW0CECTHdv0HtPR//n2Znhz4Z0DjjMXIWIj8SftClDdHxlgsftjLfPT0ZXq0/5909WrYsxLRGSh1U1b6uM11AS0DBMkBxRmRkUkmyEbB3BoO0wOEF/8dO46h995bbBuNdDGhW5joNhHcluPEidPqhO3YsR9ZvsoepN94owE1aVKDsmePc4xeavyz2zSyMtazETkxMYFq1HiUMmbM4LZ4yis2bwDMn7/C8V2JyEHiOcyt0VC6Yc+L2oIF86qrnkaNakf16lVOtWEhZf/BB/2J2yvHU7/+U7Yer3XtkGH60xYlhkXJIle6KSMxBnBZ2OMHM/nss1W27cRJ5KPbVGQRvt1mq+tG7eIFSbtwU4/mU+e8eZaU1Ed5lrd6JP21VNgqaY9uNkDCXd+6KzgNnlLjG4cPxKYixyMxsEu9VEragM7w69u2Am3UlQi7OA/SMdzF55nuoHZeoCTfi513NMODF3u6Ma4NlrQtN5t6Xp4zRfuYrNvg1nns0n1/kg1ySb/AH4d0/JZ+w3ywbcCAlpQtW1bHb8/L88Z33vlCzWntHml/KtlQcbPBbJUft1dmS7x/svfA+vWruOo7JfNOo62xt0o++Od0WwzPW3r3TqBXXqluu/lolUG3IkanQkpEDG7GLKn3Jsk12Ua+JcJEDisdO6R9s0RELDl0Kf2WXDVGTWCvzg0jqd8xI+Y10NSpn9KgQbMsxcj8LfO40K5dfVcHniUbvoYH4Pnzl6v0uc+1engNNmpUeypfvmS6xyW3NohAtl0jLkk/zmsbPtDK6+69e/909AorGas4bcl4pZu/cDxuRCHSuYddXyw5xM9t9P33+1GlSmVF1SURH/JtcDNn9qIiRW60jFMiDnHT1iQiRi4nC5LLlbvLMk+R2gfx2Mqinx49JtKWLbsty1a16kPENowyZe5wrGPJ2s5N+5XOxZ1uHQi3PcUKmNHeKlW6j0aObEvctpweSXvv1q0Rde3aSHwQjed7CQn9iedBVo/ucJfOc7rk1kJOV2IHdDPXkfQv/h6Kkfankj0eSV8vsTdb1Z2kvUj7R12/xum7mcuLBgmXgST9jmT8NZI1H5oZMuR1dZjI6oCnpH8Klx2ZyxLIdsDxBWKc9IKNR9q8dLZFpxscJet6u7Wgbr0b6O9N0gczMzfra4kNgON08tLupbFb0sdIbQWS71JycNmuHUvanmRsCfRepps1mJOdROKwID2Cbmn/gHDRTwCC5Oiv45CVcMmWc9T23aMhSy9aE4IgObw1C0Fy4Pgv73kDXRdAT98QJAeubiI1JolQyiibG3Faenmwt5sXX0y09bzD8Uu8VUgML4FYJLPB76+/jtDnn39LbFi02iRjAw8b/Lp2bWh7at2X24YN26l+/Z6OXhT5Hd9FEBsG1qz5mTp2HJ1irGchdKtWddSJY4nnILs6lCxK+d2kpL5Uo0ZF26YgXTS6ERByYpKNNl7Usndk9mhcqtTtNHhwK4qPz5Yqr5KNfxYavfHGyzR06LvKG9GYMR2pYMG0nuylVwa7LaukfXOhJNeNS8ThUiMlp6kzhDgZFrj9zpnzjdpYtbqGk0X1Y8d2El9ll97+yPd9iedIp6tbzfGZ+2Cdd2RJfy0x2Es3KCQiFKMs4axvaXkk/ZJRHum3JRk/JAZxyQEOzpukDUivV+f4dMJ/g4cbo67E8MbxWhkvJcILt9+zVOxt5suCjnff7UOlShVRyUmMpVYbhsb1srxZxIcNnnjifpK0V4nh1czBy3OmaB6TJR7mnL7tw4dPUNu2I5TnWKvntddqq80P3/mJb1hJv+Bm/JZ6ipFcn8t59eq88eDBY8qb5LJlG2y7FWnfp+u73AgUrDLjz5XZw4YlUf/+023L5raf4YikY+O8eUOIvZj27DnJVkDimzGJ+N78jlTE+MwzFbTDhkTcLG3vnJhO/GJkSLKWNcJKbvzhsFLximSdIzlgJ/WSKhG9aCvKRQDJWGtEp1uzBnJuGEn9Dpeb65fnMqtW/UiTJn1CGzdut6wFXmvymphFgG68nUuE8dx/TprUlb788nsaPvw9bSuQHFqVzE0kc3xtZtIRQNrfsgjpwIHDNGPG59obFSTzWcl377X1g1Sk4mbjX9qH6NZdujUyNxE3NiCJ12YnkXSk9UFsFzp58oyyaXIbnzPna8uvqmTJIurWMifPisaLkvm723qRHr5zOsynayvhsJ8ZolnpoUZdGZirGxuT5Nt2ml/wod3ExEk0Zcqnlu2GPesPG9bG0obr+4Jk3iSd60jKpTvs4DS8SEV2ultgpH29m77VnG/JmCTpHyW3knC60nacjqHb8VXJDWw6T6xGAuabHnTekSW2gnDZkbk8kn5D0g4MNukdJyVjRChsPNJ2qNufsJvPSuaZTjYM3XzCzdpZUlbJwTOOx42oX2Kr5zhnzOhFtWs/bplNXfsN1dgtmbe6sf/oyqXj4lSnkrbH74djL9PIN6+tmjcfSHzrsN3jNIZKbKDSfSDJ94EwsUsAguTYrfuAl3zkopM0ZdmpgMcbaxFCkBzeGocgOXD8xzfKT0+WzB6wCCFIDhjKiI1IuvjiAko3ONMLQyLelHqrkBhe0mOUkog22APL888/Tv/5zyNUoID+ClGDHy/QBg+eRWxccHp8DUdsFHjrrbnK6MqbfOx1lU/KsxHCTfp2aUo8D0g2sqReq6Snd438SoyazOz66/MTe/Riw4IhOjOXWScu4bBswM6QgWjdum2O3ogkxmuOz40wgcPrDEBGeXSHCVhA2KrVMEdvxhyXVNgnyZedsZ4Nq0uXrqV27UZZiljY2MqbBnw1b7gencGP8yUVJBtC8BtvLGDbFo1ySgwafPX50KGtHb2vS/pFyTds5Cvc9S3dcNF5KjW3J+mmosQjgMT7jdRLpWTMluTJKKvE4w2HdWPUlbRTjtO3b5den+32u3dj5DP4cj/D/fG11+ZQyUk2j3wZma+XNR82kLRXN5t6Xp8zRfOYLJkP2W26820avXu/TTNnfp6mSbN4uF27F5THQ91NGvyypF+Qjt8c3/Hjp5Qnsq+/Xuf4uUkFBRJOkjEn0PNGSXySeZmk75IKFOyAB+PKbDf9jJEvyfyBRUEPPVSaPv10JTVv/hy1aPE85cp1De3Z8wd17TqBvvzyB8ti8npl2rSexP2v7pGIGDkfs2b1pjvvLKyLjiTiZuk6WOctysiMpM2bMy6ZS7gRvkvWOZJ2y2N+48Z9aceOfY6c3cxNtBUmCCAZazmaUM8NI6XfMd/gYoeb2fGNS7VqVVL2BjdCZCNOiTC4QoUylD9/LuX1uGnTmiqdCRPmUN++U21bgu6Qp2Rukh4bkaCJaoNI+lsWFlSr9hB9/PE3jjc1cWISoQKHkxzE8dL6gfMsPcSvs4mYK0XahzgJTKXM3di7JAIRp747UvogrgudqIz7nWeffZhq1Xpc9eWZM2fSflccQMKAwwVj/Wsn0Aq3PcUKnCGanT37a+KDZrr5maS9u537SA7d2vXVnP8xYz6kgQNnWrYL/nZ79kwQe/SXzJuk3p8l9uH0HIqRcJMcVpX2rf7M8aSCNN1YzPOVWbMWUps2I7Tfv3Qur43IzwASm5JUkGw+/Dh2bEdiO7DdPExinwuHHdnN3CSU46TEdhEKG4+0men2J+y+T4nN22k+oetnAvm9SWyezMvtGCNZXzvdOuGlsVsyb3Xylm1ub5Lx3I3dwbctS7jxO7p5e6D3Ms35lIwtTodgJfN1N/NMaX+AcLFHAILk2KvzoJW48dtH6Idd54MWf6xEDEFyeGsaguTA8W/xxLXUrmqugEUIQXLAUEZsRJLFFxdOclo6UBAk175KjXM6j1cSI5xTuXSGxPRs1OniNvLVsmUdatv2Bdq2bS999NFX9Nln3yoh8qOP3kv8Gy84JYIWSf1JPDlwPLqNLMmJc47HzeldDi81ahpltbvWTCIuMfOaMqU71atX2dYAKDFeS0X25nR17ZvDSq4mlSyUOS6psE+yyWNlWL5y5Srx1WidOo2lEyfSHsjjTYNu3V5Jl4dvSTvXhdEZ/Ph9iVDL7CWcN6f4iuNMmTLaJi/ZPJdsBkjEa9I+ljMb7vqWfAecTz6Y0a/fq6Ir4SVGe45TZ0CSGPJ07c3t75K2Z/SXkkMvbo26c+cuU+Ikp8fKqCsxiLtlIakjc5zGnMjX8ClpD759mnG9LHvP5zGCDbb8SNqrtK/l+Lw8Z4rmMVli/LabO7MXp27dJtAnnyxP06T5BgD2tPHUUw9QxowZRE1eMpd306Z+/XU/NWrUh37+eY9t+tINCK/OG9ljWseOY+i99xanu4wS0ZhuM0VX0cG4MttNmzDyJ5k/GHPPUaPaUd26lVO1Y918QTpOS9dIOq7S392sg6UbbG48fZ0/f1FdUW/n4c8oh85TpxFOus7RtVup5zzpvFhaH5JwkrE21HPDSOp3dHMyHqv4YC4LAYsXv1U8XvnWnWRtw+/4elDX9QFO62qJ2JrTDKSQQtJmfcNI+1t+j21O5rmmVXoSoQK/pzuIIz00H6r1gzQ/bu1+0j7ESSQlYe7G3iVtu3b2gEjqg7gtOh0W4tvfeMx74YWn1CEoqb1TwoDTdtt+pfY0u35FNz/iPIXafmb0s1mzZqGpU3vS9dfnc+zKJO1dctDJSEQiQLP7ftge3rfvNJo0aV6aPHPbGTDgVTVHjYvLIu6eJYfXxJEJAuqEuHZRSOd4vE/Ah+KZodUjXcP5O8eTrJ8k/bb0VhI3c3lB9fgVRCJIlqzPzIcf+SaYceM6Ozqfkcy1wmFHZoiSfiOU46SXbDySRiZZI9o5v5DYOO3Wgjo7n5uDwZJySmyeHI+b9bW0j3M62O+lsdvNukHCXBfGzXjuG5dkjh2OvUzffOoONhnzxY4dG1DlyuVSHJrovg9+T2pP1dUDfgcBCJLRBgJCIPnCVXpswJ905vyVgMQXy5FAkBze2ocgOXD8H74zG01tWiBgEUKQHDCUERmRdPHldlGXXhgSQ5/kdLTEEOfGY5yTwY+vEeSrdCdOnGvrUa5+/SrEp90LFy4kQiQxGkkiYs8hXE4WzLox1lvFrdv8M95xqh/JKVMjHrfe2yRGTSNuJ8OdbhPWzIZFsixytLtSXbIQ5fh0Im6r+pB8K7o2Lr3ejtPXiS85jGSTx9egyG1i376DNGjQTPrggyVpisqesbp0aUiPPVbW7w1vybciDSMRJOtYcZl546pZs4HK2wyH1/UNI0a8R3362HsD4/w7eWkyyicRr0k3QLxQ35LySNuvwUiyqSgxIEkM7NJ2JwknyZMRTzBEU9L+zmoDTGIQlzAwh3HDw2zM990slnjwM3uzMQ4bfPXV2jTXZ0v6bV3/YS6jJL5wzZmieUzWeYThOvLdUOR594IFK2no0HeJ25T54c3xhITq6iBZ/vzy2zSkc3k3bUrnkY7zLd2A8Oq8UbJhIz2YI9lQSa+wzRjnpFefSg6GuGkTbsZGDmvnnVS3ES+9nlpy0M/teOEUXtoWOA5J3+B2TiKdS/BcuWvXRo6H2zhtiYdpDqdrt9KrcwO9KS2pWy/ODSOt32HOZ8+eo82bdykx/Jw5X1uir1r1IWXjKFPmDldekiW2Gk6Qr+sdM6ZDqrFR4snfro+TrPO9IFySzO+YD2/YjxvXkWrXfsLx05CMVZJ5s9fWD9J5hk585wtPwl8nlpMwd2PvktzOxuWwO5waiX0QH+49cOAQsZdevgXO6tA6H5DgsY89tusEphIGzNCNbU56ANlO5OwFe4pV52HMtST2JX6f7eE1a3ZWcwy7R3fQyfyeRIDmux7hG4pWrfqR+vSZRhs3bk+VDf5eOXzXrg21djff/EvnTZL5iTSMbg5mF49kjON3dQLUb75ZTw0a9HasT47HrXjfyLfE9qOzZbPtafToD7Q2Uk5T4gFYWjf+htOtgzheiaCSbyVp0qQf7d37lzqMxJ7inR4v2pGN/HptnJSs40Jh45G2sXD0TZK8PflkOXXzUd6810qCa8NI5mQcie5QnTkh6fzR7pv02tgtXftqYQsD6MYQp2gk9anr/wO9l2mXX3actGLFRnV78erVm4V09MGk9lR9TAgR6wQgSI71FhCg8q/ZfYFemXw4QLHFdjQQJIe3/iFIDhz/a7NnpJU9b6C4LDKPWbqUIUjWEYru36WLL6YgEbMEgpbkNLL0dLRks0Ry+txNudgY0KvX2zR16qeWr7GxfOzYTvTww2Uco5WKutioWqlSWapRoyLde28xKlAgD/GibNy4jyyFnbwh3KnTS1Sz5mPiKw3NGZUIAHT1s3v3ASXCXL9+mxat2wWudIOBuTkZ7iTGUc680/U8RuGkgiw3hhOOW2p4cmrj3M7Gj59NiYmTtXUh2aDkSCR1wBtvfK0cb3KvWrVJCbTY8Of7sBGrVas6VLHivdrNJW0BAhhAIlbVCX3Mnjx0YY2sS4TQTldP8wbNt9/+RMOGvau4Oz3SDZBw17fEIwSX081GiXRTUWJAkhjYpf2cRJAkyZNR7xJju9vxXzLucpxWoinJd+X2M3bDw+B78eI/NH16orpnd+h9AAAgAElEQVR+3HiOHv2bEhL607JlG2yzYGzW8kY4e2Pq0mU8vfLKf2jw4FYpB1Yk/ba0r+WMeH3OJOkfuByRNiZL+4i33+5GPN6xmGvx4u9p4cLviOfe5oeFyK+9VpsaNKhKN91U0G0TV/HxhuSaNT/bvuumTXEkkg0CqaDAi/NGFsFNmDCHunef6MhbcjBH4pkxvcI2s+hcMjZL1hBu2wSDkrZ7p/FWshG/ZMm4/2PvTMB9qtY//p5jOMgciqbbIA2aaaJIaVJcQ6LInDkyZAod85yTyJghIpVIpaQkjSqNGri6t0EphEwhzv/57vvf7s/v7L3Xu3/z8N3P09N5/NZew2etvYZ3fde7PK8F14oYNaxQLk0b1bQFxKVpDwjnl79mvNZ4EbIbvOaQjandBt7yYeq4/IzFprg0vyfi3DDZ+p1gzvBUiTWj28FIjGUTJnSzPCa7XRkeHKdWNDV//hDL1hH4aATJ/fq1sESKwfnRrPPjLVzSzBdtHsFzTadvRNtvag5faPqjWK4fNH048qNdbyGstm2axMSa+ZSffGnmfG5jcLL3Qcj/229/Jp06jc4zl7bbPObTOLjl5igA4bSCHT/2b029IG03UZNmvRRr+1lgn6FloWGrnZtp1yM4DHP//fUFAs1Vq9ZZt88EH/rE/Ojee2+Rtm3rybnnnq4eowL7Us28SdN/Ik5N/26ag3nNhTRjHN73ulULto9u3SbI8uVrjdMubbmDI9LYfkz7NZ9++p0lmg5eXztlWjuXNxY4jACadmQSJAfeTmIKa2c1Ee3Idt4SaZzUrnVjYePRNjONnVIbVyTDRXIerekzQ1lfa51Aue3XJNLYrXFS4Mf+oBnPtTczBrcrbX3Gei/T1P4xL/r9952ycuWHMnbsfPnPf34xveL5u9s6NaxI+XJaEqAgOS2rPfKFnvXWHhn3yq7IR5yGMVKQHN9KpyA5svzndSgnVc/KikikFCRHBGPSRqI13jtdrR6tQmsWdKZTknbeNOXTCgH9lBcGQFxXD6Oo0xNJEaubAWrbtl3StetYwQLb6YEouVevZp7G+uD3tJvsXpvOEESOGDFbxo1boELqd4GrWTQjYXirHjeumxQrVsQxHxrjKF6EqBmep702XjWCRD+GATvDGo8hCOvF0NRWA+FoxQTaOnBrAPg+4N0G6cFjsPbKelWDilAgTfvw8mKI72DChKdl2LAnreuO4fWrZMlixtxp0kUkjRrdKAMGtJQzzzzFivO33/6Q5cvfltmzX5ING743puNnAyTe9a0RJKDAfjZKtJuKmkMEGgO7dhzS9CV+jFoaTymmAybBjUmTRydvYlrjv7HxBgXQiibxmp33O+6obolqkE/70bQzezzevHmLNQfAM3v2IKlc+axj8Wg2obR9LSJN9DmTtn9ItjFZczjAq60GXjMND/lewglTm9d8c37alGYzA/3CwoXD5IorzvPMXqLOG7VCI41oQtMWtJvFbjDtMQm/Bx+WcHpHcxAO15xjDquZe9hpaMqKsCNGdLIOkznNjSPhuVlTf9pDSFqR3ooVOcbDpCg7RLo4dPnaax94fht+vkltHk3CuMAMaTZgvTaSA2/5MPVR+N3P3EQTnymMZsyO9dxQ026Rp0Tpd5wYmzxR4SAXroWuXv0SUxVZv2tEU27tWjNXd+t7Ne0/3sIlzXwRDCtVOiPPXNMJvrb9acqdSOsHbf8IJn7sSpq2iTi91hma+ZTffGnmfB06NLBu7wr2FKxtA4ncB2lsidnZ91u3NOTPny/Pp6CtE7/rX43dGZlxW/Nr10tuHWs07Gd2e0GbW7x4hOAGC69Hw1Z7CwbS0QqW3PJkO+5o2PAGgZMDP/Ndpzg144bW7qDp38MR882b94p06TLWs7687H1+bjREIppxIzgzWtsP5hSwEzg98E7at+9kmTPnJdWcQzuXV0UWYiBN3ZvWaGvWfCrt2g2XAgXyy/z52ZZjGtOTiHZk5FnTb8RynNSudd14R9LGY6pT+3fTfMVN1KmxF3itV3GzZfv2I12zaTpMoC0fwmm+G4Tzs77WHOBGnF42hUQauzXrIq2tQPNdhnP7UaLuZZraJJwKjRo1T5YuXeN4cwDWwYMGtZF//rOmLFjwqnTvPsEzSj/rElPe+Ht6E6AgOb3rP2Kl7z5/h7z2hfs1NxFLKA0ioiA5vpVMQXJk+T90R0lpdb1ZuKRJlYJkDaXUDOPHeK8VAEeClGZBp7kyDqfGBw6cankpdHtCEYFqyqgxnrpdZaw1KtjhvLxVmDaLRo/uItiw0Hox0hgskC8vIYJtPDvnnFMFxh54S3Z7tGIC+33NohlhTR7EtMZRXB87eXJvo3FbI0j0I5a0y6sxKnp5y7UNuG+88ZGceWYFefvtTz2bt8bArq0DJARv4RAcV658tvU3RHvnnHOaFC9+guYzi2sYDXt4a4EXWKfH9uSB33CNGQRpmkdriHOLC5yvueYiwSaF16MVTyVCfWuZ+NkoefHFtdKs2SBPRl7flv2iZizwMw5pxketUUt75a/WaIkya+cVTuLTcI3/TpVlukY5+B27r3ZqK5q2js3OSZN6yZgxT1kbY05jbCQ3M5F/TZuI15xJwyxZx2SNIMQuG66wr1ChjFx8cUU5//x/WP9VqFA2pFsqnNq5Zo6hGb/tuDWbGdprrBN13mjauAMLrWhCM15oPcu5DTq20EU7NmsOKvjxyGjnS9PuIY6bN+8Rq52H2l5Nh3Q09aedV2vGaT+HtDZu/FFatMg2Hv7y801qvyPcPAIBi2ldp92A9Zo32bfdQPCVmZlpvL5UOzfRzIU1YRJxbqhpt4nU7zhx1rSdSB+0dLMraHg69ZmaMqDs8RYuacYW5BMHYLt3byr58mV6fhoaXhoRZqKtHzR9OMD4tStp5temw1ma+ZTffJnmfF52Lk0bSPQ+CHVpEv9CEOIm0tOuN/2sf7V9ipvtQLteQtljaT+z2wvshDjAduKJJTz7GE17187NkJB2HEfYqlUvkJNOKi2XXFJRLrjgTMsLMg7mFyyYXzNlMIbR1rFGzK9pwwjjx3YVWABte3I7uIC44FgFt+8UKFBADh8+LF9+udmVkV97ix2R5ls0jUnPP/+mdO06XmrUuEw2bPi3p7dKP3N5Y4MII4CmXcOmBBtx6dLF86QUeDvJ0KHtpUuXxsbx3+/35FS8SNuR/dgdYjlOata6yDvafbRtPNpm5mVf9JoTaOwFbutVTZ/otR+iLZsdzjTu2+H8rK81fRDidesrtX1trMZuDSOt/UfDxo/4O7i+Nftpsd7LNLXJd9/9Qh54YFyeGxjs9wIP5Wraht9+zZQ//p7eBChITu/6j1jpbxr5q2zZ+XfE4kvniChIjm/tU5AcWf63XVJEJtx7YkQipSA5IhiTMhKthwwULpInW71gaSbteF9jnPvkk2+ladOHBdfHuz3hLKC8yqG5Jta0+NCIlkzGP9MiTyOoCyynxmDhlSdcbdOt23jZs2e/wAPlQw9N8vx2/BisEZHGCI5wJiGNZvGNeJyujw0ukPY78ytW0Yqm3cQrEA4+99yb1jV88JaN78V0HZ/GwK5lZxKbJHqnavq2kH83Axzaf69eOQKPAmDfv38rtTAtsN6wAat9YEBu376BNGt2q8yevVz69fO+pl7bHhOhvjXXv4OTpv0inOYwC8JBbI5roL0EAJo+STsOacZH07gS2F60V/tpjZaIG+MtvGSsXv2JZ9N06ju1xn9tm0c4P4epbEHDSy+9I0uWjM5zSEDD/4YbrpCbb75Khg+fI/gbns/LlCl5LMtawba2rWryFM85k6b9J+uYrBGqeG0m+mnHXmG1Qhxtm0Jams0MzfwHcSXqvFEzhmv6ZmwKd+481nP+ZNpM17QF+4ChdmzWtM9QBKImIRTK4iVw0KyPEIdpjqhZI2nWikhLIwzQCsERHzarbrutm7Fa/XyTb721Xu65Z6CjJx47IT9rOs3axGs9Z18VDe9A8AI0efJz1rfu9viZmxjBKQMk4tww2fodN9SmA88m+4Qdr2Yt69V/asYqp29X48U83sIlDRtwvP76y2T69P7WoSfToxkXNONeoq0ftGtRTdlshpo+EmFNY4Omjfqxd2nmfF4H5lOlD/roo6+lXr3enmOimyhJI8pG3fqxf2vXO26HB7Rt2DQ3MvUBfn+3b7TQ2gI07V07N9OuR2I1v9D0CdpxQ2MP0I6jTnWqbY9u7QlOK+DY5e23P5OOHRvKqFFzPfdU/NhbAvOrWSN6HQyAp8q2bYdL+fJlpHr1S6Vnz4meTdzUX/v9PkINr1l3uNkQAj1X+xn/kddEsyPb/DT9RizHSc1cKRY2Hm37MvUnXnMCTVnd1qua+UgkBcmavIKZH/uGxp6AdQhuvKtW7eI8VZJoY7fGTqPlo7HN+xF/B8LTrnFivZfp9c2tW7dBHnzwUdfDORizYftv1KiWdTBcMw776de0/QHDpS8BCpLTt+4jVvJvfz0s9R/dGrH40j0iCpLj2wIoSI4s/9NK55eVfctHJFIKkiOCMSkj0RpjUbhYGT+1CzrTIkp7RXSoCyhNhY8ePU+GD5/tGdRrM1qz4DYZPTWbDiaWgQXQ5AkiLFyrhoV74IPrFSdNWixjx86XOXMGyfvvfynY0PR6/BisEY/GmGXyjox4NItvt3IGl0fznfnxkGrHr/1WHn+8t9x33+15MMPrRceOoy0vK/CmBkGNl7dqU1uzE9AYlhF25cpJaq/Amu8t1mE0Qge3jSzbkwc8QqNvhZdoP8/Ro7mybNkaefjhqZahw+u59tqLpU2bulKnTjUpUqSQdSUeDgLMnfuy62t+NkASob41179rvT0Biub6MO3ml6ZP0o5DGqOWn812zWYIeHhdkxnciDSiKT+e8/x8F+GGtXngOteZMx+W8uXzHvzTjOvIh9uV5ZHczEQ62nHANM5Ha86kaf/JOCaHa0QPt60Gvq/5jrXjN+LVeLvR3g6B+BJx3qgpI/KuEaNo+jw/Xvac2oa94ffWW59E7MrsUOadmvkD8u+1ttH2WV5zRE39+ZnHaDYj/axHNGsvP1ecavtnP7feaNYmXgITex7bp09zyxNhw4Z9Pbs1P3OTSPWPiTY31LTbROp3vOpB08Y1hyc0wlavtqPZeHcSQ2jaf7yFS9q+UusVXXuAzeuWK7tNaOYdsVw/aPPTr18L6yCpyYM88q5xbOAlUkEcJpGQzdPP+KJpu24HxlKpD9LUuZvQQ2PD8dt+Nd7MvWwHiWBPCe7zA9uLaR3pp737OYyl6eNjJQzUfHvacSPS9oDgutOsv91uMwkUrY4Y0VFgdzRdOa9ZLznNKTRrRDcxPMa0QYOmCebwU6f2lTff/DjiewuRmo8Gx/PHH39KmzbDBLcUuj1ua3f7dpJvv/3B8loOG6+fJ5HsyH76jViNk4lk49HWq+lwtNt+kGZe6GVD0szh/diRTeXV2GH9rK+1Tki8+vVEGrs1AnHtHgbqQjP+auYGTvWqXePEei/TrQ3ae6cff/yNazNt376+DBnSXgoXzrLCaMZhP/2a6fvg7yRAQTLbQNgEnlu3TwY+90fY8TCC/xKgIDm+LYGC5MjzX/bgyXJu+QJhR0xBctgIkzYCzWYSChfKpnWoUDSGPmwyw5CJa9ncHsTTqtUQ66oxr8ePQdRPmSLhAUyz4DadqNTEAU8dMPSZHo3BAnG4GQ3XrPlU2rUbbnlobd26rnTuPMbTi6YfMQHS1W76mLwjaxffGu+oiGvevFekS5exnnhD2ajXiKbdvl14vejbd7IlCsdp7/XrvzXmUWtg1yy8Nd+wqT3G+3fNZpYTM9uTB/qoSZN6SsOGtUIuCozZy5a9bXlmRH5ghILAHFdVwktI7dpXyimnlJPMzIxjaWhErX68nCRCfWvGMu03hn4Env769/f2IK0R/mj7JO04pGGtFTejQWi8SyGc9vCAxqiLbx9X6NaqVSXkdh+tF21RmtemmskroJ031EOPHvfk8XyumePggMiYMV2PGTO9yquJT9PfRmPOpG3/yTgmawz+qLd27erJ8OGdpFChgtFqttZGbJMmAzzj147fiOSHH36VVq2GipvBHe1JuwGaqPNGbf2Z5seBtx14VYDWs5xbHLbw5qSTTozYldnaMTEwT5r5g+mwnmbuajpAtGPHbmnXboSsWrXOFbt2HqMRaPldj2jGCT8CGtM3CQh+vaRp5k1u/Ze9KQePdPAE9Mwzrxtv3fAzN4lUZ6kpo/Y7iMTcMNn6Ha960LRxjVc0zUa+22at9oCEkxhC0zbivUms6Stvv/1amTSpt5Qt+7+bOEzjyJdfbnatWm1fl2jrB21+YPNo2PAGYxej/d67dm0sgwa1lawsZ5u8RnSoZW7bukxrVK9Dn6nUB2nq3G2c1RxW0ayd7IakWf8irJftQLPG95MnYyNXBLDnWr/9tkPmzBls2Zi8Hk17j/QBSeTnlluutubGOFAczUczbmgO4iCPmvW7n7VbYLm162+3fQTM8Vq3HiqVK58tjzxyvwwZMlMWLHjVE20ozmu0a0SnfjtQNI2Dcc2b326JpnFrh9vjp6+NZjtC3BpBspNw0L6dBE5egsVvfvOcCHZk5FnTb/ipO834HYlxMlo2HjjxgW1n5sylgkPP6Hfbtq1nOZCBcxGnx+sA1dVXV3Z1gKJZ13vtN2oOBoXSNziVUbu/6mc80Kyv4WQCtuvLLqvkyD6Rxm5NfZj2j+1CauaLfsTNwfA0a5x47GU6VbJ9y+/LL7/r2s3iYEhOTk8pV66UFUY7Dmv3gfz27wyfngQoSE7Peo9oqR9ZslOe+WBvRONM58goSI5v7VOQHHn+w+4qLQ2rnhB2xBQkh40wKSPQnvxF4bSbdZEAoRH5mRY+WMSPGDFbvv9+i6xcuc71Kj8/BlG/ZdMs4BCn1wJdIyb28vSirWPNhiHyqlngIpzTKVl78/rEE0sITrn++9+/SIMGfTyvWdSKCey6MZ0Mt8OZrhnX1J3WKKY1tPrd9NQucJ2+XdtT9eDB0y3jPTwdQnwJDxVej9bArjHWm75hv99bPMJr+qrgjQS7bxo3bkHYRuRQy6wxmvnxcpII9a0RRmgFYVu37pD27Ud6HpbANwMRTpky3gIAjYHdz7egKacfo5amDfvJn8azdLibJ6G2e9N7gaI0r3FZ0969hGGa9/2MB5Gow2jNmVJ5TNZsJKLNaedXpvbp9rtGTIl3teM3wpoOUbVseYeMGtXZdVMsMK+JOm/U1p9pEw3euLApDNEGhHVuT6jeY+z47H5DO45pNnlCEYhq4jUd1tN42zFtlmlEjFohB/opiJtfe+0D1/rzux7RrN+0+dN8k1iT+DngFk6/YW/KffHFv6wNWmyU9+iRI4sWrfTsxsL9BkLpIzVzJu03FYm5YbL1O+GOO5rxzzQn8lpva4QU8GC7ePEIwSEH+9HYR7Tr/FDapeYd7TrfTz+uObyk9eYfiblnIIdw1w+a/PgRc2q+9ypVzrfsKBBMuD0a0aGf8cWUL7T3GTMGSI0alzlmKVX6IBROY89wEySb+h3EbzoY5bf9mmwHmjz5WZNr+hlTGHvOd8cd1WXChG6Cb8jr0cz5/cx9tHZUP3Gayuz2e6THDY0o3s/aLTDfmkN7CO9kb7DneHCg8OSTAyUzM1Natsx2vaIe8YTqvEbjIdMt7nfe+dyy16Efhk3u55+3SfPmgyNy21+obcTPe5q+2Ol7x7qzWbPBct55ZxjHHz/50YbV9Lt+7MhIN1nHSc0cV8vVDoc+LydnkYwYMSfPq242VJMAO9yDMF52SU2f78eu6cVLOx74EYqbbF7Iz9Ch7aVLl8aSL1+mY/YSaezWzPO16wbspbdsOcTTvmWy17jVp3aNE4+9zOA8Bx4CcSsPROuzZj183O2vmn2gUPQIYPfDD1tl+vQXLNsVvkE4I8IhC9yKa9qf8tsnMXxyEaAgObnqKyFz2zDnN/l6y6GEzFsyZoqC5PjWGgXJkeff5OqiMrjBf09fhfNQkBwOveR9V2MAskunXbREgkYkFnQwns6fv8I6nQjhn9sTTeOlZpMM+fLaoNVsaHtdgaRZBCEPWmOnZoHrtKgK3LxGfqtVu1jlgdSvMUsjUNAY8jWGFe2GnebUtdNmqelb0tZtsAEo0JtE06a1ZejQDrJt205Pb4jIi588ar5hP1dpmVjE63fN5mdwH2N7CT/11HJxMSKDlUYMZBJhBTJPhPrW9JXafs5UHieDk1sb1BjYtYY8zUEJTf8WmFdNG9Z6cTQZw5GuZvM+Xt+zvXmHwzJPPZUtlSuf5ZgV0zjo5T020puZyKCpvSKMqV1Ea86UymOyZiMR7P1cDx5K29fMBfyM39u27ZKuXcdannmcHrQlbFDjml/NY/peEEc85o2aeR7y5jUW4prSAQOekCuuOF/GjZsvEAq5MdN4lnPjGeh5T3vgRDPOhyIQXbhwpSUA8Hq88qhpr4jb7XpOO13NFc/aMV8zTvtdL2rmJNqNbM3BDr8HfTRiFad+A7erDBw4VWbMWCaPPdbT8tb188+/W570Pvxwg2uzMI1Bmr4klDCaetC2E9NYq5kbJlO/48Vb+x2bRAiYN44aNVdGjpzrmpyXWFMjjIEIcPLk3sd5ztS0/1A2iUNpo27vaBlrxwTtIQStzS/R1g+a/PgRmL744lpp1myQa5Vqb4rQzIH82LtM/ZDb7Sx2QVKlD0J5NPMcN6caJo6IX+tlUbP+NXlY1K7nYmk/CyyXdpzUtHfTuBD40WkFaH5uFgq1n9bsnWgPF2j643AOxWjW315zvIULX7dEvo0a1ZLly9/x7AvBM1TnNZpDjk5x245OcEsNvCfDZqNpe37n8qG2Fc17GjtC8Nz5t9/+sG40fPfdL3wdQtTkRxtG0+/6sSMjXU3dxXKc1NQN8h1pGw/6XIxNOCTr9LjZc7wOKnk5SdCIQk39kGZOoV3vmtqgdjww3W5lp6NZX3t50rbj0cwnYjF2a8YV5Fm7btCssbRrhuC61a5x4rGXGZjXwL1T7MU4PfhG7PEyI+N/t5JGw74EJyJob/36TZGdO//Mkx0cEn/ssV7Wfjuf9CRAQXJ61nvESr111xG5YcQvEYuPEYlQkBzfVkBBcuT5X3hqQXnugZPCjpiC5LARJmUEGgOQXTDtoiUSIDQLOi+BFAxTEAjUr19DZs9+yfPaLq1xNZRymTYyEKfJm4BmI3XFihzXBYfGQKBdlGoXuMGGvsDNa/t08b59ByxjmteVasiXX2OWRqCgMURqjGJaj1qauEIx4moWuE4GJNubxEknlT4miNXkUSvARr1pvmGE82q7oXxzsX5H830F1m2gEdnJaBGL/GtErX7Ea4lS3xoveJpxzGSYdDM4udWd5tvSbsxp2ptW3GznV7OBr40TnnTath0uiNPNWAdPYrjOLBEfe050001VLTFc8eLON5CYmHkJwyK5mWkz1PS38ZozpfKYrN2sivYmuWYuEKnx22//l8jzRk1/im9s5cpJx3k7sb87bFDMnfuyYHPs6NGj1saA26PtQ93etz1HlixZ1BKDQ9ji9WjG+VAFoqZ1iUnEpxFJ4ODK7NkD5YwzyjsWU3Oww888RtOH+l0vmjihYNo4cT0oNqfdNsK8ruJ1ayeaerjhhissbz+2p53A21XgfQoHGnF1MIQRt93WzbNNhvsNhDpnSLS5YTL1O17Mva6GDnzPNO/WiAvcPJ1phBTIi9PhBk3719gLQm2Xmvc0Y7tW/Ib0NPNPjPFPPz1Uata83JhF01wYEWi/+0isHzS8tAcsYbvq2TNHFix41ZVDdvb90rVrY8mfP59rGO0cSGvvMh0YC74u2iljqdIHmdbrdtnd7HUaoY22DzB5rdbOnTVzEZQrVvYzu1yYgwZ7mXdqW5r2bhK3BcerGSPwTvB8xdiBhRBAM25oRZOaQzF++vfg4mjW38Frw8A5nm3LyJcvn+BGPYhQvZ5QRWkacWuw6NN2dAInD7Y9FXkzHW7yM+8OoXn4fkXTtgPXMqifCROelmHDnpTAObjvhMN4QbO+9LP+QlY0/QbCxXKcjJeNxzQXAgcI8Bs2vOG4WnQbO0wHpzSiUFM/pJlTRMoWFum28tZb6+Weewa6rq9hj3jiiT7GQ/iJMnZr6tNkp7EblnaNZVrnuXU3mjl7vPYyA/Ns753C2Zjb42b7j/QtCBpxNPKoOQAXxjDAVxOcAAXJCV5BiZ691786IA/M257o2Uyq/FGQHN/qoiA5OvzfGlBBTirhbgjVpEpBsoZS6oXRGIBQ6lA3rUMlplnQuS2MAwUC1113mee1XU4LHGxA4HoknLJv3Li2ZGb+74Sjn/JoNjIQn5PXnsB0TJ7ITIJmjRjOtPFv50dzpTHCBm6ww2g1ZMgsmTp1yXGGM80C1Kls2PR+++310qlTIylRouhxVaIx6gXnz6lOtYYOjWc5bVzBgkQYWrOzZ1gbeWjrTo9mgRv4neDbwIK6e/cJ8tdfhwSeqqtXv0RtBAze0EEbh0fAG26okiePmryhTCNGdJLOnRtJ4Eli7XcGj4HPPrtKcGV0v34tpVSpYtpXIxZOY4CzNz8hbsS17jDq+/VkF7EMi4jm6i2nDQqMFwULFpDWretKVlaB47KUCPWtGTfchGWBhTEdJNFsQNvxab5/Pxtzms3TYI8Q6BfxnVavfqnUqHF5njFt48YfpUWLbNmw4XvXZqbZkEX/gn6+T5/HXePxwy6SbR5xgQPEgzNmLJXt23dLs2a3ygMP3C04mIEHdYWNLIjITAJxr/HL5AH6o4++lnr1ersavpGXYPEN2C5ZstoSk7RsWSfPdbmath+POVOqj8naOZF2juXW5v/zn1+teWnjxjcKxpPg8VJT/9oDVPahGVz/5/T06nWv9O/fylOAE/iellE85o2a8RtlcdtoQT8wZcpz0r9/S2ueu2jRStduK3ijHt/088FhJ/gAACAASURBVM+/KZ99tkm6dLnLOpxn901t2txpzXFtEWighzptPWrG+WChmL3JAa/PTuM8Coe544ABUyzvuG6P13ih8SKIeDGOde/e1PVqVI2wTivC147TaAdVq15wrNibN/9scejUqaGcfvrJeXCY1m94QbO5jm+oW7cJ8sILbzkix6aTPZ/3M25q+o3AusSc+4knnpcxY56y1sjIu11ujT0h+BvwWkP4KYcprKacsZwbJkq/g768ZMnQ1k2B8yUv/pqxTzNGuM3JNBvvbmJ9zffplC68Mj722DPW/FF7S4Cpjbr9rrlGWit+QxoaRwTBc0V7/vnttz9YY1Wg7SXR1g+am8m0ohjYm1q1GuJ664FWDKYRHZpseXb7MHlORHu0PYV6tblU6INQPpOQyGYwf/4QqVv3ujxINOJSrfdL0zijXf/G0p6C+edFF50jc+e+JPi+cYC+b9/7jpvP2DYR7cECTX/utB5du/YzefvtT/P0Mdp5J8JBBLlw4TC54orzQupyMffF/AZe1Bs3vslxnaMR+WrmdcigxhYebA/A2Dtr1jIpVaq41K17fR57nF1wzVwdYQPXFIFzvBo1LpOcnJ7WTZOa+bbTWgljJRzDdOvWRMqXP9GxTrR2gkCmv/yyXfr1m2zNiXEgZNCgthYHzXzAyeamyWdIDUrxkrb89hzVyamIIpmIBtGsL/3akRNxnNT0ZQCrmed6VUCwjefZZ9+wnDu4PU5ib6+DSqY9B00/ZLIDa+YUfjihL5o+/QXrUPKdd1bPY/fSrDk1h3ZM35+f9XUsx26vva9I1Kfd9jSHD5xuHcFa4403PrL2u2xbllN71jCL116mnV/bE//HH3/j+k26HQQM1b6Efv6/HpBb5hk7NQcW7Izee++tMn58N+vgOJ/0IkBBcnrVd8RL++iK3TJ9dV736xFPKI0ipCA5vpVNQXJ0+E+6r4zcVLlwWJFTkBwWvqR8WbPAsAumva4uUiA0ois3kTQm8NjAGTOmi6xc+aHngj74dKjtFWDmzGWWRyhsEAwbNktuueUauf32a30Vz7SRYUdmupLYtHnkJRYPvOLZK/N9+twnffu2cN34t9/VbDwhLDbw2rWrLxs2bLauYH311fctY03g6WLNAjTYa7C9ILzssnOPeeUKLJdmI0pzYl9jeNUaVTTGrGDjqO1R+tVXP5D587Plsssq5ak+zRW3tpEMRtyyZUvJvHkvy5gx862rfQI3RjR5RFyBAuzAb8VJCKHZ5LHzpzl1Hgjg6FEIqz+TRx9daBk7IFzp0qWxq1He14frM7DGAGcLkr/++t/WNeeBnql9JheR4BpPdsGiJ3ggadduuHTs2NDRG1Qi1LepXJpr0kyep7Qb0HZFaQzsJq8TgZWu8fQX+J3aArO+fSfLqFGdrWs3g8WMmjxqRHAmAxlEe9iUKlw4KyLt2E8k6K/GjJkno0bNO+41zG0mTOhueRGAARfiAzzz5j0i55//D9ckvL57eIDGRqbbIYtQRDD2BtTdd9/kKAZNlDkThD/pNCZrvLTaPLRihEB+2BzH5vfkyc/J2WefYnl5vOCCM49jrM2D5gCV6VABrqwcO/YBa4Na+yTyvFEz10M5ncQFODTWp88kS5SGOVzLltny5ZebXbEE87e/6ZYt7xBsrkNgEPhg3jBu3APWOuTzzzdZa5ktW7apPVdq+oRgoY2dp7Zt67l6fdTMPb2uSTV5EQQDr6tlbUamtRHCacYthNPMgYPXi/Y8/dNPN7p6TtLkUeNVyMs7MsauiRMfFGz++znYp6lHsMFYhjES5R079ilLgB28QWva0LXrzGkNAYHzjBkDBOKXaD2JNjdMhH7n/vv/aR06yMlZZPXn7dr901f70ax9UJ8a+wLaz0MPTbIOjLk9bt+JZu3hNCfTjJtOwiXbKyPW1JhTR3OTV/tdacVvYKsRcQT3m/a4AJuMLfzys8bR9MORWj9obJsmYQ3KZmKPMXLIkPvzHA50ar+aNqq9JcuLEwSKEyZ0kwYNbjB+y4nSB8F289JL78iqVesEN6j5OSBhqiO7LuA1F3Yq2P+CHw0HzTXzJtuBHzuVpr2gHFqvjYFlDraf4TagVas+Og4L7MqPPvqgXHnlhfLzz79Lhw6jLKGwyV5tR6IRQwUfCjDZd7V9F8L5tdPgHcxv5s9/VaZNW2IdupsypY9cf/2leb4jTZvTHi5AuhpbePChGM08HXFj/dimzTBZvfoTz6lVhw4NLJswDqOOHDlHYKMInuNpDlIHz5HtsRKJ28Jmp4xo84l5aKtWd8qnn34n/ftPsQ7XBIvANPMSt3zCToQ2bh9Sj9Z8NDheTZvCOxAkn3XWKdKt23iBTXbSpJ7SsGGtWGXzuHRMc2oEjoYdOdbjpGaeaIOJlI0HtkeTl2+nOYzbgRjNjQmafsh0m49mHQ1Wo0d3EfQ5XutVzOPGjVsgy5evlcce6+V4C6zGxqE5aOq1X4t+0G0sCHWuF6mx22tOYTochTyY6tMun+bwQfB3qe37tXYIzHXisZcJBnZZYIdxe9BOoBsItoEjvGaPJXgfyJ4PVax4mowb102KFStyXNIaZ2P2C5p977gMIkw06gQoSI464tROoPWMbfL+pr9Su5AxLh0FyTEGHpQcBcnR4X//DcXlwdtKhBU5Bclh4UvKlzUGQ7tgGuN9JCFojbHBHi8wgX/kkRnyyCPt5MwzTzFeLxZoEA28/qR372bWZjyeESNmWx44/IgmYVyDNysspL0eeEfGNWNeJ0dNm/degmT7imdwcXtM3hwD39MYoJzScTpdrLnKOFAsAbFxjx4TrYWdW11ojBMaj2kaEYH2m9CIcQIXohCRP/74YsnOnulptNFs4LrVebCxXmPADRRzwmj79NOvCUSO9rcSfF2pqd0G5g0ip5EjO0uFCmU8vxekC0M8PBJC5I7N4oceam6JZIM99kayP/KKS2OogbBo+PCOVn+Ebwib4zAQxuvRbEhj865p05utLCLPDzwwTs477x+u/VUi1LfpQILJ07/tXf+BB8Y7Vk0om1yasUzbl2g2LfBNBHpxtDeucKBmyJD2jmJgjac704Ys4pg4caHVbzk98MTXq1ezqIo3vL4nL4MzDH633nqN1c7Xr/9WNN4E3Dax8c04GQ/tvGk8JSBsoMDENkxik8xtU0/TzhBvtOdMweNAOozJGg+GYA+xCASm2EA03byB/hSb47NnLxf0azByo+6dRPIaQYWp77PbJzZ6mzUbbKUZ/Gg2tZy+wUSeN2q8aaFM2DwbOrTDsXkGxAuDBk2Tq66qbB3yWLHifWnSZIBrFxR8GCbwm7777trSqdMYR4/pmDtXq3aJvPvu51admG5UCcyAZpz328/Y8ZvidrpK1n7XdAOB1huRKQ/B/ajX+KCZAwcezLUP5I0dO99TFKCZF5k2TL2ETmCFubOT9yjT/FIzn3CKw+naeY2gJHBTzGm9HTx2mPLv5/dEmxsmQr+D8aRs2ZKWCBjt2I+HbbQd9H/Tpr3gWQ1a+4JJ9BE8r7UT1Xhbd5u3a67iDhYu2etzbEz7sQn5aauBYU3tFmH9iN+0HjMD+2/T/DMR1w+msUGz5nrzzY+tuRCEMcEPDhFBfKS9lUnjUTXYe7xTm0H7GzJkpnXTUvDj1C97tbtE6YNwGMI+DHrPPbe4HoRyKgtumOjadbznbTPg4iXcM/U9SNe0/jXZDvwextXMG2we4djP0I5XrvxAYKcMfrBege3qm2/+bd2epHXCgHg0YplAprbgB4JYr35V6w3bj21wz5798swzr8usWS9a5YQ9AEIt3B7nJJjT9MkaO7PNW2MLd+qPy5cvY9w/0NiftXM8jcAtcE9l5849ls0TTiNMcwvN/Nspn06CfM16M1A8F+gAxJTPUMdx03vacfmVVybKe+99IcOGPXmcV2hT/NH43TTGIk2/duREHCdRjljbeExrM6d273ZQSXNoRWOX1IgaNWMpeJrWrei3Hn54quAGIjcxMuLR9MWm9TX6/169cqxDGMFPKId9YzV2e+19aerBz82M2BO9+eaunt1IoBf/wD7VTaRrR5boe5l2WbxuBDPNvTV6i8A1iWY+pOl/AyvMz6HVaIwXjDM+BChIjg/3lEj1wKFcqT50i+w/mJsS5UmUQlCQHN+aoCA5OvyvrVhIZrUrG1bkFCSHhS8pX9Ys/O2CaYz3kYSgEVggPWwQw1vbqaeWk7VrP7U21XCVNAyJmpO6tucnbITCKzK8J9aufaVl5LO9dGAzpnXrodb1dV4n/O3y2xvVMMR5PVjounm/DXzPtOHmJjQxvYc0TIuo4PxrDJLB7zh5bDEZW+w44A2hTZu6AmNlnz6PW0ZzN4Mhyov6h6HO69F46tEs9LQnizULeYhMpkx5yPJQjRPhEyY8bfTwodlMdeLg5OFQk8drr73YOv0L8fycOcslO3uWNG1a29FTNdLVtL/A/F1++XnSuXMjawMEm3zYCMC3hHJ+9dVmyzsLrjCzhVJou/BOhQ2saAoZTP2aph7A7h//KG+JuLHp2KPHPXHLs8ZQhTLb3sjWrdsgDz74qGRlFfTcKEqE+jZtjJtEeXZf7+TlMlRBrWac1fYlmrYWaDSGSBWHOLyErHb79hIiIoyp33R738/GoOlbC+d3jWdpe0x8+umhUrPm5Z7JOdWFZkzXjn32Rg68qnfpMtbyXORl2E2kOZMNLl3G5B9++FVatRoqXlf52UzwPdx77y3SosUdcu65p0vBgvmtn/btO2B5IsNmKg7b4D/7CfTi7dQoNQeoNFcte3kBMeXB62NJ5HmjZiMOZcO3jfkohAaYg8CLGA7o4OAi5h+m/gWisblzB0nlyufImjWfWJttu3btlaeeekRee+0D6yYRzaPdVNCWy44PhxfhdQtzLo3Q7pNPvpWmTR92vcrebRPQa/PPz5pE4wXTj1BPMwe2RQzwiGo6kBfYB06dusRav7g9Xh6SvTyWm4QzpvakmU84xeHkBUwjfLE3QLFB/t9rSKdIo0Y3uK4hTPn383uizQ2132e0+p1A2wPmFphjeB32DWQdKCZ3EmsGjnV+Dl96jRNuc3fT5r/XIRqNCCpw3DTdCuSnPWrDag50aT0GIk2NXQzh7P7bHhfgmd9LrJVo6wfTYfxg76zB9eE1F/K7FtTO+U2e8r2+u1DsIYnUB+Hbgt1r4sRFlv3V6Saf4DrSXKGNdzBHC/bqHRyXSegafJOENi+ol0ceaWt5ovdjp4qVPSUzM1M6dRqt6o7gjbF796bGm/QQmcbuYQuScTtIv36TrfWTSRCK/qtz57FGZx92gRo1utGypeI6eftmJnyPv//+h6xb97V1kBBrLXscw9wE83yEd3s0fbLJXmLHre0b7JslNI45AvOtmdcGlxNttk+f5tK5813HtVmNcLp79ybWt4a5xMCB0yzP55rvOZR8uh1c1NxAZQvG0f5xC+bCha+r8qn6UEIMpOGLvmz27Jcsb7Hx8ORsFy0admTttxDrcRJljrWNx0ugHui9PrAfcTogiDWil6DXfl/jwVV7yEJzGAXpop9B39y+fQMpX/5EwXzkX//6WebPX2GNH+edd4axLzat65DOihU5jt6V8ZvXnMqJs+bTjtXY7bX3pbEH+7mZUWPDw3gB28CRI0esW3cee2yxqk8N1Q4Ri71M7X5++/b1XR2+oM1ovgl7jom1hz12eh2k08yxAtur1naoaeMMkzwEKEhOnrpKuJyu+/6gtJj6e8LlK9kzREFyfGuQguTo8C9WKFPeGVRBCubPCDkBCpJDRpeUL5quRgwulJ8Nj0gA0SwynYxogYYvzWYT4oABEhtythe6yZMfsjwk2E/gghXX/kEECUOY0wPvJbh+dsyYpzw9dmg9gNlpeNWX26a7l7jONgY8+mh3ueuum4ze+ux8aK50CuTiJnjWGp4gZoZHQGwuHT78t+fiVuvtxXRtuUbooDkpbnPQGFrB6eKLz5Ft23Za4muNJ0LtxmJgfbjFq8kj4rnkkopWdLg+XJNH7Tfot8/A94krvyBe9nNFtd90NOH9GFM0zDRphhNG++3BWAWvjs88s0qKFi1s3ChCnhKhvm1PS25e4d2Mk/ie4NX+hRfeOg4vvs3Bg9tIy5Z3+vbCrTHa++lLtG0NHjfh+W7Bgtfk7LNPUQnMYHjDbQA4EOH0eHnmdGOH73TEiE5Su/ZV6jEmnLbt9q62zeN9k4djOw0nrw64bhjXD+NgSbh5wQGNKlXOk2effdP6/iZOfNASQ7r1d4k0Z7LLni5jssk7eDhtGhs2Dz/cxtMTn8Ywjc2VJ58cKJUqneGYHS8vIBBloW2Heo1tIs8bAcMkRnECFuh1U9u/oD+EmBXzJ/ugHjzXQ5iJOjQ9CDtpUm+rbzc92jyFMs4jbbSXnj1zZMGCVx2z4jTOmoSMfjyIazwj+Vm3aubAGKubNKktP/yw1ZonaG9MgODm/vtHWIfqnB6MkTiM59S3uwn9MB7j1g0cdAv10ax1guN2E+Np+CGuwG8g1vPhRJobxrvfadDghuPam32TximnlLUOedtrveD6P3o0V+CVtFevx2Tnzj9dm57fw86IyMvOEexhHuFNXkmxPsSNBLCROD2aNovDpFOn9pVChQrK448/a/XTGoFVqN9k4HvaOZ3Gs64dr3YNcccd1S1ByLJlbwvEMaYrqxNt/eB1kAMsvMQYbiIEjE8jR3YSODLwIy7ViEOQJ9NhZfsbDb69AvbEYcM6SL16NXyvs+I59wnug2wR+HvvfWnkbAvl8Q17Pdox2svzNOL3OtDnNncO104VC3sKbNXDh882dlemw9zBEWjElYizRo3LrQN5+Ea0/apGHGUskEMAzKm87Pv2KxqHFSY7sx2Xdp5+881XWTZiuz82Cbft+D/66GupV6+3535EMAqnA2cIo6lTjPuVK58lOMCCfsotruA0NR4kA9/x8rCqySfiCtz70eYzlHalfUebb7/7R9r0/YTTtls/68tEHifjYeNxOuTsVPdu62rN4Qq7zjU3rNmCU/sQvVt78brRR9vGtH2xad2A370cfrgdavKTvlOZYjF2e+19RbI+UT7NmAvbYt2618n69d9ZXvG1fWqi7mVqxcgaO4bGRov5Yq1aVaxbYGFjMjlc0oicA9smBcna3ie1wlGQnFr1GdPSPLlmj4x9eVdM00yHxChIjm8tU5AcPf5z25eTK8/OCjkBCpJDRpd0L9rXaM2Z85I67zAywbuXlyBGHZkyoMkDV2A0Tif6/S4IcSV2sBjZTgMLExghR49+yhKG4PpmeF6AQANXb0N48+GHX8mUKc9bCzGvB0KjsWO7StWqFyhJ/DeY22YEfsNJ+fvuu/1YfKYrZkI1lGsWuXYmnDwj279pjVl2eI2XEY1BU2NU17Qb7Ulx5F+Tr8CGoPVEqBE7BsbrdJrY/l2zMRsYl2mj1w4LQxkMGe3ajfDV1r0CQzA4cGAbyyt6IjzaDV4YEk1XV8WiPH6/PeTbtBmdSPVtEj1BUAMv+oEbym79JfpqCN+vvPKCkITvGgO7n75EK/C068OPQRrveHkFcxOY2FdYZ2fPPK75JtJ3ijYxatRcoxdSP99o8HcEAzY2VOFB3uvx22+brjYMTCuR5kzasS9VxmTbyyQ21yPxYI4Gjxn//GdNT/GLn/4c1zPDyA1RbOADYeKQIbMEnlwDH3zz8HgFr0y2d7FQypbI80aUx6/XteC5lJ86QHqBc2MI/HCrBzYfvZ5QNqFNXpsD0wvlalIvr5hOIlvb27uTJ3H0A+PHd5errrpQNdZqvNT5Eer5aaPghm8JG25YD2oer/Wb25W6EDL37DlRXn753WNJoO089FAzy+NiON8kItQKHu3EvTyD+l1DYBMP9V2hQhkNvoiESaS5Ybz7neDNbLBZsmS19OiRY7Fu2bKO1cbRL2CujD4O3wiurX3uuTc86wNj1yOPtBOIWv0cGDXVT7BnPC8PqZpDNH7FWhgP/R7iDqfharzWIX6Tx8DgsR51vGhR3uupnfLqZ/6ZaOsHkx3MaYMetr4nn3xRHnlk5nEiPtg80KYhCvTTpsFUc4MFwuHAy4wZA6RGjcuOqwp8Fxg/unefYB36DXxgt/Q6QGBqf/Gc+zhxRPk6dx5jMcOaqlOnRnL55ZWssQ51A5EjDknD8YPpQESnTg2t26iC57tuTLzaL+pm9uxBeTwtoo2NGzc/z0Fe2IfhGRk364X6xMJ+phHKhHK4xM8hRL/evcG8b9/J4mcPw6sO/MypNIe4NGtaOz+h2ANMh5MDy6o5uGeHd/OMbP+uFcxq5ovB9WG66SAwvGlM8ptPeP7GQfKsrAKhfqoReU+bb83B94hkyCMSv2tejR05kcdJoIi1jcfJnhe8rsaYaN/WE3hbCcafIUPuV++TaMYBP4JGrFmx7+N1g4pT80If1KFDfWvcxt/ax2t97XaQe/Pmn62DlYF7tkizb9/7pG3beup5g1MeYzF2e7GJdH36Fb/2799SunVrorJR+B0DY7GX6ce5mGZfT1MfgeOw5lYNv8J/7SEp7TfHcMlBgILk5KinhMxljwU7ZMXn+xMyb8mcKQqS41t7FCRHj3+vOiWlTQ3dxphTLihIjl7dJELMMB5AOLd27acydeoLsn79t76zBaNdx44N5dZbr7a8MhUvXtS3Nw4/iSLPTlcQBcfhJlb1Y+DSnIbFwt++ZtbLEO5WRvt6Iog7TKIltwWuvWEYnD42tOEJ6LLLKllGk7Fjn7I2Dp2ecIRiJq9odnoawfO8ea9Y18SaHq33F80J3tat75SRIzt7LpI1C28/Qgc/hjuNN8RAXlrvNqZ4/Xwrmo3ewDy6bdiY6j34d4hDYTiGRxUcAkiURyNIDmVDJ1rl83OdWCibnYlQ326bymCKuhgxoqPl5QqbnDiJDjFeoMjC3qBq1erOsIySGgO79mpP5N3k9SuwzaDucnJ6Wh7m/Tz2laBOwkr0xYMGtZG6da+XrKyClke7adNesA7r2A88yvXpc1/CfacoT6tWQ10N5KF8o/YGkpuQwI271ljvV6SXaHOmdBuT163bIA8++Kh8+eVmP5/ccWH9zhP9bDgjIWxUDRjQUs488xRL4AFRFq5XxLXFgQ/GWwgur7/+Ut8CnODCJ/K80c4rvH527TreuIGG+Q/Gj8A5vB9hp9Pc+MUX10qzZoNc20wofRMi8xIMByYWztWky5e/Y1237eS1EWsSeMfHA+/AAwdOzfNt+G3v9jg4dux8S8jt9fgR6rl5+XeKHwdSMQ762TDF2L1q1Trp3v3RPKyQBgRviPOSS8499l1C6GRvliIteHzGZmk4Iqfg8mjaiOaWCD/9kGk9EnLnqXgxUeaGidDvBONCG0V769Pn8TzCRwVaKwjsCwMGtAq5jXp5pcJhXYgvzzjjZPnii3/JI4/MyHMAHHN3pN+iRR2jwMjPN6+xaWgZacNpDkngAAduPnC7tcspLa3tJZQDmYm2foADhmHDZjnaw1Cngwe3k9q1r7Q8YCPvTzyx5Lj1DLhC2BrOWlDjUdWuJ3uNBZsk1qcQyUI8PmHCwuMEuPa42b17U/WhGLd2F8+5j1OeUA8QnC5fvlb7qeSZu4ZqK/JKG2tqHIa/5pqLJDMzU7799j+WEDnQdgBP7j173iN33ok1cvgCx2jbUzSHWLWeDgMrQXsLo0lc6tYAnMRkoTQWv+OVxmGFlzdtpzxq7QHor+Dts3r1S9RrMu3aROP9XWtv1swXneYeOBCLuYfXo7GJaGz4SENT5lDaVKjvaATJWo/voeZB+1407MiJPk6CTSxtPE5e+9u3r2/ZZQoVypJ//3uLdRvrwoX/O1yGNj18eAfr5lPt+KPZo3K7idWtvWi9ywa+H84ej2nt0qrVHQJbO8Yb3Pjx1lufWPaDQFsd5lwPPdQ8pENnThyiPXa7sY9GfWrHc/T9YAitgLb9oRzascVkOwh3L9OPczE/djnNPAsctPvddt17CfED24ff71c7DjBc4hOgIDnx6yhhc3jTyF9ly86/EzZ/yZoxCpLjW3MUJEeP/60XF5FHm50YcgIUJIeMLmFfxAJNs2kbTgHgPRKbs349hmjT9PJYgTi8RBMmbzt4Hwa+vn1b/L/Aymw8RpzYCIMRQGssx6LlzjurWyfwcZVZOKxCSR/ltDezu3W7W8499/Sw8hDowcSpHrWCZ9Rt796PWVcfuz22eMbtylX7Pe0JW6+rmxAXjLcab3V+hA6I18QsVENMoOdup5PoWi+Lgd6x3MT2iAsnnu++u7YvQwPKj3wuXfqW5aE02MOPV1+Adluz5uVy//31LSO8n2tStX1MuOE0guREMSLbZTX1q6GIhAI5JkJ9w/PkmjXrBZ57tQdwsJkIwyX6ndKli4fbNKyN7X79pnjG48frBCIy1R0M0m3a3Cldu94d8kY1+pKcnGdk+vSlnl6o7ILZYxw27XE4JhG/Uy9vaaFuTNkeSJ28bntVOvKCdgkvX05PON+fqX3Eas6UrmPyzz//LkOHzjpuk0jTkWB8vffeW+Wee26xPOVpH42nWMzR8V1iw9M0/uJAATa9br31GpV3E20+TXOgeMwbg8esSZMWy+DB0x2LZPKi5uWt056DYx7gdCDRq28KRwhnmh+G088EQsKaCPPmYFG7V9sAzyZNalsbVxAY+lkXaW4K8OOlzs6naXMH8wP09fXq1Qh5jNu48Uer79euH7FBhdtv8H3gbz+cNN+maZ0MERbW+Zdeeq5n2ohnxoyleTyLBubB73pbk/9QwiTC3NDOt2njPpr9jhs7bD6PGjVPli5dYzygYceB8aJLl7ukevVLwz4wCiHGiy++bd1qYRqv7PTxbWD+2azZrb7GT4h+e/SYKE5e2+1+GwcB4PEr1rfyaLxqYWwfOrSDrzW5yXNwuONCoq0fQmlP6OvbtKlr2TuKFdN76gv+pjQeVTHfw+0qL730jjz11ArPV8fN3QAAIABJREFULi2ccdMt4kTsg9BGZ89ebt06F3zYya0cdp1hDq31iuwUl532mDHzVetfxBGteTPijqY9xavuQ10XI88am6JfMXBwXeGwwcSJC63DBn48cWKswKFqrHP8zj01Ylc/DitQJk1/HM4YZLK1Y+xGnuH93esx2S3wLg7WYazEetPvXNXEAeunfv1aGh264KARPJ/iQLTbgzLj4FIoHu9DmXNq3jEJkt1uUtHEHY0wJluTn3lEMoyTNsNY2ni0olb01Z07NxI43fHr8EhzmBT9D25iLV78BHVTwrxrzpzlkp09y7N/xrgNuwjSCGfcRsawdhk+fLba/mbbrnETw0UXnRP22iUYTjTHbreK0NSnn5sZ7fH8uefelG7dJrjWJeZA6J9DcWJgslVFey9Te3AnkDnmD0OGtFfZSU1zbMQbynwI8yw3pwCBeYXYfvLk3lKyZOiOC9UfPgMmFAEKkhOqOpInMxt/PSz1Ht2aPBlOopxSkBzfyqIgOXr8TymdX1b1LR9yAhQkh4yOL0aZABbkuJII3oGxYYyFN7zC3HXXjYJrX70WsNh4fOedz6yrqHECE0aPSy6pKJUrn229D08XoVx7i3g3bfrR8s4Dz184ZWsbzWHsPOecUy2x9HXXXWpdNxjpRQAWIVu2bJOVKz+0ygcvn/B0Zz9YvJ111ilW2tggvOKK88Je6AdW8/btuwRedhYseNXaMARTeC8CUz+CZ9QtvEM89dQrVv3gqVr1ArnhhiukQYMb5Lzz/hFxA0GUm6tr9DYzCLA//3yTJYa/8soLpXHjG+Xaay/xtaEYmEhwGy9QIL8l4q1b9zq57bZr1fWONgWxxJw5L1ubwWjPaMtVq55vXZ15881Xh7UxhzxDpPbJJ99Yp9NxYvibb/5z3GYT2hHSBBcIIS644ExfBrB41K1JkIw+Cp5qy5UrFY/suaYJUQ88Ly1a9Lq1GW/3q2gzuGq5bNmSYec3EeobhiCUDx5y33//S+tAib15hb4GG1LoI9FXn3lmhZCFRmHD8hEBNuKwWWv3v/Z3WqdOdalZ84qI1B2ygyvB8K2uWPGe1WfZ4hC0FQi+wC9aY5wPHOqg8ByBuQS4oU2gD8a4BVFHKF4nseE1c+Yygajc7/sw1i9f/rZAdIJ5DQzjVaqcJ7VqVZUGDWqGJT5LxDmTupJiGDBaYzLGUmzWwSMq6hbjauD8zP5+KlU6Xa6++iJrPluhQlnffY/20KF96CG4vECNbwDjLvpAeAo85ZRyUZtzJfq80Z5LzZr1ojUfxeEs9HHoIyByMQnSsBkGD4uB8yf0k7fcco1xTEV/AEHvrFnLrLRRJ7iaEmJUvxuMXvNDjH043IX5XLj9THA69poIbR4C7UAxYeDcDmMGNv8KFswfw69dl9SGDd/L5MnPWesS1D/yjXUi5sAQBISyXgxO2V4/rljxvnVoav36744Jn/A9Vqp0hlVH2OC74IKzos4J/ci7734hU6Y8Z7U9ew3RvPltct11l6nXJijXe+99IfPnr5C1az+z5vbo6+z1SCTWELpa1IVKlLlhPPsdN1LBNgan+R/GrxtvvNKyL2B941eAZKqlPXv2W+1p5coP5LPPNuWxceA7wVox3P4keFyM5FzMVMZ4/Y65MGwR+FYjPf+0y5Ro6weUGfP+N9/82HEtCNsV+nrYnyI1D9J4VLXFIegrYc8LnH+gLUI0h3zVqlUl4rY8u64SsQ9C3rz6gGiv393StuvkwgvPtMZozJ2j0f8F9w3RsqcE2xDLlz8xrHWxnW+MIV999b118DZwPoX5dCTtuxCgrl79ifXtbNjw7+NsPHZdwbaDbwhrLdwOk2hzz2DbhG2Pu/nmq6zDoaecUjas8dW2CcD+Yds+IB5u1KiWVKlygXrNh3UKbtqE3SJwTwVsUafhHkh3s9HgxgO/ewsQ0OFQFW4qw7oHc2uUORL5jMa47SVIho1v2rR+1rogkZ5I2ZGTZZwM7NtiYeNBeuifv/zyX5bdEnuO9roa4x/m3libRnqPL1JtDGMA1oHYZ4AN3raD2XmHjeOKK86PaH/stXbBd4RbA8ErGnujbtyiNXZHqp408QTbCdCn2vu1t99+rVx8cUXfNkwvW1Ui72VqeAWHgb0B9h57fh/IL5z5kOn2LeQDt5XBsROf9CNAQXL61XlESvz8R/vk4Wf/iEhcjOR4AhQkx7dFUJAcXf5LHzxZKpU3e3l1ygUFydGtG8ZOAiRAAiSQegS8BMkQI+E6XWyc8yEBEiABEiCBSBHQeIrlVX2Ros14SIAESIAESIAESEBHQONRFVeJw0NpvnyZukgZigRIgARIIKUIeAmSZ8zoL40b3xSWKD2RYXGcTOTaYd5IgAQSmYDXTVdw7hSK05RELi/zpidAQbKeFUMGEMheslMWfbCXTKJAgILkKED1ESUFyT5ghRB0aKPS0uhK/XUqgUlQkBwCcL5CAiRAAiSQ1gTcBMnwzIJrWOGBJNKew9IaOAtPAiRAAiRgecpp2TLbuqHD7Qnlqk2iJQESIAESIAESIAESCI2A9gaLRYuGCzzM8SEBEiABEkhPAm6C5Hbt6snQoR3Utx0mGz2Ok8lWY8wvCZBAohHATRGdO4+V5cvXHpe1xx7rKbhhgPuQiVZjsckPBcmx4ZxyqTTK+U02bDmUcuVKhAJRkBzfWqAgObr8G19VVLIbhnYtPAXJ0a0bxk4CJEACJJB6BNwEydnZ90vXro3DusIq9WixRCRAAiRAApEgoPEqBM97vXs3ozE6EsAZBwmQAAmQAAmQAAkYCGhusMAtSnPmDJaKFU8jTxIgARIggTQl4CRIrlOnmuTk9JRy5ULb200GlBwnk6GWmEcSIIFEJnD0aK6MGDFbxox56lg269evaTlGKlmyWCJnnXmLIgEKkqMIN1Wj/m33Eak5/JdULV7cy0VBcnyrgILk6PK/4JSC8ny3k0JKhILkkLDxJRIgARIggTQm4CRITnWPFmlc3Sw6CZAACcSdwJEjR2XYsCdl/PgFrnmBl/4lS0YLruzjQwIkQAIkQAIkQAIkEH0CX331vTRvPlg2b/7ZNbHWre+UkSM7S+HCWdHPEFMgARIgARJISALBguQqVc6XJ57oI5UqnZGQ+Y1UpjhORook4yEBEkhXAnv37pcePXJk0aKVFoJ0GT/Stb615aYgWUuK4Y4RWLXhgHSdu51EokSAguQogVVGS0GyElQYwdY8XEHQzv0+FCT7JcbwJEACJEAC6U7gp59+k9ath8qHH26wUKSDR4t0r3OWnwRIgATiSWDHjt3Srt0IWbVqnWs2rrvuUpk582EpX/7EeGaVaZMACZAACZAACZBA2hBYvHiVtG073LO8Eyf2EIiS+ZAACZAACaQngUOH/pbBg6fL5MnPWgBOO+0kmTatn1SvfknKA+E4mfJVzAKSAAlEmcCaNZ9Ku3bDZevWHWk1fkQZa9JHT0Fy0ldh7Asw8dXdMu3NP2OfcJqkSEFyfCuaguTo889pXkZuvqiw74QoSPaNjC+QAAmQAAmkOYFNm36Sli2z5csvN/NEcpq3BRafBEiABGJB4LPPNkrjxv0t47Pb07nzXZKdfb8ULJg/FlliGiRAAiRAAiRAAiSQ1gSCBWZOME4++URZvHiEXHrpuWnNioUnARIggXQmcODAQenXb7I8+eRywc1GOTk9pFGjWpKRkZHSWDhOpnT1snAkQAIxIPD11/+WLl3GyscffyMVK54mOOiIwyypPn7EAG3SJ0FBctJXYewL0HbmNnl341+xTzhNUqQgOb4VTUFy9Pm3u6G49LithO+EKEj2jYwvkAAJkAAJpAiB3NxcwdVxTzzxvLz88rtStGhhadKktnTs2FDKlCnpWsqNG3+UFi2yrStX0+F6vRSpbhaDBEiABJKWADYuu3ef4Jl/et9L2uplxkmABEiABEiABJKQwK+/7pC2bYfJ2rWfueaeN1gkYcUyyyRAAiTgQWD79l0yb94rsmDBq4JxoHbtK6VHj3vk4ovPcRWIQZD80EOT5PnnV6eNGBkIOU7yUyIBEiCB0Ahg3xKekQcMmGI5Rbr66soyduwDcsklFUOLkG+lHAEKklOuSqNboL8O58q12VvkwKHc6CaUxrFTkBzfyqcgOfr8rz6nkMy+v6zvhChI9o2ML5AACZAACaQAASzqly9/x/JQ8dNPvx1XoipVzpcJE7o7ejHauXOPdc3eG298lDbX66VAdbMIJEACJJC0BAK9KbkVAl6Wli0bK1WrXpC05WTGSYAESIAESIAESCCZCHzwwVfSoEEf2bt3v2u227WrJ8OHd5JChQomU9GYVxIgARIgAQcCmzf/LL16PWbZhAMfrMdHjeos99xzi+TPn++43/7++4g8/fRr0rfvZOndu5l07do4T5hUhc1xMlVrluUiARKIJoH9+/+SSZMWS07OM1YyWE90795USpUqFs1kGXeSEaAgOckqLN7Z/fj7g9J86u/xzkZKp09Bcnyrl4Lk6PMvWihT3htcQQrk83fNDwXJ0a8bpkACJEACJJB4BH78cau0bTtcYBx1eiBKDvZ+TDFy4tUjc0QCJEACqU7gm2/+I/fd94h8990PrkXFNeBz5gySs846JdVxsHwkQAIkQAIkQAIkEHcCR44clVGj5sro0fM88zJ4cFvp2fPeuOeXGSABEiABEgiPwMGDh2XIkJmWSMzpgSg5J6eHNGpU65in5HQWI3OcDK+98W0SIIH0I3D0KLwir5fs7Jmyfv23cuONVa11RLVqF7t64E8/SiyxTYCCZLYFXwRmv71Hxry0y9c7DOyPAAXJ/nhFOjQFyZEm6hzf3Pbl5Mqzs3wlRkGyL1wMTAIkQAIkkCIEcE1eq1ZDPEtzyy1XW1chnXpqOVm3boOMHTtfNm78UaZM6SPXX38pDQEp0hZYDBIgARJIZAK4DrZLl7GeWYSRetash6V06eKJXBTmjQRIgARIgARIgARSgsDWrTukffuRsnr1J57lmTlzgDRufFNKlJmFIAESIIF0JvD991ukZcsh8tlnG10xnHbaSdaNezfddKVs2fK7PPHEEpk8+VnB4ZQuXRpLVlaBtEHIcTJtqpoFJQESiAABOE8aPny2LFy4Ui6//Dx58MGmcuut16TVuBEBjGkVBQXJaVXd4Re254Id8srn7lc7hZ8CY6AgOb5tgILk2PDveXtJaVvT35UNFCTHpm6YCgmQAAmQQGIRWLx4leUh2c9TseJp8thjvaxTyXxIgARIgARIINoEtJt4LVrUkTFjukrhwv4Op0Y7/4yfBEiABEiABEiABFKRgObAGMq9YkUO7Qep2ABYJhIggbQjsGnTT9KyZbZ8+eVmddnhNblPn+bSufNdkj9/PvV7qRCQ42Qq1CLLQAIkECsC77zzucyYsVRatbpTqle/JO3GjFhxTqV0KEhOpdqMQVlqjfhFft11JAYppW8SFCTHt+4pSI4N/1suKiITm5/oKzEKkn3hYmASIAESIIEUIfDKK+9JkyYD1KWB98nRo7vIueeern6HAUmABEiABEggVAK5ubkydeoS6dPncWMU8Og/Y0Z/KVnS3+FUY8QMQAIkQAIkQAIkQAIkcBwBeDDD4eYPPvjKSGb27EHSsOENxnAMQAIkQAIkkNgEfvrpN2ndeqh8+OEGVUbhLXnYsA5Sr14NyczMUL2TKoE4TqZKTbIcJEACJEACiUqAguRErZkEzNemrYel7oStCZiz1MoSBcnxrU8KkmPDv0KpfPJGvwq+EqMg2RcuBiYBEiABEkgRAtu27ZKuXccKhMleD7xZdOhQX3r0uEfwNx8SIAESIAESiDaBo0dzZdmyNfLww1MFG5+mB+NTTk4PadSolmRkpNdmp4kNfycBEiABEiABEiCBSBH47bc/ZODAabJo0UpVlHXqVJOcnJ5SrlwpVXgGIgESIAESSEwCR44clYkTF0p29kxjBm+99RpLjJyOTi04ThqbBwOQAAmQAAmQQNgEKEgOG2H6RLDk430yYPEf6VPgOJWUguQ4gf//ZClIjh3/F3ucLBVPLqBOkIJkNSoGJAESIAESSDECn322UXr0mCgff/yNY8lgQB4woJVcfPE5FHilWN2zOCRAAiSQiAQOHfpbNm78UebOfUkWLHhN9u7dr84mRMl33lld7r67tjVulS5dIu08MalhMSAJkAAJkAAJkAAJKAng1oqdO/fIG298JJMnPyfr13+rfPO/wS688Cy5777bpVatKnL66SdL4cJZvt5nYBIgARIggcQggLFg8ODpMmfOS44ZqljxNOnbt4XUrXu9ZGXp92gTo3Sh54LjZOjs+CYJkAAJkAAJhEKAguRQqKXpO0Ne2CkL39+bpqWPXbEpSI4da6eUKEiOHf8hDUvJXVcVVSdIQbIaFQOSAAmQAAmkIIHt23fJvHmvyIIFr8qmTT8JjMc33ljV8jJZpcoFFHOlYJ2zSCRAAiSQiARefHGtNGs2KCJZgzh5yZLRcvXVlSMSHyMhARIgARIgARIggXQksGvXHunceawsX742IsVv3fpOGTmyM0XJEaHJSEiABEgg9gQOHjwsr776vsyatUzeemu9lCpVXGrWvFzq1r1ObrvtWilSpFDsMxXHFDlOxhE+kyYBEiABEkhbAhQkp23V+y94g4m/yTe/HPL/It/wRaBE4Ux5qdfJUqZYPl/vMXBkCOw7mCtVBv4cmcgYiyeBu646QYY0LK2mREGyGhUDkgAJkAAJkAAJkAAJkAAJkAAJkAAJkAAJkAAJkAAJkAAJkAAJkAAJkAAJkAAJkAAJkAAJkEBMCVCQHFPcyZvY738ekRrDfkneAiRRzjMzRV57qLycWjp/EuU6dbKamytyQZ+fUqdACVyS8ysUkCXdT1bnkIJkNSoGJAESIAESIAESIAESIAESIAESIAESIAESIAESIAESIAESIAESIAESIAESIAESIAESIAESIIGYEqAgOaa4kzexNzcckM5ztydvAZIs5/kyRUoXzSdFszIlIyPJMp/E2T30d65s+/OIHPw7N4lLkVxZXzuwgtobOAXJyVW3zC0JkAAJkAAJkAAJkAAJkAAJkAAJkAAJkAAJkAAJkAAJkAAJkAAJkAAJkAAJkAAJkAAJkED6EKAgOX3qOqyS5ry2W6a+8WdYcfBlEiABEggmkNO8jNx8UWEVGAqSVZgYiARIgARIgARIgARIgARIgARIgARIgARIgARIgARIgARIgARIgARIgARIgARIgARIgARIgARiToCC5JgjT84EW8/YJu9v+is5M89ckwAJJCyBtjWLSc/bS6ryR0GyChMDkQAJkAAJkAAJkAAJkAAJkAAJkAAJkAAJkAAJkAAJkAAJkAAJkAAJkAAJkAAJkAAJkAAJkEDMCVCQHHPkyZfgwb9z5erBW+Svw7nJl3nmmARIIKEJXHV2lsxpX06VRwqSVZgYiARIgARIgARIgARIgARIgARIgARIgARIgARIgARIgARIgARIgARIgARIgARIgARIgARIgARiToCC5JgjT74EP/n3QWn2xO/Jl3HmmARIIOEJFMnKkHXZp0q+THNWKUg2M2IIEiABEiABEiABEiABEiABEiABEiABEiABEiABEiABEiABEiABEiABEiABEiABEiABEiABEogHAQqS40E9ydKcs3aPjF6+K8lyzeySAAkkC4F5HcpJ1bOyjNmlINmIiAFIgARIgARIgARIgARIgARIgARIgARIgARIgARIgARIgARIgARIgARIgARIgARIgARIgARIIC4EKEiOC/bkSrTHgh2y4vP9yZVp5pYESCBpCPS4rYS0u6G4Mb8UJBsRMQAJkAAJkAAJkAAJkAAJkAAJkAAJkAAJkAAJkAAJkAAJkAAJkAAJkAAJkAAJkAAJkAAJkAAJxIUABclxwZ5cid4w/BfZuvtIcmWauSUBEkgaAjdfVFhympcx5nfIkCGyZcuWY+GmTbvf+A4DkAAJkAAJkAAJkAAJkAAJkAAJkAAJkAAJkAAJkAAJkAAJkAAJkAAJkAAJkAAJkAAJkAAJkAAJRJ8ABcnRZ5zUKfzrt8Ny5/itSV0GZp4ESCCxCZQvmU/e7F/BmMkFCxbI22+/fSwcBclGZAxAAiRAAiRAAiRAAiRAAiRAAiRAAiRAAiRAAiRAAiRAAiRAAiRAAiRAAiRAAiRAAiRAAiRAAjEhQEFyTDAnbyJLP94n/Rb/kbwFSIOcZ4hIbhqUk0VMbQLLe54s55xUwLOQ7777rsybN+9YGAqSU7tNsHQkQAIkQAIkQAIkQAIkQAIkQAIkQAIkQAIkQAIkQAIkQAIkQAIkQAIkQAIkQAIkQAIkQALJQ4CC5OSpq7jkdOgLO+Xp9/fGJW0maiaQL1NkbNMTZeVXB+TVz/ebX0ihEJkZIl1vLiFfbzkkr391IIVKlp5FGdKwlNx1VVHPwm/ZskWGDBlyLAwFyenZVlhqEiABEiABEiABEiABEiABEiABEiABEiABEiABEiABEiABEiABEiABEiABEiABEiABEiCBxCNAQXLi1UlC5aj+xK3y7S+HEypPzMx/CRQtlCk9by8hja8qKnv/OiqL3t8rj766Oy3w5M+XIb1uLyEtrismR46KTHvzT5m0Mj3KnqoV3OjKE2Roo9LG4j300EOye/d/65qCZCMuBiABEiABEiABEiABEiABEiABEiABEiABEiABEiABEiABEiABEiABEiABEiABEiABEiABEiCBmBCgIDkmmJMzkW17jsj1Q39JzsyneK4LFciQXnVKyr3X/s+j7N9HciXntd0ya80eyc1NbQAD6pWSZtX+V3aUd/rqP2VimgiyU7F2K5UvIEsfPNlYtGnTpsn69eutcBQkG3ExAAmQAAmQAAmQAAmQAAmQAAmQAAmQAAmQAAmQAAmQAAmQAAmQAAmQAAmQAAmQAAmQAAmQAAnEhAAFyTHBnJyJrP76gHSasz05M5/iuc5uWMryjOz0jFq+S+at3SPR0iSXKZZPSp+QKQXzZ6iEz1kFMmTjr4dl78GjEamVwfVLSZNrnMsOD9HT3/wzIukwktgTeGdQBTmxaD7PhF9//XV57rnnrDAUJMe+jpgiCZAACZAACZAACZAACZAACZAACZAACZAACZAACZAACZAACZAACZAACZAACZAACZAACZAACTgRoCCZ7cKVwKSVu2XKKoo7E6mJQNw78J+lpGHVE1yzdfhIruUp+Mk1e6KS9S61S8h91xWVEwpmyoHDZtlzkYIZ8ukPB+XeKb+HlZ98mSL96pY6ziu0U4QTVuyWGavZbsOCHaeXJ91XRm6qXNgz9U2bNsm4ceOsMBQkx6mimCwJkAAJkAAJkAAJkAAJkAAJkAAJkAAJkAAJkAAJkAAJkAAJkAAJkAAJkAAJkAAJkAAJkAAJBBGgIJlNwpVAq+m/ywf/OkhCCULghKxM6XZLcWlevZgxR/sO5goE5XPXRlaUXCBfhoxpWlpuvbiIMQ+BAX7ZeURuHPmLr3eCA/e9s6S0uM5c9iNHxSr7NHpKDot3PF5uXaOY9K5T0jPpw4cPS7du3eTIkSMUJMejkpgmCZAACZAACZAACZAACZAACZAACZAACZAACZAACZAACZAACZAACZAACZAACZAACZAACZAACTgQoCCZzcKRwKG/c6XqoC2C//OJPwEIgfvcUVLurVZUnRnUXf/Ff8jLn+1Xv2MKWKxQpoy8u7TceKG3F9vgeDZsOSSNcn4zRe/6O0SqEKtqn6O5IuNf2RU1L9HafDCcPwJXnpUlczuUM740fvx42bhxIwXJRlIMQAIkQAIkQAIkQAIkQAIkQAIkQAIkQAIkQAIkQAIkQAIkQAIkQAIkQAIkQAIkQAIkQAIkQAKxIUBBcmw4J10q6/9zUO6d8nvS5TsVM5yZITLsrtJSv8oJvov395FcGfjcTln6yT7f7zq9EKog+cufDknjSaEJkjvXLi5dapcIKf+Dn98piz/cG9K7fCn2BAoXzJCPh54qaPNez9KlS2XFihUUJMe+ipgiCZAACZAACZAACZAACZAACZAACZAACZAACZAACZAACZAACZAACZAACZAACZAACZAACZAACTgSoCCZDcORwLy1e2Tk8l2kE2cCRQpmSK86JaXpNXrPyMFZ3nPgqIxfsVue+SB8YW6sBckdbiwu3W4JTYwMDvCUPPLFnTL/3fDLHuemkDbJz+9YTq44M8uzvJ9//rlMmTKFguS0aRUsKAmQAAmQAAmQAAmQAAmQAAmQAAmQAAmQAAmQAAmQAAmQAAmQAAmQAAmQAAmQAAmQAAmQQKIToCA50WsoTvl7cP4OefWL/XFKncmCALzFdr+lhNx3XbGwgby78S+5/8ltcvRoeFFBkDy2aWmpcX5hXxGF4iE5X6bI0gdPlnNOKuArreDABw/nyrhXdlGUHBbF2L3c47YS0u6G4p4J7t69Wx566CEKkmNXLUyJBEiABEiABEiABEiABEiABEgghgR27Ngto0fPk9tvrybVq18i+fPni2HqTIoESIAESIAESIAESIAESCDZCeTm5sqUKc9JVlZBufvu2lKsWJFkLxLzTwIkQAIkQAIkQAIkkCQEKEhOkoqKdTZrDPtFfv/zSKyTZXr/TyBDRAY3KCV3Xx26Z+RAmC+u3y99Fu0Im2/xwpkysdmJck3FQr7iCkWQjATmtC8nV53t7S1XkxF4Sh78/B/y3Lp9muAME0cCN1UuLJPuK2PMQXZ2tgwefIcxHAOQAAmQAAmQAAmQAAnEnsDOnXvk8ccXy6JFr8vevQekSZPa0rVrYzn11HK+MrNmzadWPJMm9ZKTTz7R17sMTAIkQALJTOCDD76SBg36yN69++Xaay+WPn3ukxo1LpfMTFiM+JAACZAACZAACZAACZAACYRC4MCBgzJ37ssyY8ZS+fXXHXLnndXlgQfulgsvPMtXdN9994P07JkjY8c+IOef/w+yjT6GAAAgAElEQVRf78YqMA45tms3QlatWiennXaSdOrUUFq1ulOKFPG3xxur/DIdEiABEiABEiABEiCB1CFAQXLq1GXESrL598Nyx7itEYuPEfkjUDB/hjzSoJTUr3KCvxddQj/1zh6ZsGK3/HU4N+z4Yi1IPiErQyY2KyPVK0VmcTx06U55+r29YXNgBNEjcHKJfLJ6QAVjAvPnz5dmzc43hmMAEiABEiABEiABEiCB2BLYtWuPdOs2QV544a3jEq5S5Xx54ok+UqnSGaoM/fbbH9Kly1i5664bpXHjm1TvMBAJkAAJpAqB/fv/ktmzl8uYMfNl584/rWI1bXqzDBjQSk4//eRUKSbLQQIkQAIkQAIkQAIkQAIxI3Dw4GEZMmSmTJq0+Lg0IdadNq2fdTOJ5sFcvW/fyXLGGSdL9+5NJR+ufE3A5+jRXFmzZr1kZ8+U9eu/tXJ4+eXnyeDBbXnYMQHri1kiARIgARIgARIggVQiQEFyKtVmhMqy7JN90veZPyIUG6PxQ6BoVqZ0u7WENKsWGc/IC9/fK+Nf2SX7DoYvRkY5QhUkf/HjIbn78d/8oDgWFqLkaa3LyhVnhu8p+eDhXBn78i5ZQFFySHURq5de7nWynFWugGdy77//vlxzTcFYZYnpkAAJkAAJkAAJkAAJKAmsXv2x1KvX2zE0xHTjxnUzXhOKzb2BA6da3pU14ZVZYzASIAESSDoCn3++SXr3fkzgMRkPxBKPPNJO6tevKfnz50u68jDDJEACJEACJEACJEACJBAvAl999b00bz5YNm/+OU8Wrr/+Mpk+vb9UqOB9g+fffx+xBM1vvPGRKny8yhqYLm6xGjZslsyYsezYP8MrdM+e90qpUsUSIYvMAwmQAAmQAAmQAAmQQIoRoCA5xSo0EsXJfmGnLHqfXmQjwdJPHAXyZUjvO0pI82rhL/4gP3750/3Sf/EfcvhIZMTIKEuoguTPfjgkTSeHJkhGuoULZsistmXlsn+EL0qGp+hRy3fJMx+wjftpn7EMO7RRaWl0pbeH8F9++UUqVPg1ltliWiRAAiRAAiRAAiRAAgoCixevkrZthzuGLFq0iMyY0V/q1KnmGhPEyOPGzZfly9+R2bMHSeXK/q5NVWSRQUiABEggqQj88st26dlzorz88rvH8t2jxz3Sq9e9gn6VDwmQAAmQAAmQAAmQAAmQgJkADvndfHNX14CjR3eRDh0aSEZGhmMYiJGffPJFGT36Kcu2UatWFXOiCRIC3qEff3yx5S3Zfm68saqgzOeee3qC5JLZIAESIAESIAESIAESSBUCFCSnSk1GsBz/fHSrfPfr4QjGyKhMBLC2HXZXaWlQxVuEaYrH/v3ZdftkyJKd8vfRyImREXe8BMlIu0hWhkxuUVauPid8UTKoPPzsH7Lko31apAwXQwINq55gfQ/m5wsRYV9l5sQQJEACJEACJEACJBA7Aq+88p40aTLANcEqVc6XJ57oI5UqnZEnzPbtu2TkyDmycOHrkpPTQxo1quW6ERi7EjElEiABEog/gd9/3ynduo0/TpTcpMnNMmJERylTpmT8M8gckAAJkAAJkAAJkAAJkECCE/jss43SuHF/2bp1h2NOcRvJtGn9pHr1S/L8jsPT8Iyck/OM9O7dTLp2bZx0N5bY3p0HD55+rHwXXXS2PProg3LllRcmeO0xeyRAAiRAAiRAAiRAAslEgILkZKqtGOR1+54jct3QX2KQEpOwCRQpCM/IJaXJ1UUjAuWpd/ZIzmu7Zd/ByIqRkbkSRTJlcosycsWZ/kTB4XpItsEULZQpU1qWkapn+UvfCeyRoyLZS/4QiLf5JBaBc08uIMt6nKzI1PcislMRjkFIgARIgARIgARIgARiRQAbe+3bj5TVqz9xTRIbXkOHdhBciZovX6ZAaLd06VsyffpS2b59t0yY0E0aNLiBYuRYVRrTIQESSAoC3333g3TsOFo+/vibY/mtX7+mjB37gJQrVyopysBMkgAJkAAJkAAJkAAJkEC8CEBU3LNnjixY8KprFiBKHjSojdSte70ULpwlu3btkddfXyeTJz8nGzf+KH36NJfOne9KOjGyXWAwGDhwqsyYsewYg4oVT5PHHusl1apdHK+qYbokQAIkQAIkQAIkQAIpRoCC5BSr0HCL89Y3B6Tj7O3hRsP3lQQgRu52awm5r3ox5RvuwXJzRZat3ydDXtgpBw5FXoyMlEsWyZQnWpWVS88o6Cu/kRIkI1Ewm9murFx2Rvii5H0Hj8ro5bsoSvZVm7EJ/O7gU6T0CZmGxH4TkZ9jkyGmQgIkQAIkQAIkQAIkoCbw7rtfyAMPjJNNm35Sv4OA2ATDdaG4NtTtilRfETIwCZAACaQYgZdfflfatRshe/fuP1aydu3qWYc8ihQplGKlZXFIgARIgARIgARIgARIILIEYKfo3HmMfPDBV74iLlWquIwc2UkaN74pacXIdoF//HGrtG07/DgGXrdZ+QLFwCRAAiRAAiRAAiRAAiQgIhQksxkcRwCedae+8SepxIBARobIoPqlIuYZ+cX1+6X/4h0Cz7/RekIXJB+UppN/j1i2ChfMkOltykoVn56anTLw95FcGfjcTln6CT0lR6yCIhDR4y3KyI0XFjbEtFdEvotAaoyCBEiABEiABEiABEgg0gSwwTV8+GxZuHClMWps7LVpc6d06tRIypQpaQzPACRAAiSQrgQOHDgogwZNk2nTXjgOQXb2/Ul5bXS61iPLTQIkQAIkQAIkQAIkED8C27fvkkmTFlteggMP+jnlqGjRIvLPf9aQvn3vk9NP19zsGb9y+Un5+efflK5dxx9X/jp1qklOTk/evuIHJMOSAAmQAAmQAAmQAAk4EqAgmQ3jOAItp/0uH24+SCpRJlAgX4ZkNywl9aucEJGU5qzdIxNf3S0HD0fHM7KdyVAFyev/c1DunRI5QTLyc0JWhuQ0LyPVzo2MB6DsF3bKovchcOWTCARa1ygmveuYxCho75+KSHTbfSLwYB5IgARIgARIgARIIBkJHD2aK5s2/SgrVrwva9asl/Xrv5OdO/97ALZq1Qvk3HNPtzb2rr32YilWrEgyFpF5JgESIIGYE/j00++kWbPB8tNPuDXovw+EEjk5PaRRo1r0MB/zGmGCJEACJEACJEACJEACyUYgNzdXtmzZJq+++r6sWrVOvvxy87H59SWXVLRucLrttmulZs0rpGxZ015VspVeZNeuPdKt2wR54YW3jss8b19JvrpkjkmABEiABEiABEggEQlQkJyItRKnPMFT7OUPb5HDRyjuC66C2y8pIqu/OSAHDoXPBkLabreWlObVioZd08jNU+/sEXi23n8w/LyZMhSqIPmTfx+UZk9EVpCMvJ6QlSnT25SRy/+RZcq68XeIuYe/uFOe/TAynpILFciQiicXkC9/OmRMmwHyEqh6VpbM61BOgWajiOxRhGMQEiABEiABEiABEiABEiABEiABEkh+AgcPHpaBA6fK1KlLjisMr1lO/rplCUiABEiABEiABEiABEggVgRefHGtNGs26LjkeNAxVvSZDgmQAAmQAAmQAAmkNgEKklO7fn2V7tMfDso9kyMvGvWViQQMfEqp/LKk+0my+MN9Mmnlbjn0d+jC34L5M6TX7SWkefViYZc0N1fkhY/3CTz7hpMnPxmBIHl6m7Jy0WkF/bwm0RIkIxOFC2bIrHZl5bIzwhcl7z+UK0Nf2ClLPwlPlFyiSKY8eGsJ+UfZAtJ74Q7Z9ucRX7wYWASC7vXDT5UMI4wtIrLVGIoBSIAESIAESIAESIAESIAESIAESCBVCKxe/bHUq9c7T3Hat68vQ4a0l8KFw7eRpAorloMESIAESIAESIAESIAESCAvgV9/3SFt2w6TtWs/O+5HHHScMaO/nH32qcRGAiRAAiRAAiRAAiRAAiERoCA5JGyp+dLctXtk1PJdqVm4MErVrFpRGVCvlNjeiEe+GDqjYXeVloZVTwgjN/97ddH7e2XYsp1y5GhEolNFUuqETJl9fzmpVL6AKrwdKJqCZKRRJCtDnmhZVq48O/wNNwi9O87eJmu+/ctXGe3ARQtlyvh7TpTrzyskiKvl9N9l3eaDIcWV7i8t6FRO4f16t4j8K91RsfwkQAIkQAIkQAIkQAIkQAIkQAJpRMBNPACPZvPnZ0utWlXSiAaLSgIkQAIkQAIkQAIkQAIk4JfAkSNHZdiwJ2X8+AV5Xu3V617p37+V5M+fz2+0DE8CJEACJEACJEACJEACQkEyG8ExAt2f2iGvfbmfRAIIwEvryLtLy60XF7H+9WiuyJNr/pRHV+y2/tY+8IwMj7ktrw/fMzLSfHLNHnn89d1y4JCPTGgz6xEuUQXJyDKEwFNalpGqZ4UvSobH6f6L/5CXP/P3PTjlAfU0+fU/I0A//aLoeXtJaVvT9M0cFpEv0g8OS0wCJEACJEACJEACJEACJEACJJC2BA4d+lsGD54ukyc/m4dB06Y3y7hx3aRYsf/asviQAAmQAAmQAAmQAAmQAAmQgBOBV155T5o0GZDnp0qVzpDZswdJ5cpnERwJkAAJkAAJkAAJkAAJ+CZAQbJvZKn7wvVDf5Fte46kbgFDKFmFUvnl2a4nSemimcfehtfbCSt2yZy1e+XvI2ZBcFb+DOl4U3FpX6t4CDk4/hWIoBd/uFfGvLQr5mJk5CRUQfK67w9Ki6m/h11+UwRFCmbIjLZlFV51TTGJ7Np/VEYs2ynLP9WJkksWyZQJ954o11QsdFzkb31zQDrO3m5OkCHyELjxwsLyeIsyCjJfi8gBRTgGIQESIAESIAESIAESIAESIAESIIHUILBw4Upp335knsLAS/LTTw+VmjUvT42CshQkQAIkQAIkQAIkQAIkQAJRIbBx44/SokW2bNjwfZ74+/S5T/r2bSH58v1vjzwqmWCkJEACJEACJEACJEACKUeAguSUq9LQCvTvbYfl9rFbQ3s5hd+66uwsmdO+nGMJJ6zYLTNWmz3f9qpTUtrUMHl5NUOE9Pn5dfvkkSV/yJGj5vDRCBGqIPn9TX9J6xnbopGlPHEWhii5TVm54szwPSXvP5QrDy3cIW9s8Ba7liiSKSMal5ZaFxTOk5//bP9bus7dLv/6DZ58+fghUK54PlnzcAXFKz+ICEXfClAMQgIkQAIkQAIkQAIkQAIkQAIkkCIEPvjgK7n55q6OpenQoYEMHdpBsrIKpEhpWQwSIAESIAESIAESIAESIIFIE/jjjz+lTZth8sYbH+WJukqV82X27IFyxhnlI50s4yMBEiABEiABEiABEkhxAhQkp3gFa4v34vp90mfRH9rgaROu443F5YFbSjiWF6LgKat2y5RVzqLkzAyRfnVLSbNqRSPCa+7aPQIR9KG/zV6ZI5KgQyTJIEhGtk/IypTH7jtRrg3yVhwKF9Tzg/O3y+tfOYuST8jKkMktywrE607PgUO5kr1kpyxbvy+U5NP+nVd6l5czy+Y3cNghIv+JGCtcffuvf/0kK1d+KK+//qH07Hmv1KpVRR3/jz9ulXHjFsiyZW9b79SpU006dmz4f+xdCdiXU/p+2m3RnmKQNTTI9jekMGQZMUgjQqtoV2nVvu97WlVKNcmafVeWQQgTGbKNtVBkaaH+1/2a8837vd97znOf97fWdK7ru3T5nfcsz3nOOc9yP88JnrYqVqwY3U6+VNyxY4ds2LBJXn31Hbn33meldOlSMmTITfTzv1u2bJNly5bL1Kl3y8qV7wqMWFdffX7wt9dehTOKu+aMcWza9LN8/PGX8sknX8qqVf+S119/L/jbsOEHWbx4iFx00ek5JRt4Z/36DfLhh5/LmjWfyOuvrxFkGADt/vjHw2Tu3H5yxBF/yOkYc9X5L79skffe+0RefPEtef75N+Xf//5a3nzz/WA45cvvK//3f8fKlVf+OdgvPnxh5vPrr78JjKfYu6tXf1SI9meeeYLMmnWrVKtWMVfTL9LvTz/9Ip99ti7g53ff/Vjeeut9ef/9fwc02X//irJkyVA54YQj82a80YFkej3TMfEffvgpoOeyZSsCfhszppNUr85k3RfZvn2HPPfc6zJu3EJ59tnXg317zTUXyHXXXSSVKpVLx/AK2gDvfvDBZ/Lcc6/Jyy+vDsYMXjB748QTj5J69U6Uyy8/S/7wh6o75T2SCsFw7uMMffnlf8prr60J9gvWE+X444+QWrUOk7/+tZ6cfvpx9L2UynjAG59/vk6eeeY1eemltwvOeNPmKaccIyedVFMuv/zs4L4rWbJEKt0F35rzDXcL7hTwxxtvvCdvv702uP/atr1SBgy4QUqX1uSllIdibSA6xjff/FdwFr/11gfy448/y/33j5Kzz+ZlqcyNNPWWcf6tW/ddcM9jDXDX437DukBmvPXW5jtF5iDILB999Lm88ALu5VXyySdfBXsNBZlVTz65plx8cR1p2PDPUqFC6i/9GMpH99A//7m2QB5Av8cdd7jUqXN8sIdq1jxEikOpzkDBOL7++rtgLz311Cvy3nufFuwpc75Afrj++r/IkUcelOjsNXc99i3kVpzv5gwbP76zNG/eIAMzS9bkznDOJJvZzv8V7kHIz/fd95yE9wv2Sf36pwV7pk+faQH/RgueWL7jjv5y9NGHZIQQRk8Ef69YsSo4DyHTmHsa8hPu52uvvVBOPvkY7/2M9j//fL08+uhLgW4OOQn3nmkXslm67tp0EwhnzPvvfxqAOpYvfyNYH9AFeg+yVl9yyZly4YWne+k9+WCnwLx++OFH+fTTr4O7b82ajwvp5HH3oGsdzz//tJTOWXbdNm7cFPAP9FDcdUY+CcuT0EX/9Kc/yp57Jk9uEHeWhvuDjHDLLU2sd8r69RvlwQefD/QXBBuUKlUy0I/btm0oxx7r91Q62rr33meC9lauXBO0demldaVr12vkoIP2Z0nnVS8XcrIZoOEz0O6RR14M5oxy2mm1pGnTiwNbUTrkci+CZKhyNvn5++9/DOxva9d+HuybsA7CBr3gHnv88X/IAw+sCHTrbdt+Dc7BNm0ayhlnHJdIxnKRFvsQ9pWlS58O7ibIX9Cjzz77pMA267uX0r2M2Vq/8LhxHkDeveeeZwvuUsgRV1xxTmCbTeXcY+gTtee+885HBbyEu/Hcc0+VmTN7ScWK8T446F/QvZcseTJYU3wDHmrZ8q/eexttQfe5885H5dVX3y1o6+abrw7sLpnSPUCnncGOxqxnOutkWpYM66DYex9//EXseZZvulk6aWzaMmfjww+/GMhDRhaCXP3nP58SyKX33POMzJv3UGz3kyffEthEM1UyvT9wDj777Gvy0EPPF+x93A2nnHJ0YO+tU+eEjJ+FSWhn5BvoQji7jM0YthPIOA0anBnIdz42G/DCF1+sD/Qr8ANsqtDXWL/lN99slNtuu1sWL34i8BniPIZMABr6nKGwl6At2NaMb8TMz+bLCevGr7yyOrDDGf0KczjzzNopB+PuDDa/qB9szZqPZNWq9wM9Bz6222/vE8g+6SzhuzxODxw2rE1gn/Ypps0vv/ymkI8MNoWRI9sHPO5b4G+DDAjZE2cd+AP6VJcuV8thhx3o21zG6+fKL+TSW2vUqJaSH3vt2s+kVauhARbAVjLtr820zRt6r5Er/vnPDyXsB6latYLMnz8gwIPsimVn92v7rom5E+CXgw6D9TaYD7SVK1yKuUPD48IrFx07/i3Q8XwLsBXANBlbFL7H/X7zzY0DuysrI9j63Q1I9l2RXbR+/3s2yN//8eMuOrvk05p4bSU5749Fs96aFgFWHfvIRpm7fJNsD+GE9yhVTNqcu6+0Ojt15y2avWPFJpn4+Pfy85bcgZEx5wr7FJf5N1aRQ6v4ZdjJZoZkszYAJU9vUUlOOiS5M8G09f3P22XgvRvk4Td/LsRM6GNK00pWMLKpjL2FPba7+FNg8JUV5IpT9lY+3Cwiq/0b/88XxmnywgtvyiOPvBQYyOHoNKVu3doyY0YvCsgGUEeHDqMLwGSmDSiAw4a1lQYN6lgvbije113XP3DsZbIwwKWff94cGKaefPIVeeyxfxQARcy4Jk7sEjgONSEE7QwYMCswUkTLVVfVl6FDbyoC7os6OaNOjzjawKEwb16/ADDiKrffvkw6dRrrrDNrVm9p1OhcZ504oTsMIoz7GPMdO7ZjAPLRCoxBV13V21nNx1gKZ+bll3cPQGG2kgkQFRRbKJ533PGwPPTQC4X2lW0cMIKOHt3BaiCIA32HwRlx7TI8j++gREJZBs/bCsBD2MuMwwZjRZs2EKGtDxgCYejdd1/72cesKdOOxovh3zOxnj79a3VB73fe+TA4w43RKfwNnO+9ejVTHdGY55Qpd8mIEfOL7BmNP7Uxhn+HMfzvf39C5sxZVuTOsLXTqtWlcuutLaR8ee7lDdDi6qv7OPe+z5htdZMYHV394h54++0PZOrUpbJs2fPU+HHPtmlzhTRr1sAL3MPOH0ZvrNfs2Q/EPmEZ184FF/xJBg++Ub2b8K3NCGsCFVzj1AwfMJz07DlFcAem0g6+NedaXPCHrW3WGM6ca+x5zq6rq174rgeQbOXKdwoAZbbvtLUw38FJcOmltzh5m5FHfOeJvQXw2Pz5j8gDDywvAA262kFA1bhxN8uppx7r212h+thDMGrNmnW/0ygd/gjOteHD26bVkWIAWnCeuYzjZhyQ2/r3bynNm18Se39oAXNxRPMJPLr77mekWbOBVtpjfPfcM4Jy1Ows54xtsmEQ+WuvvRvoKjCYGiB9UgbNhAycdCzh7xDkOmXK0v84evWXuWx9ZgI8gP0MkPD8+Q8HchdTIId17dqEuqPBqzDyjxu3SJYufcrZPHSsQYNaC5w+bGHuxaRyNIJxAXbA2AEkdxU4WEeN6hAEWMWVXNoptEAj9h4EHw8ZMkcWLXrceY65zll2XaP1MAcAFaZPv1eeeOIVSp4EKGfEiHYBMMdl6wg7f8CrAGlqMpvrvAbfAAAEWoVtUWZOcADddlt3QZCBVsDft9/+gIwcuSC2LcjM06f3DIJ/0lUyLSdr4wSfTZq0RO688zHrOiN4r337RsFdDl2vZ8+p1mZ9bDfa2NL1eyb5GTyD+xQ8vHr12iJOVtscNFkV9kDoujZexJ6YMKGzNGx4jmpbZOiIMxNgLZy/cRk+0UaY/xHA3K7dqCDgx1Z87G6uMWZy/Vz9AugFHRDyRNzZgm9hY8BrCkgMoNkiNfBI1AYWDVK1jdUWrAF54JVX3pHu3ScHQU/R4sNDaGv58lXSr9+M2LbQdvicYHiOqZMpO1o++RAYOkTrZEqWBL1NIEUUIGSzibO6Gc7Ipk0HxAYBmvkllR+T0JD9BmfxwoWPedmy4toGaHfMmI6ULM+OLVP7I9w/IyOgPmQ/yICabyncNs6VUaMWyODBt1unzNrDog3gTkNihsmT7wrsKK6iya8Y57p1G4IkD7ADmcAO0ybkyzlz+lLgOeyDtm1HBoFz4WKzm8TZS8KB2rZ5RW1/mkxh2rH5G+P62Rlsfkn8YPDZAszL+K7i6BLnm40GdMbdxy67VPRsjibaiBtH48b1ZfTojnTyEfSBwCXI+KnqU+wZlkq9bPiFML44MKXmSwVwOymgFnrtwIGzAt3MVTJh38+EzTvOLmLA/7b5sbLA5s1bpXfvqTJz5v1WUmlBe6nwoOvbXc2vrdEpfEYhEBe+E+auYu54Rn60tROXEEAblw+eCXTBPQ3dGfqWSZIVple67Ee7AckaF/6P/H7J2K/k/a+2/Y/MlpsmsrJOuq6SHFbVDb7dsUNkwL0b5N6VPwXZi/csXUxu/PO+ckM6wMg7RO5Z+VMAhs1lZmRDsYr7lJA721SRgyv5ZWDLBSAZY8ZazG5VWWofnDoo+bsft8vA+zbIY2/9Dujbb6/i0u+y8nLh8Tq48J3Pt8oVE37P5re7+FEAYGSAkvUCZx93hoUz/gJ4iD+TxcnWDwwSiPR1OaWgRLRvPyow4MYVRrmHQRzGhvHjFwfGgUyUOIO6ybYE5ymcy5pjGc5TOB+0zDpQAlu2HGKdRhQg+Ntv22X48HkyYsQdXlNnhHzG8cwoW9qcbANnAXugAQxZY8bcaaUBayw1DWgON9TTnEk+CxJ1xMMoBScHstFUqVIhyDwLx49t31122VmBY6pcucKgS2TmadZsEAUgCo+XnRuM1dde208QxWsrrEPqyy+/lZYtByfax1rmLIyNWVOmHWZdM7WeTN+uOiajw5NPvhoET+DccoHuoTwtWDBAatc+ytk1AksA/vrqK2TfL1p8DWLRFmxOQRiQAXgHAK969cqBsxxjGDVqfiHDBKL6J0zoIlWqlFdJaO47ZPufOPHvTseJ2pijQrqy32K8AJiNHDm/kMEdwN6OHa8SZB8uVapEAPLv23dGrFEedXHepivrgTF6I8t/+MzCenXrdq1cckldKV68eODg6dhxTBEqsQASJmAmbgmY7PsYd/Pmg4JsWLbCtJP0XGMDORgasOd5KvyMb5HBrUmTvl7NMDQ0DWpzZeQRn8HFObNwlvXs2TSQ5RDhj4A6G0CXlfvixoQ9tGDBozJ9+j2FDFvIUgK5AFlCDz/8D0GGbzimEYgwYcLfC85zdg9p9ECWlJkz75O5cx8KnBMnnlhT+vVrEWTQwd0xcODsACwdVyDHIGsbzt9wwZkFgEevXnZQU1x7rEGZkQk1YEi4f43vUjkf0nXO2HgIYCEfMLvGD+Hf2UACnzZTqWtztkKO6dHj+iDAFTIygt4Q9Dls2Dxnd+wZzIwZgDVkFJw27Z7gTgzfhfge+wHOJ1thdGrISXBewSnjkuvCffjIRviO4deePa8P6K0F4IbHARkGehz0aVNw1qAt7FU4hSGvtm49rEDODJ9x+WKnAG+1bTtKBT9E1zl8D2qg2Oi3PqAyjVddoERk/W/W7OIABI7gT+gTcL7gHDfOFwGN4zcAACAASURBVG0szzyzMggq8i228xqZ5QYPnu10RKIvJhsteLtHjynq2vk6qWxzzZacbOsf64dXvPr3n1lITgcvAmCJeYKfccdjnaEL4tzq3HmCLF5sB8mzthtfHkhSP9P8jAz3jRr1suq+tjG7ZFWcZWgXTs0oYCnaHmMnZeiGfQQbGnTecMGe79u3RSDvrlr1nnTtOjEAJcPe9Nln6532H1+7W9w4M71+NtpgDZ577o0A5BB+QQFzBz2gw6LOhAmLZdKkuwI59/dgWrct0gUeSaorYg5x9gQNWGTmjnt0zpw+cvDB1aysgjsJsgVs7S7ZAuc/zgmfVxJtnWbDjpYrHwKzJ211MilLYm218z1uXKxuxtz/6bLDpkJj8615+Q2JYqKAfuzl1q0vC85G7DXYVG+5ZaLTP+Zj79DGn439wQJYw2P1tT0wgS1JwKGwXQwaNLtQQB/kF2QpxCtW0AWRBfGGG4YWnPFRwJB5NfDpp1cGIOQ4kFF47gja6tu3pTO7sOZbi56hSe0lGJex/THBJFF+Cwfa2HhxZ7D5MTpr3PxSkWMZG1Rcny5QHngRwUB4JRQF+r55NdV1VtjscHHfuJLLhOt3735doOOXKFFcO6Yy9ns2/UKpJKp5/PFJVOKDKKFw5jRp0k+15bA+VmYhMmXzTmoXYWUBRnbORQIFZly2dWHmnk2/NsM/SeVHtM3YW7WAT1s7wOyMGbMgCM5EwVnKJuRgbK9oE3csXseA/GwLXkW9dASl7QYkM9y4i9cB0PKMgZ/v4rP0n95Fx+8VACEBatUKMiUjg/Gc5zbJrX8tJ43+bx/tE+p3ZNYddN8GQfv5UJICkl98f7O0mLk+J1PYq3Qxmda8spxyaOqg5M3bdkir2evl1992SPN6+8p5tezZs8OT/WnLdjl32Jey8ec8WcicrESyTo/Yv5Q80Jl5ThJP1G6kOjGRvAA9QHlnCmOcYgxTrNKDJ6QB2AxnakWkdqtWfw2eR8AzTHHPTWpAA5tBHQBgZLDFc90uwSNMKw0UxAhytmeEEaGMSMPRoxdYM5uEx8IIuowSz6wzhDRkW8D4YLy3ZV4Jj88ne923334fZOmFMdBW8NTk7Nm3FskuHVdfMxbhm3QBnwyYEJmdjCMecx83rpNceeW5Bc92McYNG8ARBgbsDwAskYVACybwmZsGNk/ikILigIxZyE7KZmLUMh0yewvrmipINBvryZy/tjpYL2Q/gjKm8YFpQzsrGN4ETy9cOCh4ssanwDgCIzCMylFDcIcOf5NOna6K3dN4Auj66wcUuq/69WspnTo19jKgIfs+QKlhh6QBZSDLPAza0af1GHowkcAMncDXY8culGnT7i1ktMITy8hUFM0KjSwnCHiJc3IDPDllSrcAcJC0uIzeuIeRcfKYY2oUNO8y1jCGfTRkgEgAbmoAM9MxY/hg5BOfTHDYc3gKG8BxzamBcTJGxmzeVSxPYEwfffRFkE0YxjKtsDRk5soEWmnjMb/HZafEGdKuXaNCziZNhmTWMTwmV0YznD3IhhkX2AbjfIsWg+WZZ14raI7hcxs94hyRAC+OGdOp0OsnWlCSa30ht+KZUYAxtWyuGCdrUGZkQt+sIjvLOWPORFdWPLPmuJfBIy1aXBKAjKAjmSd/+/ad7gy0TKdjnd2TrnoAtMJZF9UvcO+MHdtJTjjhyEKfg78BPpw790Frsz6gdVsjAA1AhkHgqDn3fe9CtO0ai5YFUaMve9eiHeZe9AGq20BTcdmb484aAzTFeY2MY/lip8CaQL7Burt4zKyNOScBDGRAsdE1Tcd+hJ4IUDzu7nBB23i1ol69k4rIu5gn5hiWvZixQB6C86ZXr9tUh6vt7Medh+9d4FgzD21MyJaJ4DgNAGra0+w5rj2XCzk5Oh7oDqNH3xnoD+ESd16awGbY1PB8aYsWhXWi8Pc+thvtXEr192zxs5ENFix4RIYPv4PiZ5usCp33/vufk1tvnUbr6Kyd1EZP6MsAP0fvzjg9EgCkG28cHujz69Z950ygwNgHXWucrfWLjgF39ty5y2TAgNmF1hIy0vjxNwvmZYJtDNACARoInunUaZzTFsmcG742sDjZAPcqMr337z+L4kfXuEzgIYKpmJKK3mHkV8hzmbSLRueRbR8CQ8c4vsy0LGn6hB7w0ktvB8EocZm1o2NjdDMmEy7aTdUOm4S2cd/YgjRwx+EFoquvPr+QXwnzg40V/ghXSXV+2bIz417APRQOEmRpa0uSEve9ZkPANz7gUFuWwrjszXE2SCS4mDLlFsFdjABInA0IEGKKJmeiDWa+NtAS9FbwGCM3G1/OYYcdQAWTxM2Pua92Bpufyc4KHzH0Fc3/kU45Fjrp5MlLKPu0z90J/oRfr3Pn8ep8mP3IgpHBJ+m0tTL7KlwnV34h2Cshl0AOQiAnW3zsIabNOHkkrr8kPlbbuDNt88a6fffd9/Lii2/LiBHzqGQ/7F3JvBSZZB3YNdbq+cr0zPmTLb+2Nre433GWIAlS7963OV9QDn+r3TWMbxXtMT4XyAjAGSDAVsMZMIllWDAyxpcO/+9uQHISrtzFvnluzWa58fbcgEXzmZQ9GpST68/knsTGPHaIyEfrtsmhVdwZldk5z35uk0x54nv5ZStazo+yR6lict/N+3tnSH7i7V+kw/xvcjaJffYoLpOuqyinHb5HymP4cfN22aN0MSlZXAeqm84AKG837xt59t1fUu7/f7GBl/ofIOX20qIWkYHantXURjdknxw6dK7qYGOEKQ3MiDGcf/5pQeaJaObXuPGFgSFM1icG4KIZ1CF0QSGEUKMpuJqiiawHAJRogF08CXXFFWfHLhGekmrc+FY1Wwsj5DOOZ8YIGR4oDDHIpAqgn6v4AAGYDDU+4BMGiJ0OZRyGJWQcCWc1BE1sTx4CBA8Dva0ALIX1sBVWmGf3HBQsAEBcoDOfdYyOG88UwxioFYDN8YQuFHNbSeWZF61/83u215MdV1w9GAbwdDuckJoypp2BzDmKMWj8GR2nLfOZzRlgvodiuGzZ84HTNJzJh8kCFB1DdM8wGSMYMJx2FzBrawNguZRnzSEEBzQcLXh61re4MijZnily3XkAkM2d21cOPfQAaihxgEzbhwBGX3fdRdZ2NTqZD32cJOYbDcCKeoz8hHrMXaXtX4q4CSqxmQHYc4GZq688EjctgBHuuutJ6d17WqFgM9ve1+RYfDdkSBvZY4/SKhVde6hXr6ZBxnPb85E4xxGEEZZDcScuWjRYTjqpptp3+PyMy85ny3qk3a3MPmYcdBifS/YNT5CRCRmjZRzR8v2cwdmF4DwAY1w6Cc7kqVO7S926JxTJZKutKejCBhLQjJewomu+2vN4WrYNnMPQlfDKQJKCTEYwyIefCk5yF5o7IW4sbBZE1/jZgDHmXmQc8mYskJkRRAtgZLjE6e+o26fPtCKZcOOM+/lkp8DrIRde2FFlH8gSJ510tHTpMp5y1MU1OHRoG2nbtqFXZmq0YwNw4DfogwD0g2/jCuR0AHmRiT1cmLHgvuvWbZLMm/eQSp+oM9HGD66GbJmq8NIBAto1XSjcto9NIfxdruVkjMUG5LZltzbP4X766dfBazSgla2kovOrTEBWyCU/I5AaMr5W4gJ9cZbj1RgEJLAZ7s0eZe2k0XG98spqufnmcUXOHJu8Bydz06YD5YILTpNNm35x2n+SyuO5Wj/QxnYn4TebbQ6Zpe+/f7m0a3dlAOCzvRTlE+yP/lgbWPQsAv2WLn1aOnYcS/NR797NBMD2aAEf4mUl2ysocXyeisM9l3a0XPgQtHPC/J4NWTJuLIwfAN9pYBLUYTLh+siPLO2S1IPuBKBfOMmNacd2DuB3xk7B2jzixp2N/eE6f31oqdnZTFuaDYW1h6E9WyBG3H2GuvDBwI8RLnEgPx9QqbYXAJ6rX7+9k5Quuwlrg4CfCnIG9CsmaC9uQAaczfhgdwabH5ttOt1yLLtmvnYp9q7XdHy2HcMj6fCB+pwlpm4++IU+/3x94Kt/8UW8NK0X7TyItoBzCYGieG1DK+mw7+fC5s34QRjbsaGPlinYV/bW6J70d1amzxe/dtJ5mu9Y+5ct2V64f8a36gvQf/75NwOcgYbf0WQZth3MJxX9yNBjNyA5Vc7cBb4f/+j3Mv3pH3aBmaR3Cne1ryq1/qA7XNPbKwzpIov/8aOMemhjXoGRMc8alUvKzBaV5YAKJb2m/frHW6TJ1HUBaDtXBZmSZ7asLCceknqm5CRzuPPFH2XI/RuC9d1d/CgwpWklOecYLRv1jyLynl/D/6kNxQqGzrCTNa4hTbG6++5nAnCqqyCiGZltkeFYK8aooSleph1GeWadTnff/bS0bz/GafzVFFxk2kBkfZwBLDx3l3LDAAkYYYhxPGNMvhGHjEES7fqAeBjFxkchZAywSR0tZh1tmQdcgEcNkGxzKIR5R2sDddm5pXP/xO1tzUhpvmHGyzwrlgpINFfrqZ2J2u8wjMKw4lLGNEXeOKvxTLirMPxpvl+79rMgyCManBGXPTzcpwbGYgIxonMwe4ZRmPEtA65LAmQ143LNkXmazbWvmO/j1hhGQhj1bZkAbU8euZw3vo4pNqBH42fMj3lezMdJEqYZc65psoJpLxt3lXaG2H5n14Pdk8xcfeWR6NhtGdlcAW7aerL3iivbY1xm5vDYAcCF8zQOUKXJ4eF2YJgGOAyBT+GXP1zATk3mZPax1gbGyOxbMxdNJvQ1WoZpxPI1M95MnDPMnY6za9q0HtKgQZ1Y8KIG1AU9UnGqJz1Tot8hsAq6F2SFuJdqANJq1OhcK0CTAa6zIPjw2GwZfGyAP3zL8FUUUAlwI16dQZDw6acfFzxF/Kc//VGQrRHAhRUrVgVZmZgMdybTcJky9iQBjP7GAtVtgNI44IALfGrbZ/lip2DAB1j/a6+9MMhIXq7cPtKlS5MA8IfgE7zChCyFTAb5JM5JVybNuIz4YT53yX0MH7DBjNE7xAYk0c6VODsAgqNvummEFxgZ/SR5Qjwf5OR16zYEz8rHZfhyySoAXS5Y8Gjw6ooLuM3azLS1Svp7LvkZY2ZsLHG6g29G2zB9GBkrjp5wFnfoMDr2xRabzczYKeEcBj9DV7eVJPJ4LtcP98yAAbPkttvuLjKliy46XSZNukUqVy5X5DdjywaIIPxCSbSiL4hH0y1M+9G18nGOmzbi9n6SoA+0h9ej5s3rJ0ceeZDXNs61HS2XPgQbobIlS9r6Z+QXRtdB+4xtjJEbvJgqQWXXawla0D4jI/v4N8LDz8b+CAfFHHzw/oLXUy644E/Bvb9t22/BM+fQOZisyQyYNZ2JTWxyYZz9QpMh4+xSkFfxctD06fc6uUrzSYCGl156i9Nf6LrTGV0RA0Qw4ZYtW2XlyjWCFwWRhKFatYry44+/yJw5y6jXHHzsnOy4cm3zY+7VdMuxDG18aB1mQNzTXbpMkDvvfNTJly4d31dmSPVVjgTHciBr5oNfKKy34myE/dIlB/vayhgbnqGfdtZodM6VzZvZg6wswGQK9pW9Nbol/Z2ZN9pm1jXTfu2kcwx/x8iPqM+sNZNwz9cGhqRTyJgPvd1VXLKMrw3J9vqBD713A5J9qLWL1r1u2jp59cMtu+jskk1rz9LFZPmt1QWZdbNZAFa9d+VP0vfu7wRZdTNVShQXaXX2vnJA+ZJSrJjID79sl62/7pDtO0S2b5fg31t+3RH81/wb2ZFrHVhaGpy4twDc61N+2rJDhj2wQX7cvEN+RSeOgsTDpUsWC+b//tfbZO3X23y6ctbFugJQfVKN7IOSP1y3Ta6Y8LVs3rYbkey7oC3PKitdLipqNC3cDuj6xn9ylfv2IMIIQppCx4AQ2GytmIGJPGOMIKjPPPHBAlkZYIEGgoBgNH78osAg7iouBzlj6GAcaYyAn8TozGZEYkE0DBhSo3uY1pkCYof7sGWkcWU2ZeapAT4Zwx/GyTqRmP2DzMWNG9f3P2BEBA5QbS8w42XnzfJcdDK5Ws9ERI18BAAass5pT3FqPMEo2axRxpWtzJWZhInwZ89zQ6bwc9QMYAffabRIanRE29qzQAz4URufr7KsgSxcjlwXIMzXyW4yd2lPKzKGKQaoxoKGo/uUOdc02cnwwqhRC9QsCr48n45zBW0wmYKY4Ch2rknkkfBcbcZuOLMWLBggtWsfFUsabT2ZPfnFF98EmTEfeuiFIn1oWdk1R4ImF5gOXZnhbAEF+FaTOZl9zOw3Zt9iPAzIDcARBDpWqqTpSUWXPJ/PGeghCBbVnpPs2vUa6dWrWaHnhsN3HnOusE7FdJ0n0XYA1EAm85tvHh/r2GWeKGV0UN/gIRegCs79vn1bShzol+GrMCDZgKcWL35Chgy5Ua688tzYdl2Z3sI0Zc5iBlDCyHk24Bdko0mTusgVV5xTMDQNFOXKYp0Pdgom8NpMFjw7bFhbqV69UiF2z9TzrZD/8ZRwnJ5ly5BqBgZgKzIjx91ZqMMEkzPgHbQVvkMZOd925jzyyAQ544zjCn623fnMmcU40MLt5IOc7Mp2qsk5mt5g5qrpigxtk9bJNT9j3AwgOao7pMLT6JORsaI0denZrruTka/QF3OfRMeUy/Vz9a0F6rJOd19ZQsv6Frf2vs5xswY9e14vPXpcXxC85dIHtP3JAlTD7eSDHS2XPoQ4mmZLlnStJyO/sLoZc4fEZY7X+C2dv7vORe2OZPVPll7Z3h/gN5w5EycukRtu+GsARo57LU2TZcy4Gd8Lk9iEAXCbsY8YMb+IPjhoUGtp166RlIAz/z9ZlOMyI4fpbfOzMaAobX3Xr98o7duPEgT+2oorOyijK5p2jzjiD8ET9nXqHF8oMNcnCyt7b+0sNj9GRku33ZTh86Q2Zaw1glmvvrqPE+RuS6rC6peGpzTdMJ3nsWkrn/xCJigPAX2DB98os2ff73zViLXBYq7GhvfEE68EAcnr129wkjMVfSuXNm9GtmXPHcaOF5VvM8GjTJuav8C0oa1rpv3azFyYOoz8iHaYtWZ4hgFyR8eNALTrruvvfLnblugQehJeNLIlY4r2pb3ax9AUdXYDkllK7aL1APo8vte/Mwp+3RlJ96cj9pAZzStJyRJ+wNtU53rH85tkzMPfByDgTJdBDSvIFafuLZhhod4sXQO4nI6i4JEFgGQU1LvzhU0y9IGN6ei2oA2AkkdcVVHOq6Vl3E1rt0Fm5HqDv5D1m35Lb8P/A60BQL7gpirETJEhGZmS/csnn3wpzZoNcmZK0ZRyGOGXL18lbdqMsGboZAwRGD3AvHjeBMIeCyzUhBsfoyr7DJAmZGrP42lPCDMGP0bwYwR8bX3juIqJEmaMWKZtRsn3iZhjHKRJnD8Yr4vf4xzxYfoxzz1pmdyYDNw+c9P2j886RnmFAWDjG8bpxfBIkrHmej39T+34LxjQhnZmuJx5pleNP1HP5UwDsH306I5StuxesRP59NOvpGXLIUGgia34GhnDgRkMAIsxEiQ1OmpOa/AwaBwGXMTRQbsjfM4ABiyELJXItBdXXJlMfe8XDRhp+td4GfW0DKuow4CGo3NmA3KYQA4maMhHhknXeWLaYdaDAeuiPeZe9uWX8Hxdxu6oMyv8HbOeGkDPBeyqW7e2zJjRqwhAzYyBAaAyxnCX3IkAvwkTOlvBu9oTdExQIWO0ZB3VjFMsyd714WvUzcU5w9zlWqZ/Zq8xcle6z5Nwe9pdyL6Sw+g5zP4xY9MAVbgLcSbHFe1pw7CD2gB6n39+lYwZ0ymQg4s5jE5Mxh1Nt8SYmX2qyUmuzGRx9wEAr3g5CGdUXHHJK7m2U4QD2rT9AIDr0KE3Wc9ZRiZBH5qNwYzDtQ7gBQThnHPOybHDxrwQxNi9+2TrtBhAMnNWo4OwTSccgIOsb506XSW4vy++uLOTxFFZKHx3Yr4dO/5N2rRpGGQWb9dulPpSFSu7YFD5ICdjvYcOnRM83x1XXEEqqK/pDajjozto+8H393zgZ0b/i+oO0bsMACJkur/00npBApS+fWfIrFnu14d86Y4AuBtuGCrLlyMpReGi7X0WkOyzPzCCXK4f1gAvg3ToMCaW7TTbAwNI9g1EZnkpHBgR1iVw/vbv30pgF2jVakgAWHKV8BkbPd+hAwwceIMcdND+Mm7cIjUI1ocf88WOlmsfQnRtsiVLuniClV8YsE+Yvq4+NfnR917wqa+B+ZmsoMz5yMhGZtzZ2h8G0Dt37kPSt2+L4P4pbhzMMUQEmA1yueu1BHym2X0ZO5Hm03Ppg3EJEd544z1p0qSf82XA6Gs0hgRM8iFGP3bZnNCXy26i6YpmrDiHx427WU499djYbcAEmEblFdd+YtaSlQsYO0QSm1+u7KZM0D1Lm7g1YPgS30X3UjjrN2TPbt2uFdz3AMNCnoCM+OCDzwfyw7ZtvwavaqGOzY7hc96ydfPNL2QCAuCLQgAxkvq4XsZg1zUsd118cZ0guUL0ldAwzXzkrCitc2nzZvy7PvIy86IbaxdheTJJPWbeaJe5PzLl104yL9c3DACb8b8z5zbGkWSd2cRcUbAzZFoE9PfpM13Kl99XunVrIkjoVK5c2SCw4OWXVwfJQfBSHWxdyKZ+yy1NBAEdLnstswa7AckMlXbhOm9+ulWumvz1LjxD/6nBYNbtL+Wkad2y/h8n/AJg1bkrNsnkJ76Xn7dkHoyMYR5WtZTMv7GKlN87u1mgWRJ9++NvcvOCbzOSvRug5LHXVJSzjs4uKPnGOd/Ic+/+wpJgd73/UKBMyWKyami807MwkT4Xka8S0Y0RDhihCp2/9dYHwXPvcYI349RHG0Z5hWF4yZKhAuetqzDj9wGyoi/mSXFmPlBC4IDAU7tRJ6yLpozBjxXyGQGfBYiE1wFPjl1//QBZvfpD6/L40J3J0usTMccAFJIYQTBZVyZDxuFx+eXdrU55DWSC/hnas1mfMrF/wgzBKFuozyj6DI/48JwZZ67XM9HBHfMRY5RkAFwwaEP56t9/ZhFDL6NwuoB54G8YtmvVOtQ6be3MYgA30cYNYAL///bb+wiiW12F4VuGZ+P60DKhsu0ywBbGKaQ9eYg5uF4r0AyokyffEjwxyBZmXsz9xziUMCZfcDu+YfiD2Stoi7mrGDAoS1/fehpQFe1pjibTJ3NGJZFH0L7L2K0BgrU10ICRLqCSBgzB2Bknh+YQTGUMzF7RnLis05s5k1g5PMneNbyYr+cMC2DRMv0zciJ71/ieGWx97S5ks/wz+4edq3YfTpzYRfA6TZwhmnmZJTwnBCiOHDlf8Hz0McfUUMnG7FPtTmP0S0bnf/rplQEYIKrbxmWfY8bt0scYPYUZM2iTxE7B9I+2EbA1YUIXqVKlvHUtGWe/toamcQ3Qr4FTGbAAE0zO6GZheSisI4RfS2EAgeGs+OG9Cr5DlisDwGHmBjoyICzU086FbMjJ2nozmR8ZQDJrP1APLM8K2vyyxc8s74Tlj7D8CaAaXqM48siDCiigBX6jog/ATQPHay8LMGeyj2yPurleP5c8oWVHxviZ88c3EPnbb78PAH9PPvmKczcYm3L4nAnfJ0wSCHQQzh4fpkfnzlcL9g/ogMLwo88LJPliR8sHH4JZaO3OSKcs6WIuVn5hQCAMP7uywnpeCd7VtRcfGBs7OmXuAB8gWbb2B+6FCRMWy+mnHy91656gAmYYnQX00AI6NX2asYfBPtSs2cAiGQ7jzm5m3Kn62ZgxgzaffbYuCDhauvSpIvzqsrlrNENjTCZGJkkN2mJ14J3B5scEQSbxB2kHDhPMy9pD4/pik2KFZfSw3AWeHz26Q1aBxhrN8Hs++oWMrx97FIGsN900wgkcZvePOcdKly4p3bpdJyNH3uHMvJxU38qlzRtryiTYYuVlxi7lc98yPJm0DuP/Yc9bxnaSiXPMZ+6s/MiMU/O1YFyprDOTzCPKk0Y2K1duH2fgjw/N2Lq7AckspXbRenOXb5IRD6Y3A+3OTqo9ShWTuzpUlcOrlsrKVJCl+s4Xs5cZOTypW/9aXq45fZ+szNO3k0mPfy9Tn/zB9zO6PkCuk66vJGcetQf9TaoVZz+7SUY/vHu/JaHjwrZVpPbBZZRPvxeRD5I0HxiQhw+fF4BmbcXnCe04pQNK/aJFg+Wkk2qqYzTCStWqFQVZqCpW3M/5DSPc+ABZ0RnjyGedWDYDvQtMwBj8GCGfEfAxXxYgEl4IBrTtQ3fGOK4BcsLj00CNqJsE+ORSADXQEtYDew3PTNmKBjLBd8zcGMA82mL2DwNitc0nnc53hkd8eA5jzof1VA9FsgJjHACQZuTI9kHUvFbiDOguYCra05ykcNKCx11RpZrBTxtD3LyM0t+o0Z+DSHht/oyRIInRUcvcop0h4bml67k6DRSGPl3APxswCd9pWVmja8VGnjOGD8ZgnTTzMMMfzBjZ89z3XNP2Nvs7A45knTbokwHDME7R6Pg1J6QGir/jjoeDbIq24jpzNKcznkvt27ellClj1621exKR+HPm9JGDD64WO0RtDBqwU3vqjJHhGQcuCxpknI0+fLcznTPMPc7I7YycmOQOY88OrR5zF7qyu4bbZ4BEjDNJA1QBoIOs9+C9uPLVV99K69bDnFl2FiwYKJdccqZGHuvvjLPYdV8z+qVGK9crFnE6DAOmcp3RubZTMHoSZIl58/rKcccd4Vxbpi1N5jIduGS3006rFchtyIZpKwyQgeFXRjczgHM8HT527MIgOydeHcAT3OZuZAAaYX307ruflvbtx0j58mVl/PibBTKX0S1YOrN2hXyQk22AHbO+jP2AkcFY+0HiQ8zyYb7wM/OUethpGpY/ASJFtvvq1SsVzJLVaxjwPxrVMgGjjrZvGUCyr4yVy/VzZYs2uuiUKbcEWa9shZEjfO1hTLBUmM7PPfdGkAkZ9vIwHzHBnGH5Opz5tFevptKx41UFdg9m7UEjSRyJZAAAIABJREFUlh/zyY6WDz4Es0eXLn1aOnYcG5uAIpuyJHMXsiAQhp+TAqxSvU80+yPa14JazBgYmZWlWT7tjzgaM5l6XYBk5jzR7GGuV6Li7C9Mn1oQNaNLhQM8XPxp4z3bPcyMH/2NHdtJWrS4xGkzZ9vS9Dr0t7PY/NLtg2TOHsanmiRhSrRv5owN267N+bJly9Yg4QqCLvKpaOdyLvxCYRsj7GBIJtWz55TgVUVbYQIGMdcePabI3LkPCgKOKlcuL40b3+pcDu31vbiPc2nzNuNh+JSVlxm7VNIkYuneC5q93vTHJMxgbCe58v+YeTD6MOoymArGLp2K/Mj4/TBWg3sx++i119bIzJm9pV692ulmF2d7uwHJWSV3/nXWYf438sTbuzO2hlem4j4lZEWf6sHTYpkuyIUMUPioBzdKdvIiF55R9fIlZFbLKlKjcslMT9Wr/XU//CbnDf9Stv6aWaqUKfV7puRzjslOpuRX1m6Rrou+lfU//OZFj92VRW75SzlpXk/LWv6riLyZmFyMQGR79shm3ECUM5yzKD4AMiOssAIYI9ywDiczF0agYRR7016cscDlLEiXkM8I+EkyGTBgEcydBRYx0Xc+wDHGaBAWSNmNoymAGuhHe3YYTgnw6hlnHGcdUrrnxuwfRqmyDZhxMDMZKxge8eE51M2H9WR5j6nHAMIYg4rpC7w2fvwiGTBgVkH3Q4e2kbZtG1qzA7qeS2UAEujIBY6DsW/SpC5yxRXnMCQpqGPuOBaApd2JSYyOLoO7GSh7VzJGY7Sp7d2vv/5Ofdba5TjbtOln6dp1gsCwHy0AUd52W3cv4ygbea45GjAWxmCd1MCl8Qf6Z2QY9jz3lWG8NoejMrMeTHAUumB4lnXwhYesGbs1x6+W4VvbRy5APpOxEO1rQMZBg1oHwK0SJYq+7KOBKLUgByYjCyPvMoAJ1tDI3GWag9O1Bxi+xve5OGcY8IAmtzPnCpNlPl3nSLSddN6FaJsB2TE8rIEOtcAGLTtH3LPDvjRmQFOue5/RL12ARAQ/DB06R0aPvrPI0G2BC5rDnMkszNy5mbJTMHoSK0sw+1u7c/C7BsBjnLxakCwTUMbqZsZZhSdxkVm7cePzZNCgGwUAZRSNRwyzGd42Tvg1az6RCRM6S8OG5xTSS5g1YwGX+SAnhx3dcWeGds+bb7RAxlzdC/nCz6zuYGSZUqVKycCBs2TSpCVBhvQoGBntMTZF1GP1U/B+8+aDrFnXNJkXfTGAOx8ZK5frhzvJBDnY7lPt7mblCE2njvbP2MAMnfHk8A03DA0Cu6O6s4+MA5kez4/PnHl/ACoOn7M+/MgEJuSbHS0ffAigcT7JksxdyOpmDD8nAVj5ysHR+uD5adPuke7dJ1ubYgJrzceMnMbYK/Jtf8QRh5mrC5DM3G8uYJoWYBPnL9P8UIz9kdkXPud9lI6uQHKGZqx8ysrOjA7M2EZybfPT1t7wOOuDZM8eJoCTpY2rT8b+he9hF77wwj8Fd/2iRU/E6kHs3DJVT9vbufILRV9SqFnzEOnde2ogM9mK9mJE2BZ73nmnBsEEkyffJWPGFLWVhPvwTQqWa5u3GTsjC7A6DWOXYgCvmeLjcLvMvHPl187E/BlfGmN/YOzSGD+jd9jmyfiZ8C1kVARpQm/Hy+7hl7oyQUNbm7sBydmkdh72deagL+SbTbvBkeGlOevoPeW2Zv+N6M/ksk1+4nuZ+cymjANvXXO4/OS9ZUijCpmcpnfbPZd8J/et/Mn7uyQf7Fm6mIy4qqKcVyvzoOTvf9ku7ed9I69+uCXJUP+nv/nzsXvK5OuZfblaRDYnohVj6GSjhDGAqFLOGILxXVhYYRRJJmuSD5DVEI8x1PtkGkW7YSeQ5ixg1gNZuhDR6SqMgM8aIcP9MMoyY6gzbTLGMNbZizYZIDabqc+MkXF4uEDmjLGUydzAGETYuWVq/xiasY5qhgcZHvHhuXxZz0QHtuUjxiipGVSiTYfPIk3B1rJ3ucDM4X5t2T6h8Hbvfq3AsF2yZAmadIYPn332NVmyZKgAzOUqoGO3bpME4Gpb8TU6MvsffbF3Jbu3XMZ0dkw2UB6+B3/gOdpogSEexjiN1tHvGMMHvtEMeKzBOomBi9lnGCMDImbuqiQyDL05lIpMJgA2AwKT+ZW5C8JDdvGgqaedOw899ELAw9hTcQVy1ujRHaVs2d+fOg4XDYTBZCxEey5Q8U03XREYzwxwKzoGDZyiBTm4sp2iL5z74OVatQ51couW2R4fs4ZG5pUSBvBvG3A+nzOMrKMFFjEyuu8dlq4zhb13WF7BuODwCQdOxY1Vc8ZqoEMtS7kGsob8wmZ8dtGa0etc977mTNEAiW+88V4AKIVDPVpcepoNoMMAB9APoxdnwk7BOlFYWYLZ35ivaw1doHB8q/FqeN1s2fvgKJ4ypZscccQfnFufmY/hqRo1qgcBcJB7ooA7BqBhdJADD6xSEAgX50hi10y7G83drAGdUC/TcrLJBm2TU5i5MJl6c3Ev5BM/s7oD7qc2bRqKyYJas+bB1gBMRt7wAR/17Ttdpk+/17ovNZkXHzJZr1gZK9frhyCdFi0Gx95JPuehJkf46mKsroi74+abG8u4cYtk/PjFRYBFrJMd9oNrr70wsF106DAmAMhPmNBFqlQpX4hXWH7UXjbMNztavvgQ8kmWZM8zBkTM8rNmn0mXLhFuxyWXmno+fgTG9qHZnPNtf9jozsheLkAyc5645FmXDcLlz7DJrggEh4+sTp3jnazGBHcyvjbTSdR36ApoZmjGBgSx+1LTgTEPhu9zafPDGBn7hrY3k5xBTNA9+6qAq38mSQC+79z5ajn88AOlTZuR0rTpxTJ8eFurnTDJfNPxTb76heJeUtCCNTWeMq9S4P6fPfvWQHeGbfnJJ1+xkpL115oGcm3zNuNgdElWp0GbTLb6XMgV0YVjfW+ML4OxnWg8l4496mqDtaUwdgPG36XZH5n5aokh0AbWBy/Vde48Xo4//ojA91q1avYxgbsBycyK7qJ1Pl7/q1w46stddHbJp9Xpgv2k9Tn7Jm+A+HL7DpHZz/4gU5/8QTZvy2wWYG04ZfcoLrNaVZbj/lBaq5qV3//11Ta5bNxXAhplq+xVupiMuaaiAIye6TJ82UaZt2JTprvZ5dqvvG8JWX5rdWJen4jIN0S9olUYR1/SKGE2+hGjMsLK119/K3Pn9lMdYYxS6mOAMpRhAMkaICBK5bCi48pcxBieWSFfczxjjD5OfzMnRilnhHHTHmOYYR0jaJNx2PuMD22aZxRN1u/o+mog8/DziXGblMkQhu8Y2jNGJ7TF7B/WIBY3J0bZYnmQOaN81jRf1jPRgW35iDFK+iq3Ybq3b99I+vZtWfC8cngYWt8amDk6JWQKWrZsuUyderesXPmunHXWiXLzzVdLvXonSvHifs94+D7hyRjnWYNs+MzEqwEwoNuKD4iEyWKBflz3NrM/XRllbM4AACNgGIVTwKewjjPGgMcYPjC2JAYuhj9YxzVznieRYXzo7qrLyBCsbMjcyyyoy4xZA+Nq5w5A0nhSd9myFbFkcIHl4jLIhxthMgaE62/fvkOee+51GTduoTz77OsBqKxNmyukQYO6sWcuvtWyJqKOK8gBc5g8eYn06TM9dv6YQ1z2yWhlxmjpY2hMd+ai8Hjz/ZxhzhctIJI5V3zvsHSdKQxwQNu3UdlDCyBCfZdDnQEOaNmyNcBgujJwMPe27UzW5DTQyeVYgFyGbEwAaMYVVzYc7Lu33vogyGT5xBOvSLVqFeXyy8+W1q0vk0qVyqnsxegA7F2EzsJ0dNkp0i1LMOunySZ4Yjv8ClWUeBqvRusDEIKM1/ffv1z22WdPueqq8wSBMMy6MGc1eArAjoULHwsAd3HAfMYOAB1v1Kj2wXO4uLPisn9ibtqLA2b+jLzBrFem5eT16zdK+/ajBLS2FQaEygQ05+JeyCd+ZuwiRpYpX76s3HTTCAEAwQaAYuUNBlCOtddoxWYBZYBHTGIIZkyZPI+YO40JDGQAFr66GCPLmbO+ePES0qrVEGnS5ALp1atZoaBrRt83OicAEwBnw7ke90KRlhXfnC+M7S/f7Gj54EPIN1mSOc80ecPwBMOHjH1GFfY8K2jBgKY5NuAf9RmAlOYHyrf9YSMr4/Oy6U/M/eayh2ngS833E5Vdzz33lOB1soMO2l/lIgaQ7NIbox2E6eh6HYuhGdrW5m76Z+5Atr18t/lFdTfbIof9QaDPSy+9HQS1rlixKghcAlj0/PNPE8gGDK+gH0YHZTPCaswJ3rz88u7WRAn4/uijDwlenkOCFiZpgNZnun/X+NLHzoOxpdMvFPeSQioBaRibeSkFeiXA4v/851pp1KhXwWvRcfRl/bXm21zavMPjZ2QBRoZEmwzuwdd3mW5eNu0x9gDUZbAVzHni49fOxJxZ+xdjN2DONAbYrM2TWSPcz+XK7SMfffRlWhJFaGOy/b4bkJyUcrvAd/e99pP0/Pt3u8BM0jeFCvsUl5FXVZQzjvz96bxMlbf/vVWaTl8nP2/NIurWMZkTDi4tC9tWFT94S/qps2nzdum84Ft5/l/JMtymMqI/VCwp05tXlhqVS6bSjPrtsjd+lm6LvlXr7a5QlAKPdKsmh1TS1ge0/TgR+RihyMfRB4P5hRd2DMbCPBtqBm0AK2eddZKMHdtRYPR3Fcbp3rPn9dKjx/WFnvLUiMQYZzRDVLiPcMZNDaCdLiFfUwQxPh+ASHg+jAOSEcbRJgOoQT3WMaJlajHzYMeH+hpoCXVczsCwohrHe2yGMHzL7FXWIMLsH9YgFjcvhk8YcD1rbGbXNJ/WUzuLfH5n9ryPUh/OoO0yrmKMANBdfXUfq/GMcQj6zNWnru8Tngwwwidrhrb/zVx8nLYMuBPt2gC3GpjSjMnmJEdm2C5dxguyy5pSvvy+AegLYLkyZUr5LFFQl3WcMYYPLest+kvqOGP4g3Fcs47hVM5g70UIfcCcJyzwGs0yjg4fgDjGp2WKc507WqZWLcvOu+9+LNdd198aZMACTFJZIw0EqQU5aOBQFkTJGC1ZQyMDbvbhuyh98/2cYTJwaOcLk63aR6dLhUejulDPnlOCs8BVrrnmAhkzpiOV7YfRmdCXKwOclmFRA3lpWcZtwMkkdGWyh9syBTMAKdf96jovUtmTDB0Y3ceHp1k7BaMn+cgSjOwG3Rx34SmnHFOENNCZu3SZIHfe+Wgs2TReZWjN1mHOarQFnqpf/1Rp1250IB/CWRt+5YQFaEDHO/74I6V162Fy3HGHx2b/RH+M44uxf+SLnHzHHQ8HmaVthd17jKPOZw+xfOKql0/8jHEy+x2OdrwAM2zYXFm27Hln0BYjG6FfBhyv0QrtsA5s7TxlbQXamDJ9Hmm2B9CE0SuYdWLWKMzrjK6IuwP2QwTqwH4Zl6mLOc8gE/bp0yLQiRD4YwPIM/Nk+DEf7Wj54EPIN1mSOc9Y+UW7h3zOn3TcHaYN7SxDPR/wGyvXANA4c2YvKVeubJHp5OP+sNGceb3KZvNk9GmXvqrpTszZnZSX0g1IDutmrgQejI6PObF+L2YNNB0Yv+e7zc+sM+NbMi9YLF++Svr1myGvv74mlk1g5xs2rK00aFDH6SdmQJOMP4vlVdauYda1U6fGUqJEcbb5rNTTZLNc+YVsLykw98jjj08S+PGj5emnVwYvR51xxnEFMhwT1ML6a83+zKXNOzxnRiZlfRcMr7N6TaYZmzl7mHMg3X7tTM2bsVcxdxXrB2X8e9pc2fsV7fgGBGh9+/6+G5DsS7FdqH7fuzfIXS//uAvNKPWp1D6kjExoUlGQjTWTJd8AyZjrhGsrSf0/Zj5DsIuui1/6UQbcuyGTpLe2fWiVUjKrZWWpVi6za7/mi21yzdSv8waMnhNiJ+x0aKMKctnJeytfA8y+OlEP6VTKw44lDXwbHawBrLDAQkZ5YBX68FgYpZw11qPdsBNIA2gzQj4jsDGOZ9YIGaYNa6hjjUgaoAZ9H3vsoTJvXj858siDVP7WjMFogHFEhjvS+MylfLieYkcfiNKeOLFroMRqJd0GEW1eGA+irq+44mxtaEV+Z/mEAW0x4EKfNdXmna319CYq8YH25BSasBlUos2HHVcu46rmkES7CxYMDJ7HyXZJ8oTnqFELZPDg261DZYwN4Y810J85kxYuHBRkgmYKAzhzgRQ++eRLadZsUJB92lXi7mIY3bt3nyxPPfVq8Cn23jXXnC/gETbTRFyfjOOM4SXW0JPUEDFlyl3Ss+dUJ90Yx7X2lJ3pIIkMw/CQVoeRITRgpOmDkalOOOFImTu3rxx66AHa0ILftUxxqOOi3fPPvxkAmzDPaAG4HkFxyOBZrFjRkFUGTM5kLKQmaqnEZE10yYrr1m2Qjh3HFAoqCHeFDJkAce61lx6ozBgtGbkV/TOACZcjWKPpznDOzJhxr3TtOtE6FRfQnJG9fO8wjabs78yeRVs+oDiG99CmTZZlzibXOQf5B1mDZ868P5YMl112lowa1aHIs+kszaL1NH3dde8zACmbg0w781LZkwwttHmjDTabmY+dQtMX0K+PLBEGQtvm7boLNScvo1Mx9GbqMGc12gFPQV7cunVbLOCOAVTgzAIIFEBsZKSNy/6JvrSMe2ZeTPamfJCTmWzPbACHtv9ZYDPDG2ydfOJnjJkJnAOgvmLF/aR379tEC9pi7ifWfqHRCuNnsoAyMgILANDGlMnziLE9aK+XGT5l5ELWrmnOIc2WgHrmhYDZsx+QmTN7S716tYtsHUbn7N+/VXD2jRmz0AmQf+21NdK48a3OrH0MP2r3Yi7saLn2IeSjLMkAaBj5BUHoN9wwVJYvf8N5tLP+G/Z+0OoxerCvjMbII2gTgYZDhrSRPfYo+tJuPu4PGy2ZQCXb2cecmy5gmgvk7msT0ngl+jszb2ZvmHbNmmsJPJh+fXyMDKDcpQOb8ee7zQ/jZGQX1Fu6dLh8/PEX0r//LGeWYdTVkg+gDqPrsEH3DJ+y8/T1szN9p6MOI5vlyi9k1vKjj76Q+fMHSK1ahwZTZu7KuHMQ+igCRqHbm9d/0u2vxfgY+1mmbN5RnmBkUtZ3weAeXAkF0sGvTBvsnmR0nnT7tZnxJ6nD6MNa4hP0y/hBUc/H9uuaDzNu7Z5OQi/fb3YDkn0ptgvVbzDmK/ng62270IxSn8oVp+wtg6+skHpDRAtPr/5F+t6zQb7d9BtRO/NVjjmgtMxsWVkq7J2byLIvNv4mrWevzwlPHlihpExrXkkOq+Kfzc53ZTb+vF06zv9GXlm7xffT//n6DU/dWwY1ZPbnmyLyqze90unoC0c7T5zYJciGEwfoiA7SGPKWLHlK7rlnRGwEYvgbRtj3UejDbTNGRbbtcBa+unVry4wZvaR69UrWNWKEKCY7JyPg+xhazIAZpZwFOmuR8aZPFvTEZCRAm+z4UJdxBtrGh7V/8slXpFOncbGgJxgSAFQ4/vgjqD3LRJHC+TJ79q3qU7vM/knFOcnQDZPWgHsAF7ZtO0qWLVvhpBFrCGLGla31pBbds1I6AclGYT7ggMrO58A0Bxd7VnpOlaqeiSc8GSCDGRwbFezTJmsUce0JJtNN1KG4adPPcscdD8nIkQtkw4YfBKDNpk3/Ii1aXBIYdJl73rVozJgYXnrggRXSpElflT98MhOYxtjIa80Qx2byT+UMVgmgVNDAK/icfYGCcXSwAAj0yxi7Xfc8QCKdO4+PBeQjSAiBY3gFw8bTGlCJceinuj7MfrHx4YYNm4KsMXPnPlhkGBh7p05XBQEGe+5ZhhpmuuRWdMYAeNjMG3GDZ+iW63OGcf7bgFCMjO5z31AMQFTCXQjg7rRp9zhrM7QPN8DwnivjrAaoQl82kAV0xQkTFsvQoXNj5wTAwq23tpDy5YtmUCNIFltF09dd977mRHKBiDTZOZU9ydBCmzfaYAHJrJ2C0ZPQr48soQFV0J5NB2H2kKZTMbRm6zBnNQKKa9U6LAh8Mc7aaPsMqAV8jbsZNqIJEzpLw4bnxN7PLJiIeZGEuSsyLScz8iwDQmWyULO2FpY/tHr5xs+M7Q9zatbsYnnyyVedWbrN3LUzF/UY0CxDKzYLKCMjMMBCZkyZPI802wNoy+xz1NPOZR+7Idpjz6Frr70weGHqb387V3r1alYoczzaYXROyDc33PBXWbjwsSDT46BBN1oDCdPBj5os4LrD0m0XNfssH3wI+SZLsrYiba9jzebNe0g6dBijHelUNnK1EY8KzP2I5nyALow8gjZtIKl83B8ukmoAWZcdigHx2ewQmh3HxybkwTIFVbV5oyLrJwsnQuja9ZrYs9x0zNDMZ+7MPJgg5Hy2+RnaMbKL0TmqVq0Q2LKQwfyuu54KXpbBfRpXEDgMvSIu2znqM7oOG3TP8irDJ/CxjxzZnrbVsX2nWk+TzXztPKmOJ/y9WUv4YKE77bvv7wnfGBtD9B6BLR+vWyCJTThxD+Ov9bHDaWclxp9Jm3eYfoxM6pNIjJFJfYIB08kr4baYex31NZ0n3X7tTM2X4TnmjmT0RLSTTn8Xc16zeIlM0Rft7gYkZ5K6edz2hp+2y+kDPs/jEeZmaP0vLy9/O22frHX+8Js/y/AHNsr6PAEld7+4nDStmz6HkQ8hB967QRa9lP2M3X+oUFJmtKgsh1Qu6TPclOpOffIHmfT49ym18b/48eFVS8myLvsTU18rIhuJeoWrMEI4o2iFwbcXXXS6TJp0i1SuXI4ajwGslC5dSmbNulWqVavo/I4R9pM6VxinBKPcYwJhx6dmEGOdn4xgzgj4Pk5UsxiMkMcYcFhAFiPco472/HqYmZjxmfqMsTPOmLt9+w5B9mdkuQN4L1oAVOjZs6kKHA5/x9Ce2mxkpaT7B80zgHg4UbSssJqTyEyFOZ9QN5/Wk1wGr2oMIFkDS6LDsHEVRnfbc2Ba1jy05WNY9ZosUTkTT3iyvIbhvfvux3Lddf3lvfc+cY5WM2CEP8batGo1VB577B/ONm3ZW1hHKfY/srx+9tk6uffeZ2Xx4ieCswwBFMieevHFdQoMecRSOKswdy4a0DLBsdly2Ps7OmjG8M8YWtlo8VTO4FTXhJEhUu0j/L3mFA3X1YzdqBu3TyEnIDNyp05jg5crogWZDYYMuUkOOaSac2oaUIkNkElKP8agaTNOA+zas+eUYE9HCwBf2PPnnfd/Urx40czQceNl5dakc437jrnD4r7bWc4ZjN0Fmjdza9nyUmnTpmHAryVL/v7KEeNMzzR4NI727F3oI5+z62nbj4yh3HZXwCkzcODsWIA1gnWGDLlRrrzyXClTJr0B39rrCDYHJeNEcjnINGc1EyibyhmQCzsFY2fwkSVw/wwfPk+GDZvnJIVtfzJ7iLEPpLIO4W+ZYABT3/XKCqvnoS3IyshQa8676FyY84/RPfNBTmYcgqwTjwFy+Ogh6eChfONnJnDOzBtBmAj+jnu+2dRhzlzUZUCzDK1YXVuzz7ABdcyYMnUeMbYH0Jbpn5EjfOQSVg4zfOLKcsjonKYdvFIAgA2AWHElXfyYj3a0XPsQ8lGWZM58Zq+zyUN8Qfup3iHM/Yg+GJtMeCysPGI7W/Jxf7ho/eqr78ill95iBWvagDsM4N1Fe01WYwPek/IRc7ayNjiTwKNGjWoyd26/IHgurjA0w3c+9jDm1RXGJpXPNj9DS9YPBvt3ODBHk+c1nWDRoseDF9VcJYlP1dUeXiO8/voBsnr1h9Zq2T5zmb3GyGasrMr051vH6K1RfUc7j+L2pXmVFzLXzJm9AlAliiZjo46PLynXNu8wjX30JN+1iaufLzzOrKl2jmB+rHzhwx/poHO0DeZ+xDdaQDST2RvtsHctM1fm1QAf2x3TZ5I6uwHJSai2C3zz7Lu/yE1zvtkFZpK+KcDleF/n/eXI/dPrNNFG+PQ7v0i3Rd/KT1t2aFUz/nulsiVkVsvKclS17NLg4/W/SoOxX8mvv2WXBtXLl5SZLSrJoVnIjBxevFc+3CLXT1uX8fXcFTv4x4ADZL89tSzeeHr6M+/pM44+xhgL0FXz5oPko4++DATzv/zlDHosxtnpegIr3JhmQEHdpM4VxjiN9h9/fJLTGRGOnNSib9EeCzSzPT1s6MMYnZMKYowDklHKn356pTRp0k99SglzYhwKRimMe349yoTM+PANY+yM0hEO508++UqGDZsrMGBEy+mnHxc4n+rVO5EG/Jg2GNrTG46omApohTFsaQYyJkugmYYG9s/H9SSWwLsKA0jWaAUehsIM0Kv2HBhjmMjlU0tmz7Bj0MA+WBCNfuFF04CLqMs4hMJtMkYz1LcZCViDrsZ8AF2dddaJcsklZ0r9+qdJ2bJ7aZ9Yf2f4CB+7zm6fLD4+mQnCg9ZAWairGVpZ+QJtZdohY1sQRoZIvNiWD5l7Hp8yxm7Ui4JWkd3gttvulpkz7y8idyCbQ5cuV0uDBnVVAKHm2EDfrByblIZMJq6oMRN898ADy2XkyPlFwNjYyy1aNAjArZUqcUGEZuwMaC/pPOO+YwFYcd/uLOeMGTuMqlOnLpXZs5fFBrYlpWtSQHfS/vAdIxO67q1U1tOmvzKAqqiRHHrdihVvyIABs+X119cUGhbuctTv0eM6OeggJojYn6LZ1gPYEWr6MNuOrV4u7BSMA8pHlsAZ3K3bpCDboKvY9qe2hzL9xHV4zD5yjAuU4hPQApvShAldpEqV8lbyMfuDyUibD3IyMwZN3jSEYniZlcFS3cvm+3ziZ4yJyUhnxj5oUGtp166RlChht8uyDl2G7hqtMC7GtsVkytZsM/mwfowsx86DWSeGtuF9wYIO8I3LpsDyJPPsPGM70AAV+WYXNTTPtQ8hH2VJZr21PQJ9e/z4RTJgwCz12M92tk7mfsSgtUD28MRYecQm0+Tr/nAtHmPXUhcLn6y0AAAgAElEQVQ/AxV8bK1JumfOfbyUhcCjChX2tXbx9dffSbt2o4IkEXhd68YbL7e+rpWuIIHwYBiwrAZuy2ebn++9evLJRxcCh+J7Rl+x+YyZMyGpT9XFt4ytEd8z8mOS/ZH0G0Y2Y30yScdg+27z5q3Su/fUwA4cpRtzHoRfYTKJe5544pUir/Yw8jp7vuXa5h2lZbbvC1bHTTevRNtj1lSTp9Lt187knBndQ7PH42XVrl0nxOIhomNPitmJowFzZrM6cyZpvBuQnEnq5nHb4x75XmY8UzRbYR4POeNDq1m9lNzeqoqU31sDO6Z/KC++v1k63/mtfP/z9vQ37tlig9p7ycjG7qysnk06q/+2XeTGOevl+fc2p7NZta1q5UrIgpuqSvXyv2dTymb5eesO+VP/z2Xrr9kFYGdzjpnq67ZmleSso/dUmv9JRAo7SJnxMEK4BkgOP02v1Y2OKWwgZ42+jNMpFSWNAfZpDliTBXHbtl8FIOIzzjjOuRzfffeDtGgxWJ566lVnPRg7EPkbl3kLwt+iRY/JhAl/Fxc4VxOa4wbAKPSMUu4jkDOZDdat2yAdO44JnoTViuvp5ui3jLETzuiJE7vITz/9IitWrAoAPwALRQuMWm3bNpQzz6ytAp6S0l5TDMLtMvsnKWiFNWy5DGRQwCdPXiJ9+kzXlpR+5iWf1lOdVMIKjBNMM4L4ZHVnDBNJ+SghCQo+C59XzF3AZK7w2WOMYwKD9T2LGZCz6+leZu9jXL+DjevKqaceKwceWCUImMG3+Is+ewdnaLt2V0rTphcnejqO4SPtblm79rMARL9y5bsq6yQJtmAc+ehYy2xiMqnYng4MDz5Xe4eRCVkjIXMf+GRAYIzdkBtmzOgl++yzp7z00ttBZnzcy1Gan3hizeBeBtBpr732UPkGFRgnr8YDVEeWSqyhbcaMngL55K23PpBHH30pkI+iMiGAyMh23qTJBcEeT1IYoBO73xhwcypZFHaGcyZuDbDm//znBzJt2r2yeHHRQDefdfN5StGnXVdd5gzA9z73K+ozBnPUs8k8jIMBDqgbbrgseOXgySdfCTKLR7OrQ6+45przBRmrjzzyIKszOlV6shl2U+3H9/ts8BRzJ2m2B187BcMf7NkGmrJ3V1yGNWYPpXI2+q45MxfTpgukwZz5aIcB3DE2CrTFZKTNtZyMvT5lylLp1Wuqc2kYWYNxaPvIYL68Elc/3/iZ0f/MPLRMtKYeo48z+h/zIoamH5kxMc8Oa+AltJXr9WOykDLzwFw0nZqlraExK6OjvitZhQ9PDhhwQ/BkuC1zPPpi+FEL1shHO1o++BAYWSHbsiSz3toeYV9zAn8xd1E67g7TBntHs34lVkZDPZusmY/7Q6M5A2jV2sjE7488MkH1m6XSL+Nz0wDJvi/DMvzByAS+d41m92f0q1zZ/Hznile+YNcrVuy/r3wxuoEtoILRUWxZxFPhT9bmnE4gXyrjNd8ydrZc2bbNWm7duk1uv71PoFeawmRVNckm4H+fNu0e6d59cuD3GD68bYENmZGNfWxdjK6dSZt3mCdYnmR8bmiX4ZVsyxVJ9VV8l22/djr2a1wbrO6h2ZzwUnT79mPSlnzOZ76M/KvZDH36S1J3NyA5CdV2gW+uvW2drPxoyy4wk/RNoWndstL1onLiCPJPX2cxLT3+9i8y5P4Nsu6H3zLaj9b4nqWLyYKbqsgxB5TWqqbl9yf/+Yu0vyO72boPrFBS5rauLAeUL5mWOfg2AhjyZeO+kve+3Ob76f98/VZn7yudL9xPoQMoXBQMqRGPUURhgEfW43LlysY299xzb0irVkOkVKmSsmDBAKld+yit24LfTRQogA1LlgwVZPlxFUaxTDVTEANIdmUqBhitR48pMnfug4GRuG/flioQlZkX6ALnNzJwXXfdRcF6wPiNp33mz39YFi9+gsqkphkh4+jPKOVatijjEJ4z50G5/PKz5JFHXpL16zdYl1szgCBb2aRJS6RfvxlyxRVnB2AhAAdsxcfQwxo7bX0hShuAPgjsyJbGPoEe1x6jkGq0N+0yfJYKwIDJFIKxuAwSWMdmzQY619LMR1OITL18Wk/6cPSsyChgrsh0n6zujGHC15HnOV1ndbNnUClqeIr7kMlcod2D4XY//PBzadp0oMAA7So+ZzGzd9GXTclmv7edJdr3OK+HDr3JK8sqA5bAnFz7HHw7dOgcGT36ToqFkhhD2WwVLidKOJOKNtBUzmCtbe13BujHGsEZ+dInsxJjwHTND09pAgSAPwD3XQ78uHaYMzYJf2lrYn5n5DBXWwAh4xy76qrzggz4LBDb1ibjiNecYaZtBtycNGv4znLOROkMmXnZsuUyZsxC69OdDRv+Wfr3bymlSpWSli0HB8FxtsLKSyw/MvWYM0A746P9sAZzW1Aj4zRyzQ16GIJ2oHfAaW3TjRn6sHW0MdtAhanKatrTsdkAMzI8pMlnPnYKTdYxa+Zz1jPnmy3gmJm/jyzJ8pytHnsP161bOwgOql69UmxTDE3wIeSNzp2vdt7XDI3QluYsZdc+k3IyK29qc8F8GZkh2445Zq2yyc+M/gda4tyHjfOcc052biEWlMrMMZ0gJmbfMvJaLtePpS0DRNTuVCwya1vzldE1XmJ5kgHIs2eaFmCTj3a0XPsQGB7KtizJ7pHp03tK48b1Y4cX9mMw8kKmAaThMbD87GuDZM5HjMN2Rubj/nCtnaZHueiXii1EA//5rhvDn9E6DCBZ8yX6vgzL0IyRCcxcmDsCvqg5c/rIwQdXs5Ipn21+PveqTd9n5Gkb+JyRv3zWzIdXmfMoFzYd2xxStTX40CZJXaNvXnxxHRk7tmMgz5vCnAdGT1q79vPAR4kCLECtWocWtMPIxj5rxvCAixap2rzDbTP7iEkkhjYZXkG9bMoVNjrmq187yR5gvmECV9GOCyzuk3wuEzZEJnlMJvpl6Gvq7AYk+1BrF6m7fYfIH3v8W/Df3eW/FJjWvJLUq6llXs0sxR5762cZdN8G+fbH3GZKrn1IGZl7Q2UpXfK/UXWZmPnX3/8WZEde80X2gLkAIyPL7uFVS2ViSnSbwx7YKPOf3yS7tyFNsqDiyTXKyPybmAxm7yF3hVfjjPDsihI2z5YgcxTzjGF0cEZoqFGjegB6rljRDbxmwJkakFUjEANIdhntTRbEmjUPLvJ0kKtvxljh+r5+/f8LooLxdJSrMA6H6PeM49BlzIbysXTp09Kx41hp3Pi8AAzUtetE5zi1Z32efnqlNGnSTxCdDAWzdethzvZYowFr7ERnUPYAOK5V67Dg31BMDz/8D7LvvntrbEb/ziikmiPBdMY4J32U5egkGB52GciMERyZwnEmLF/+hpNODDAu39aTXnjPigztw09ORZs32VDw//FMHQBrtsI4YVjDhOc0qepmz7COdsboyO4xDPCFF96SCy/sqI7V5yxm7mqXk5PZ+xiwa5533/1MgSEubnJsAI75ljGoo25c1gvThgEaHX74gQH4AtmSbSUpT6Zq3DBZ30eMmC/1658q99zzrJM3UjmDVaZzVNAcVOZTBgiDuszdxWZAYA2Y6BeZL8AP+KtZs4Yce2wNqVnzEClfvmziDKYsbbTXM1JZH0YOQ/s4B4477vAACHbccUfI0UcfEvxVr17ZG4Sdyh3gkwmEceb6AADD495ZzpnwmCEL4ank226728oyyNiCF1MALGd4g5GXUuHPuG+ZMwDf+YyNvctSAXiauZxyyjFStWoFOf74I+SYY2oEWZBr1DhASpfObnC3pvvaMr8yTiQX6EpbPy2LWDr4iZF90mmn0GiNOfnKElrwBs7shQsHBUD3aNHWAPVdsn061sC04XMPT558SxA8bSsaTfAdA6hAPQZUwQQls2dLJuVkRt7UwDKG5kw2WQa8mU4eyid+xrxee22NNG58q8AR6yqsPsnyECPPMHKRydy2xx72pCoIburTZ1qQ2c1WWHktl+vH0JZ9DY1Zdx+9H3Rl5DDUu+aaC2TMmI7WoEDGJoF2FiwYKJdccqaTb5n7DA249Lp8taPl2ofAyCbZliWZPaKBPk12u3r1asvq1R/Jxx9/YeWxbAM7mPlhsD7BBKx+b5NH8nV/uA4GTTewnVEM4N0lH2vyja9snUQ2YQCIrnGEX1xp3foyGTiwtfOFOIZmmIePTZi5I7QXQVi+z4XNL7yuzL1q0/eZ88KmPzLylyuwIwlvmm+YxCbaOZ5K/77f5rtfyOibcTZn5vwGj0ya1FVGjpwfJByLe/2H0UNZW5ePrp0Jm3d0/bVzG/VZ/AXDK9mWK2z8zvhWs+3X9t2bPvWZsxbnzqJFg+Wkk2oWadoktxo/fnHgR8brcunQq33mAGwSXk3V8DCMDu7Tr0/d3YBkH2rtInVXfbJVGk/5eheZTXqmAeDt8lury357FU9Pgym0gszVrWatl83bcgtVHXNNRbno+P9GTKUwJeun4x/9XqY//UMmmo5ts1q5EjL/xipyQIXsOs/iBvPU6l/klkXfyi9bc7vOWSN+mjrCXn1z6IFEa5+LyFdEvf9WYYxpNkUNwvK8eQ9Jhw5jRMuEYxuUATixRl/GEM4CXGxjSgWQHI4KmzixiyD7X/jpINfiAIAAh8HMmfd7rSHW5+abGwcAFKzFffc9Z/2edThEG2Achy7BzkSSlylTWiZM6CILFz4maNNVXAYQtHfTTSMEWScBnnzhhTcD8IarsEYDxniBfnwMR14LGqmcKu3DzTGKBqssR+fEGtxsTr0waL1r12sCJ+GyZSsS84j5MN/WMxVecH3LKM020MKmTT9L164TBM/3gfa9ejVzAtcYmmbiGTOWdmPG3BmcB6yjnTE6+iiuzDOIvmex9rQsaNOgwZkyZcotsRkbGeO1dq7h/Khfv711GVxGiriPmDHBuXzPPSNiAfLr1m2Qjh3HCPgXQSnduk1ysghrLIs2whgZXWAFA/YH0BjgQcgYrpL0DGb3h62e5qDCd6yRkDGmutY2OkbGgIlvMgXMYvrPdGZr5pzKBkAQdGZADiywnnEGpOKk3FnOGcPz0AVGj17gzPr+l7+cEcjSVaqUDz5j5ETWqZjqORL+nuFZ1Pe5X5nzGHcRstecccZxRabD6JGp8Fs66WfacsnurnuXcSK59G9t/bJx3mTbTsHwh48swdwdLtlNWwPwCKvfpsqbjIyAPiD/Y0zgzbjC0ATfuYLRTLus7snYmZi7ItNyMqPLMXcrnHJt245y6tG5ADTkEz+zdyeC6KPZ0Gx7iTk/GDmakYswBsbmyYBvGZ5Cf7lcP8aGxdCWAWj7yiUsL7mCTwxPMTR23Rlh3mTkJS1Yg7H5aOdiqndP3Pe59iEwez3bsiRzh7nAup9++pW0bDlEqlWrJHXqnCBduox3Lh0bqJGu9WdkWvTFJiFh9VnUQ6KUTp0aS4nI08L5uj9cNNfkaluwAzNXl3ys7Zls7JdUAckmIc4BB1Sm5AKGZr42Ye2OYOyxjDzP3Kfgs3Tb/MK8y9g3bDYE5ryI02M3b94qvXtPdfpkMyk/s6+Fsn6OdJ2/tnYYHs+VX8jomw8++HysP4GRtTF2JP4aMmRuoN9OmNC50IuQDP+DdqwdjtWRM2Xzjq4zI0cyugja1e4e1Mm2XBHH16xtIdt+7UzuZeasdcmPzz//ZpAg7tJL68rWrdtkxoz7nMPNxPnFZmhmbEKZovVuQHKmKJvH7c55bpOMfGhjHo8w+0M7qlopubfT/lIsswmB6Ym9vHaL3LLwW1m/6Tf6m3RXPO4PpWVK00pSqWyJdDcdtPflxt/kyolfy7c/ZmeOACPPblVFalTOPRgZ8/9xy3a5dMxX8sXG7Mw/I4uYo0YXt6sqxx9kz37x+7C+F5EPvEbIKOU2ZRSZCBGBtGbNJ0EmYDjIfUo4MpdxRqdb2LeNlXEGxQndJgtinz7TgyfBoaz4PuULBQRPz48du9BJShi0GzSoIy1aXCInn3yMFC9eTLSnddGgT8YAMwBGKXIBcQxoDJksJ03qImeddVLAN66oOZcBJAyeRIRqkyYXSpcuE2Tx4setNPMxGjDGXHSUyUyIPrT3Md4xigazF+MIzRgj8J0ta5YBmSPTNID8cKS6sp2yRrJ8Wk+f89G3rgYWRXs2A73JhoIM3wDaI+u3qzDGhGwAVeLGaM6rZ599TZYsGSrIJOYqjCHK11DMBLX4GOYAUMMZd+edj1qngjvBdQ9rTgA0rJ2TDI+xBin0pxnUUccGbEEU9qRJS2TUqAUyd25feemltwVAdFfxGZtph80gYjOq4HlKvAzw5ZffyNixnWTq1LuddxX6TXoG+54Z0fqM4Z41EqbT0YFxMgBY1MtUoBAjK/vcxb5rlaph1Lc/rT5znrDAemZtWbBM3Lh3hnPGjNuca/36zbAuAbKhhF8xYGR0Vl7S1t33d+Yu9AHys0Ai1znFyMG5kl/i6Avdd8qUpdKr19RY8ruyLTL6rO2+Qb/Dh8+TYcPmWZcdsvrIke2d2cF8eSZanzl702WnYO0MPrIEc6+6Ml0yeyhT914SGQHfaNmRGR0CINA77ugfZPd3FVb3ZBzBzL2WSTmZlTcZsNWzz74uV1/dR3A/2EoSm1Cq+zmf+Jm5OzFfJlAX9djzw5bNL0xblq81fQE8hXM8XYGQuVw/RpZjZEXmGWZfeZ7lJS07MmOTYM5Y1GHPE80xn492tHzwIeSjLMnsEdt6g/f69p0evDgwbVoPAfAyE3aVVO4Qxg6F9n2CtJiXBFznQT7uD43Grjm7AsqYoBCXfKwlbPCxjWpztP3OnLE2Oc/Y9JAwJS5LalyfDM2Ye8u0zdw1jIzB6Ca5svmZuWKtkGwCCbBsxWXfYICUcXNk5K9Myc/Gb4oXd7WiyRPa9+n6ndHpcmVXMWODT37WrFulWrWigbKMXAtawf6Gu6VOneMLkW5Xs3mHJ8fIkT4JRpg96WNjSRcPR9thzgCXLJ4pv3am5svcK+jblnk/nCRo4MAbBHiYFStWWYer2VKSzNMnuZ8WOJ+kf/ab3YBkllK7UL32d3wjT/7zl11oRqlP5erT95E+f/09s04+lO9+2i59ln4nT6/O7Trd9Od9pcP5+6WdJDt2iNy84Ft57G27YTjdnV53ZlnpdP5+smfpPEGdi8gNs9fLivc2p3uqu3x73S4uJ83qllXm+auIvOlFC8bRF2eE8X2uKG5Q5hnlr7/+VubO7ScAIrpKuoV9W1+MAzcuItFkQUS7YbCA14L8x6EBcPFddz0VPDfx5pvvB03g6eATTjhC6tc/LchSGAU7MwK+ZnSOGyujZNoMKWFwRfv2jaRv35ZBZOS11/Zzgk1t0fXh9po2vViGD28bPLPZtOlAgUHQVnyMBoxDkn0S0nfto/UZ2rOZuhhFw9cBEx4vY3CzATuhQPToMSUAFSIL0euvr5F27UY5yccayfJpPVPlB9f3jJE+jmYmGwoMkwgYuOKKc9RhMn3l2vBUtWrFAKBbsaJbnks3GI7JqgACs/yLukx2q8aN68vo0R2lbNn4Vz6Ye03LksS0wTwfjDkxDgHUs91ZCHBp1WqINGlygTRvfom0bTtSnnnmNSvv+hjLwo0YOcUVQGO7D8KgaeytU089Vpo3HyQvv7zaOs5UzmB14yoVmPVlo9nT6ejAsJn2UA/3xxVXnJ0qKYp8z9zFmVw75v7GoNn9lwqBWNANAwDDOJg7mgU3R+e1s5wzGHf4lQgbiAxnDYIdGzY8p+D1FYY3WTkxFb6Ifsveheeff1pwVzMBnJ988qU0azZIVq581zpUOIwWLBggtWsfVaQO41jBRz5j8qXZ6tUfBgBj42xEJhEA3myBYK5Mp65AJCaIwRVsxewdHznGl06mfjbtFIydwUeW0MDkmKMrgJlZA7SRLUAyIyMwTh7GXsE62hngLRuQwcwvk3Iye88jUyNkY1sJB2679l0Sm1DSfewj92eLn5m700euY/QFdr8yMi9ji2Iz7THyWi7PI/bu1mRg6GVDh85xvkCBNfKVmRheYrIjMzYJNlgD9lFkK3PpxpirBmpnZHSGF1M5O6Lf5tqHwPJjJmXJpPpOnJ4c1j+6d79Wrr32IunUaazz1UUfWShda2+yYrva8+FFNsjRBT7N9f747LN1gU7xwAPLZcOGTXLeeadK585XBy9nxr3Sqc3ZNVcGhO+6SzTgXzZsx+w9Fk08gz0ybdo90r375OBFumiWVBtPMjTzsXFoNmGXDhweIyPv5srmZ8bJ3Ie2AD0mqBb99Ox5vfTocX2hvcL4tJjAQN9zL+znPP74I4KXYHGP2worC/iOw7d+PvuFjL7pWi/zsqY2b+xTnK0lSxZOXsjI6z4B3Ex7GGumbN5hOjB6jaYXm/YYuSkXckXcujNnQC782hqPJv2d0WHQdtz9jnMLyfTGj18c2F+LFy+e9YDosAxbo0Y12bjxxyCZja0w+lhSWmrf7QYkaxTaBX8/Y+Dn8t2P23fBmSWbEgCqwxpVkPOPiwcuJGs12Ve/bRf57Ltf5cX3N8tDq36W1z7akqyhNH21V5lisqR9VTmsSqk0tfh7M6s+2SKNp6xLa5taYw1q7yV/OmIPqXf0nlJh7+Ja9az8PuOZH2TcI8jku7v4UOC8WnvKxOsqEZ8A6MIDvpM6+sxzRTVrHhw4kiGQ+RYj6OGp9bFjOwoEA1dhBKV0OEcZBT0KSA47fwYNai3t2jUq8qSXL3186jMCPtrTjM5xfTKOwzhDSlgwrFevdsHz0gx94yIjw+2B7267rbtAEWcMgT5ON2Z8Pg4qn3WM1k1K+7g+P/zwcxW47euAMf2wAKU44HrY+IKzBEY+ZIJDlg9XYY1k+bSeqfCC9i1jDIqej2HHXOvWl8nAga2pTHdMX8hMjMy1hx56gDb0tP5u1pvd84zBwcdQzBq62We2mOxW0YyZcQRl9oFmLGOM6uwdzNzntjvLRJ0DbI5MfB999IVcfnl3ZyY41lgWpR1jFIxrO3xfNWt2cRCM8+KLb8qll97i5HefLCnp3DgMeM3HSMg4DdkzHPNkzhzUy9TLBQy/+jhBfdeOkdXRJnuu+PYfrs+A9nxkJMYRwIBl4ubErFs+nDMYgwlqdBlQ4+5pRk7MRbYR9i7UAEThdb3jjofVYDWXDsaOib3HfPYR7gQEtnTqNK6Ikfzkk4+26tIu57MLzMpkd3HdNwytsnFfMWdf3HmTxE6R9L638YEGCEOGmJkzewt05LjCrAG+0wCqPnxqq6uBWMx3Q4e2kbZtG8YCYVCHtVcwoFRW92SBA7mWkxleBw012oD38YIIHMmuYO0kNqFUeCmf+BnzYNbb5y5gMmWyshEj82ptGR0f9p/HH3/FqiOxgP1crh/btyYD44xHFtjNm7cInhe2FV+ZicmyCvvWlCm3OIOvGJsmy5OMfYNZe2afaLyYyrkR922ufQgsP7JrlQ76MDKfDUBjntqGLAqg5WefrVeThzC8k455hdtgeNHH/shkS9fAp8yYMrU/cOd07jy+SJCmyy7oCuw87bRa1pfymIApjSc0QLL2fTr4id27UXuSCe5BEhU28RBDM8yJtXEwNmEbaDJMu3y3+ZmxMneYTR5mbFU2+w9j79bkcF9eDduNTzzxKBk1qoMMGzbXGRSCPrQXaXzHkaQ+I6/6nMtJxhD3TVjfdK0Xc4bXrVtbZszoJdWrF8VjMN/7yJQMPTHfTNm8w7Rk9BpWzkGAPV5JRsI1W0nqr0kXz6Ad1raQC792OufpK1vF3c/hc6tTp6vk5psby7hxi2Tw4NudQ2X9tOx8jQy71157yPTpPeSuu54WnOOuYsv2zPaZtN5uQHJSyu2k3338za9y4cgvd9LRZ2bY1cuXlAU3VZFq5QpH92Smt6Ktbvpluzzz7mZ56f3N8srazfLV97/J9h3Z6l3vp/4f95QJ1zLgT70t1Ph5yw5pN+8beekDHijKtczVAgD9kEol5eRD95DTjygjpx66hwB4nYuyfM1m6XDHN7Ll1zxa8FwQwrPPSmVLyIo+1YmvPhGRb4h6v1dhnB9RIwqiNZG99IUX3qIzakYHFM4axIJSsuV0Z5SKsMEbc8E3ELA1oxW9MJ4VGaU7iTGMjS6OM6QYwRBTMc/bsI7IRx6ZIGeccVwhKpj2EP2P6Ltzzjk5+J0Bs/hEkDLr7/PEtOdSFlRnacUasRgnhw/wMjwvhv9QP6qMh5WYxo3Pk0GDbpT16zeoGfB8nnnJl/VMygfsd4zxImowMFlmDzywildgCdNXJsF5NpqEARPsvmCMjj5Oe9bQzRoymYyQTBAMsw/iskQYWjPGa9RlDQzMfR5n+DBPQr311gfBvYJ7wvWcvRk/C0iJ8hZDt7i2zX1Vo0b1AgMmw2tJz2D2nLDVYxyZrJGQubt8wM0YM3PmoF6c7JAqbfA9C2z1kTV8xsXI6mjPtYd9+nPVZUB7bHAT46xLIrua8e8s5wzzROdf/nJGQWCfmV8m9lq6+IS9C1kwpStTsBmzC6CLOuyYtOCcJDRCIA0y5L/99trYz+OcVS7nM87QsC4UbZRx5LruG4ZW2chmxpx96bJTMOeFjyyhyQ8acIBZA6y7D6g/Ce/iGyZTGXOvM9mW2DOfORMwdlaG19ZLu2NTlZNZOcOlP+BJ8d69b5OTTjpaRo9eYM2uxtI4Kb/EfZdP/MyuFWujxHwRSI2soq7COu4ZXtTWEHfAggWPSJUq5Z0Zgdkx5XL9mHsAdHcBkjH+fv1myGGHHSB///uT1pcWmHMsvMYsL2n6HQuCYOwHTHZ+zIG5zxhezIZd1NA8H3wI7F7IhCxpO18YmS8OQGOCvJFcBTpsrVqHCiMLsedGOu8QhhfZrNTMHmGyzTJjysT+MP44G7jLtrddgZ0TJ3YR8GxcZmVGPtF4QgMka3daOniJ3bthsJ95yXHu3AeFsbmacTJysw8IW1sD8D4AqlWrVnCSKou5jZgAACAASURBVN9tfmbwixY9HmT5txXXKz+MrQoBGHPm9JGDD65W0AXDHz5+KJZnjY0AmT197NvsazLsOJLUY2y0ufALGX0TiUvmzx8Q3G1xRbvvUn2NylemZOiJeWTK5h2mEaPXsHoSsye1OyQJf/p+k89+bd+5MPVZHcbl78KLDBMmdJHSpUtK27ajZNmyFc6uWbsMM/4wNsm8Irhs2fPSpElf5+fMi15M/751dgOSfSm2k9e/d+VP0mvJdzv5LNI7/NMOLyNzbqiS3kYdrX3303b59Jtt8s7n2+QfH2yW977aJut/+E1+2ZqfoNTixUTu6lBVjjmgdFpodPtzm2TUQxvT0laqjeyzR3Gpul8JqVG5pNStuafUOrCUHFihpJTdIzsZlD/f8Kt0XvCtvPXvralO5X/u+8e6VZODKpVU5o1nXT6maeOrdJknGRD1BAcYAISIRPItJmsQItOXLBkqiJp0lWw63RklICyQRRXIOnWO9yVHyvUZAT9JJitGII8zHhnj5po1nxR6XpqJjIyLoDXt4ZnmAQNukPbtGwXP5TBgFpexIo7wjGExG0ogQ3vWiMU6OVgQZ5RuDP/FKeMGtAfDmcm0rhkF0Pe5554a1EeGVK3ky3pq40z1d81IifbDZ0Cc8hZngI4b16uvvhNkerU9K2++0TKlpTrn6Pcm00m5cvvI7bf3ETgSXIU5P3yN48ydijExey38PKBtHhoAy3zH7AMYQBs3rh/bFQMiwYeMUYq5z9FW1CgFh0CfPtNk5sz7CxwCP/30SxAgdd99zznXmnHgRhtgDTRRupn7CnvMBOOAL7p1myTz5j3kHCfDF+neN2iPyYDAOK7RFsMrLLjZzJWRy1DXxcOp0I15YQDt33jj5YFcXKZMel/ZYcEY2XB+M3c0mwmEubdYcHN0fXeWcyZ8rtl41JbtipGpffdaKvsk/C1Lf/ZsfvbZ151PAMKxaF5Osc2BvZ9hpEYGrEqVyqWFHAiWGjhwVpC11FbiQKWu/QE9CJn3bWcNEwDjum8YWmUCZBGlDzOOsHM4qZ0i3fy6fv1Gad9+VADsiStxAQbReps3b5XevacGMo+rxDnV08K4oUaYoFZGN2NkDfbMZ9pi9WRMNddyMnMfYpy2rFjQGSBjYs9s375devacamUDlsbp5KN84mcGkONjP2L0SdCSzWbH8KIrIATgQgDTL7usnsyZ86BTR2L0Now9l+vHysAueQKZw/F34ok1pWnTAVbW9pWZGF5iACmM3Y/lSaYtEIABBTC8iLayAY5BP/ngQ2DkEow13bKk6zxmZL5o0KoJhkSCAgPkQB/Dh8+TYcPmOY9/9txI5x3CyCEsoEl7wQJ71tDEZR/Nxf5g7INxwGyXXKrZExndX+MJDZCcrXOEGYc5G8OJhxi5Pczv6eRX6Cjjxy+SAQNmxW4p2AmMzVHbc4zsnEubnxm/tk6u4ANmX8ZlyGRA5Iyuo61B+Pe1az+Trl0nyssvry505rheSDLfQ/9dtGiwnHRSTWuXzzzzmqxZ87E0bXox9RKmz9hRN1/9QiZI59xzTwlk73333Tt2apqN2fWKKCP/+cqU2njMJDJl8zbtM34QH3A+sye1O8SXN5PUz2e/dpL5aN8wPIw2ovpV2N9lXg1g7hZf36pr/AjC7tXrNlm8+PFCGBEmoRPaXbBgoFxyyZnWLsALDz74vOAMKF++rEZK6vfdgGSKTLtOpT5Lv5Olr/y060woDTNpVresdLs4PU6WuOEg2/EPv2yXtV9vk3+s3SIrP9wsqz7ZKpu35ScAOW4OZx61h4xvUinlTMIfrf9Vms1YJ19//1saVi79TSB7cp0j95BTDi0jJ9UoIwdXKhXMOZP5kwfdt0EWvvhj+iezi7c47G8V5K8nxQvS/506snCvpinBGtSM8yMOQBjtDM7A++9/LshaCEAqQHA9elwnBx20f0FV87Qd6xBJ6nRfsWKVLF/+hrRrd6Xst98+FF0YJcAYu2CkiAKkSpTIDrg/PBnmefRoZg4YIQcMmClYAyhKcYURyKMOEaNUP/XUq4UEQ7SfantREDwDEooCscGfMNqWLl1Kmje/pIgzn6El5pIK2BLghLvuelKQ5bNnz6axAi5DK9boyjjK4oDg2AtYRwjhLmAGQ7OwMo59g7MEmYTg4PLNoB3NwgpADzJBnX32yUV4mRlbNtaTOnxSqMQ4ss1ehUEGwBhkCnIZWWzDYYx1+Nb1vJU2VeyRefMeDKpdf/3FgXMdjvaZM++Tb775Xlq0aCBt2jQs4MtwphM2Sy9zfkTvKJPVGwpw3PnBZpVnntn69NOvpGXLIUF22LjCALDMd3jR4MILOzrJ7gInMQYGxiiKATD3OeqFjVI4wwYOnC3Tpt1TKBiKOSfjHLigx/Llrwc8ZJMNGGAtxhleS4DiO3YcE6zZiBHtAoAqHFnMnokz0DDj1PYS8zuTAYEFDjJrEgXfwdEye/b9Ur78vnLJJXWL3MussTsVQPD27TvkiSdeFtwZffo0LxTQwDr3jzrq4IIMUwzdw3XQP2Tnd9/9SDp0+JvAGWoKu2dSBaZ9/PGXMnToXGnU6M+C+yLqhGVAewzwwsyLcdZFM+hCb8F9X6fOCVKv3olSHFHEMYWlWS7PGcij5i628YvLKZ5kr0FewhrXrn1UoJ9lUmdhABIMiEXTVVlHLAuoYu8y25pBPhg5cn4QbNuo0bmC7DwAQNmyI6OdKIjf5XzGPjdBfHFjYGR+zSGg0dz0qxnzTT3IRsuXr5IXX3xTOna8ig5mZsfhY6eIoxlz37NgsDCAIa4vn3uC2UPow5XZTruL/vWvTwO9GACEI488qEh1NqiVkb0ZWYMNaGHaioIqXOdfruVkRo/D4thkddwHU6culV69mgbyMhx0thK1CWGN7777aVm16n3p2vUaKVcuPY63aP/5wM8Ykxbggjo+gfzM2tl0kaVLn5L/Z+9MwG6q2jf+mIcQZfaVZhWppFJRKNKASEJkHl9T5iHzHBkSknlMipKPVEpFkyIlFaWvNJgj8+x/3fv7b99+z7uHZ5+zz/uec957XZdLOWuvvdZvDXutZ93rWT16PC1Filx6AZdm495J5GAVpleocKs0ajRAYJuzC3bzNbOPwJtc3bpVks2x0qr+tIJkJzHDX3/tM2weEGTOm/e2cbuaU7CzrcFmhf7Uq1djwa1S1qDxTKsRpGjmc9o2qUkr9LCGOQZ8//1/jG+0uTZOTTsaxp+bbrrGsP/E8h5CWs0l4YzDLmjnSdZ1PPpE796T5I03PjQcfZgH3DTrXbtxA+IUHH5A27GOZV7zDz+/a2xR2puCvMZYqwMUtzymZv8w9w1gE8XNnKtXr3fMmp2g1KnMTodezcSDWvt7CUzxPj/7Kxir4LW4R49Gvg6QavJh9hU70ZWmzWrnzVoBntctO37WAJq5c1ra/MBXM8Y6iaY1Qkon7+eadYDde+GEAg67GjR4UO666yZNEzHiuO2bam+BsRNWmxnAON+q1XC5+eZrXQ8xqzNsE1Fj48Zj0dwXatiwmmE7Nb2DW2+Y8lpTus2XvOwtGvt0qM0bY8PSpWsEQtAmTR5JZu8FJ02aiBctm7dZxRqhqlacr/2GYH17++03Xmhl6B84lN2u3ePJtCSRtFevZzXf9LTa1/bKezi/a9pb6PrV3O9C37Ee3NJ8W0L3VmELx/5uwYKX+LJLW8XIoRoR6625bkzcPMzjYG+3bhOMbxHKGJRdhILkcFppHD/zyJhd8sue03FcgmCznjVzBhnT4FKpUipHsAmLGKLbtVtPyOotx2XDf07KkRPnAn9HaiY4vtGl8uBN/9sQDufdPRftl7c2Hgvn0TR55pJcGaVCiRxyf8kccufV2SRPjuDFlcs3HpMei+DJl8EPgbp35pJBj+dTPPKNiJxRxNNfX4uNvquuKmYIbXCKfuLErvL445VTvMNpcx0bn+PGPSN33FFS/vhjj7RpM9IQCms9hWgMq6Ge4UwDwq23XufLk7NWkAyDyYoVn0inTmMNDwiYqATlTUtVef8fSSuAs25gmR6kIPBzO02tOQ2PjVUYLeApC+LVPn0mG9eb23nQjiQ9u1PpGjGLdYPUFBP26jVJRo5Mkjp1KqcQ3GiMnUDvRwxo1icER+vWbZJx414xWEFo0759XVsPZ16GUqSpNWJphJehmxym1wy8B1ew4MpPu6Btf+CFdlKgQD6ZO3eFPPfcfDlw4FAy0bpWQGT16GKOOdOnL7Nty7FSn376dDhxNZuhpiAZBlxcgWb1TO3nnRqxi5me15XUoe9Fe4LBfdiwWYZoHf0UbROHJ0K9xKE8Y8Z0FCySv/nmJ0O8++efe2XhwiFSsWIZzyJpxo/QjQ3zUE6LFjUveGoPfZFX39WIWry8n6A/jR3b2fN2ATNvmvbh5nUNB4wwtrsF7bVxEL80bjxItmz5xTU9GBBbtqwlW7ZsNzz1rFr1WYpxV2M0Ch3btHMDbT6XLBlpHIZw+/5pNqyd8lmq1NVGPwjnNgrPTiC6eaCmzZrv0tRJqHHYq19pjd1aYaKVC/oa5pj4LkMYgr49eHCrZAZijSHVTBMeSPzWFw4fYMzD9ZQQE2FDN0eObBeyqdlcMSNrN1GtDGDUgxER/RzXWWNufuONV6ZoPhrRnkZ4YSYMUYiTtx8zjvV7r5nDmc9p+29ajTNmWbCGcLttwO3QkNe3JnSeaM6XRo+eL/PnD5LKlctqhoiw42i+sZrDOdggbNp0sOEZLzSgz0+e3FPuvfcW22uGQ+NrBVXh3AIEIdf8+atk6tSlhgHbzNenn252PRBkJw52+mZrxjjNnF9zIFjTP728qoG/edgCIklsvmEz10lYE1pfWqGN1k7h1Jg1awWtGMztMBkO3Ywd20lq166kaq+aPoQyoQ3hZhCsybUB7XXWrOXGeuyOO2405pR2N4toBEp4p5e3Tc3aQXsYQCNWQJ6sogrr+AdBP+wK1pDW82TN5m9omcz8Y83es+fEC4eZvA5AhNaVOQdr1eoxwy4RrYMqsdCetUKhUNG2W7/S2LdCx1xzLYI+F7rZqeHkdKgEdTl37kp57rn28u67XxhrY6cQKkq12lRMj1fWZzX5isZ4pBk78N6+fZsKxDnWgHGuf/+pxjqtXLlSnkK+0PWJWU/wQDh4cOsUHgY1cwqNt0nNRr5WrKdZh4UKr80xAN856+0Lmm8jeAdhF4Unw9Wrv0xWf7G6h6CpdxQkyLmkk6derOGaNx8q8ITpFvCNb9q0unz99VbDpgPbRKh9XfMdDB03TJsxxg+sH01RmHYuoo2n+UbajQGh6XvdYOFmnw9NKzX7h5kveP9zs6NhHjVrVn+5557SF7LrVGaNJ2iNfV6z9teMSxijMW+zOjIKZY5vOLzJdu063jicDC5+bGRaQfKjj5YP2/GQZt6s9S7qdctO27aPqxlo1lRpbfNDfWv2l5z2wTQ2Q6f9Cc24HirWNm+62rFjtzH+QbgGmzUcLeDw27XXXmYc8q9evYIhDIZjGDyzfPla4/Cy074pOGjy4zQXxHg8fPgsIw9uh5i1469TPO38DM8HsS+Eg95jxy6QkSPnJssSPGab61jYdWE3Qpg7d6DccMMVjsV0++aBG97n9O2F3RZ7am7Byeb95JMPSJ8+TVPYQzTtF+/T2IPsxk4vm7f5jGbvQnMQGelpviGh8wqzX3399TbPG9AibcPm85pxx5zvpsW+dlDltKajacP4Jkye3MPYd3zrrY9txy2tXcbaH0Lt+rCNffLJN4YDIoxb8EqMuQVsjRCq4/9Pnz5r6ClgU9y48ccUc1izbJp1ud1cyfz+QCcDe7ndWjiSeqAgORJ6cfbswWPn5K6Bf8ZZrqOb3RJFssiERvmleP7MEb9o18Gz8tPu0/LF9hOyfvtJgTfgYyfPCTwkJ0IofVlWebFJfimQ2/40slcZN/9+Sp6avEdOn40/IFkyZTA8JRfNl1kq35hdylyRTW67IptkyxK572S0k4dH7/TCx99DCFxTKIss7/o/L8POgLZj2qfip504rFw5Xj799Fvj5KfbNbE4LfX00wMFxtvQgE04LMbg/Q1CJD+e3DQTCqsByjSM4bSq1xW+ofnUnBKDEReik6Sk5+TgwSPGxj68jaVF0Bg8rNfqmh6CR42aJz17NnLdeNJsRtuV2elKK82i2i49JyO3Jj2r0cDJ2G59p9cVbta4mByPGJEkRYvmd616MMe74bkIBgoY/3CaHwYku+uWNeIjP14INSJ76+ldcwG4atXnnpNwGLZ69JhoeK/1G0KN9BojeGhbXrjwHYHAvHv3hrYC0VioT79cwomvEaBg/B02rK3hJQgCH7sNee27sdnZvv1oVXQ7gV3ogxCs4DoxiCMWLHjH+BmiPngaQN9p0KCfrWgLxph77rnZWLzCgANj36RJ/zUGegW/44e5KYmNFjeRvtt3EHny8kyIOG59wbo551VG83f06a5dJ8iCBascH3EShmn6kJd3FetLNd4n7DJpZ3jTbCpYReVoI126jBcIK73mBppxU/v90xh7rBvWkcxhtG3CjKcxfGo9ICBNTZ1go+zxxysZWTD7VZEi+R0Pdmnar1kebGahf7oZnxEXY87mzT8b3+Xly9cZ4wu8TfTv3zyFtwrE13jUM/OA+SGEwW7Xe8EIB/YLF74rU6YsMQ7ouI2V2jEXc20c1MChQSfvwWY+0bchoMS4i7x4sdNsvGpvbtBsimGeY/WWYc7hHn74blthSDyNM2ZZwN0puF0PqxXJm+O6VQDtNF/yO3Z4xdeMLV6CZNNDBcbQ0IBvwvjxzwjGJ7crla3Pafux1zzdmiby+Oqr78mMGW8Z61tsPmKjtHz5m418uQnH7cQATpvPGuEA8qURjXl5DEI6mrU34sGjarduDW0FARhXx45dKHPmrJSOHev6EiMj7aDtFE5tViMG0wgU3YQD2vqz5lEz/zLjaw+qob1iLYoDKNjMsW7i2vHRHAqPdF5rvlc719AIsKyiCnzvcTPRM8+Ml6ZNH7X1FKaZZ0Rznqyx54BTqFcsU3B5552ljIPWb7/9mdSr19dxeLauo61zMK+1jdd4r/k9FtqzlrPbrTGhZdXYy6y3PXjN8TVzLeQh1EM95tMDB06TgQNbypVXFjPW+1jrOgWrMwfNHCGt6k9jF0MZQ20ApsAav8F+/d1326Vu3T62h5tMRtZbG7zqSSvE8fI2qZ0PL106ypinuwWtoMIq5sJBddh0cFAoVAzop84jsYti3fTuu58LDhOGhljcQ0iLuaRTvWvsp3bP2tnXNTYa6+Esq83YzcmJ5vvgFUczDngJkk0P8h07Pm/7Oo3NMtw5WiT9w7pv4GWfCj2Y7ObkQHOIWTMH1By60H7XcHhn+PC2to5+/nuD3grjEHe9elXUQlxrnWm+17CRI8ATtebgZWhj0jDTznfhAAn5sDu87PfAg2Zdrs0XyhwNm5/J0stOb7UlWvmbN/E6jSdOthXNdzhURG6uLSCOnTixmyGag4MDCIG1wc3W47WnYL4jdH/eKvTD4TQ7R2La/GniaW2USEszxrrtC+EwgtMhddhfqlW7y9jnwvpW4yzF6aBL/fpVZcyYTpI7t72DQq0dzjr/0+wladaiZp142W3NeH5t3njOq/8hjtfc1ny/Zo4CWwTGXezhWQ8QOznC07RLv3FifV/bb3m84mvXC3bphI5b2ptszDUW3o1bHjp3HifVqpUz7Po4tIR9fTdHHda8uB2E1K5d7L7v0TykTUGyV6tMoN/XfH9c2s3el0Alirwode64SIbUuSSshA4ePSd/HTwj3/1xyviz9a/T8sveM3HvCdkNRqtKeeSZhy72zQveoVvN2Cdf/3bS97Ox+AA8J1+RP4vcUDSLlC+RXYrnzyL5c2WUXNkzSgafGuWjJ89L9ed3ys6DZ2OxqDGdp/WDikluT6/V2Ny2v5rPrnCahSQWObiGCyet3U6+a0Q3Zh5gmO/cub7KC4tmo9A0QJlXkH311Q+u3n+dKlozYcaJaVyXhc1ar5OT0W5QGsOCeWq9QIG8MnPmWzJw4HSpX7+Kq+do7SZwaPmsXkutv2kXbaHpYaJp561Pmz9Meu+++6YLJ+lLlrza0ciFd2NyrPEGauazTJnrJSmpjiG2h/gI4gMsojApx8YHPIG/9tr7htgHARvSptDSyUOYxgOExhOBmUeNFz3TkHj27FmZMGGRvPDC4mRXsDi1Y+3iI/R5TP5Hj+6YzPOyl4EVadx9d2lDJA1v5LNnL5dBg2a4tuVYqM9ojwFIX1MPYHfFFUUEIm6/J9RDywDvHE2bDhGMs5oA41C7dnUML2zwYoF6gSgCQmps6uC0rZmWVVCH+cXIkXMMD7maoDWMaMcjMz3zaiL0bS8hq5cnCy/PE27Paw1Pdqy8DLROQguv5/AuzYaGn/EoNP92XgU1hmOkA28JzZvXMETePXu+aGx2ajbNNOOm3fcqtH1ojT2mkBNCGxhjsHGjyaemX7jF0YjXtB4QtHVieufzIxDXtEOznDBIw9NfjRr3GZ6aIMyFMRYeGlD/H320Ud5886NkXrq9DOTaqxOtc4OuXRsYJ/vNAxJHjx43bglZu3aTMeZh7DPnBW6HlBDHz5iLecZTTz0ojRs/Ktddd7lkzfrfQ8jm+2GohyANf8zgJUpDPM1cXHtzg+abZd34QX/AYQKtaCqc/pta44y5IeH2/fQ65KERVZnCs2uuuUyWLftInn32JcO7RWrd6GK9MtNpDLKKf0LjuHmRDudgDtL324/r1Lnf8HAHbqbXcoxze/b8LevXf2+I/9CPTOO5nSjUySsY+unAgS2kWbMayTzkLFnygXTo8Hwygzzi4hCpl3dhjfdP7YFGzfrSrDPM8Xr1elpKl77WWNdDyPXOO58b6wmsabzWPW7fqCDtFHbv0X63vASKbu1Vs/azy5vfNQzGsE6dnpQnnrhfihUraHz7IOLZu/eAcZMIvnuoFxyAQdAIZDRjqcbjtkbgrp1raGw15sH3woXzX1gv3nffra4HCr3mGdGcJ2vXJfg2YF4L0Qj66IgRs+X666+4cCjXS2yDNcicOf2lVKlr5KOPNhjfhdQ6XB8L7VkjFAr11OU2PmntUeZ60rRTvvfeekc7i8YOhDxh3gZbyr/+VVDWrv3a8OYEj2s4DKPxSPZfT3Od/1+IuszwOFelyh2O19OmZf1p5p/mOPvkk1WMMQ6H/TDvxUY3bA8aD5249QZ9C7c1QdwN8YvTAW7NOOS15kc9ar61Wruf9nu2YMFggT3b9DSKMcBuzem3zsO1i2bMmFHatRulWtLGwh5CWswlneBo7Kehzzp5V9Ts5ZiCRdTZ0KEz5JVX3lPZjFWV6xHJSwgeerNZaHJO6y+n+bhXnlOrf8BBg7lv4OY8x+6AINoHPGiHHoDVetbVzAE19lfNutVqQ8EBcXhAhg0D/Q22k+efX2gIDb1sNm71pikP1n0ff7zJeLff20fwbs07NPNdN3uB5vB7KId4sfkh314eWu3m415iTjcBm8YuZf0O293ahZuEnZyo2LVJr5sFsCfQr99LhsdQr4CxDzesYS8SNkZ4EHW70dErPT+/+7FRIt1w94WwpvVa45j5xpiuuTXTrt7xffRyOKada2FeBXGzefALDtO8vK56rUWtdRMNm7fmsJ1mbmvmUzNHMQ86Ya7u5XDKT9v0E1czBtill1r72n7KoomrbcOhaWE/ctKkHoYDBjNo10Om/cG0S5cufY1hl4GzICfHhnZl8fIQ7mduhm8p5hvYr4F2A2MuyjhkSBtfty9omFOQrKGUIHGeX3lQpn94OEFKE0wxhta5RB6/4yJVYufPi/xz/Jxs23VaPtl6Qj756YQhQj6TKC6QFRQuzplR3u5eRPJdlFER+39RXvviqPRf8revZ+IpctbMGeSW4lnl9quyyT3XZpcSRbNKzqw6ZTKaT9/Ff8ubG47GU5FjIq8vNSsg912f3SMvR+BzTp1fzUYfEvP66COONi2NJx1rATTpIs377itjbLTBkI8Nd3iK0XrN8jOZMuP6PZWsrhQfETWTPyTXsOFDhlH+jTc+dLzawvracCaodpNTM81w0nPz9qRZKOHdEApjowYLOwiT3TybhtMGfFSVMWkfNaq9kSe3dqnxIKDxRGDmTWMUwzW/NWpUkI0bt8r773+pFhhqNrxCGTmdBNcsVpEWrrtCwOa626nyWKlPP20k3Lh+FtAaZl758PIw4vW80+8Yx59/vrNgMxh9xM+4Aa+ZEyd2Fxy88AradGF4hKjr1VdXS65cOdQCUfOqMLvbApC3UK9W1vw6ecLA96Z37ya2HkO8yovf0Vc7dRprfAPsgp3YBkYzeE3Cd9Up+LnaEmloNoSt73LyKqitQwh04C0XovLTp8+o5wYao701n04COW0+UU7k8+ef//CVT03du8XReEDwuord73e+atU7BQaoZcs+NjxgaoTXXleshssB7QPeQiHMcDokZKb9wQdfScOGA9Qn9zV5wtx66NA2UrPmfa4ejSFWGj/+FRk0aLomWV9xMLY8+2xzV4/OGs9U2utHkTntNwvCEozp8Jx/9dXFPA+EmAWP1XFGI0bWeFLVCpZgJM+UKZMhmsWhUvM6S18NJILIO3bsMq6Mx/zOLrgJ2J1YwQsiBK7oO+EEzZw4nHSd8uUkHrA7yGNXZj9iVs2Gv1ZsF8SYo133uPHW2ADwvMZOYfcebV/yOsjn5PVcO8Y7MYCAsVWr4cYmSZChS5cGhndrtC+noBn38ayXx22t2FY719DaPuCt7NSp08Z60WvjH+VI63myl9jKrp6stijtfBP9Epu+4GJ3ECfIdhaaVlq2Z+RF48lNe9MD0tMyx3oSQuF33vnCOBg3blxneeKJB2znfZrDPKFcQ+cN2j6CfoG1nnlLRugmc6zUn9ZToDW/ofYOzbcE4zUOvuHAmNdBIM0hC6s3Wad+FfirPwAAIABJREFUpVlvau1+2vaIMaBAgXyG8BrBzW6ubUt+xw3r/ABX18PrqVeIpT2E1J5LOrHRHLKwPos2jhv+qlcvn8IerekjSMs6bvg5lO5Vv16/ex36dzscZXpznjZtWbLXRDpPTY3+Yd03cLoVz25fyvTyDtuiNWgFvZo5oJ+1f6R9xo/NxqktafOgWYvbvUM738WBIjdHT051h3dq5u92eYsXm59mPm53oNnNTud1kFnTjyHChPgeY8bs2f82DnFZb53SimVRPu2aFU4EnDwCu42XqblPHYv7Ql4ejk12dl5xhwxp7XqLsJ+5Pw5plS17vbz22gfGXpLmZq+0tnlrDslp5rYmY80eL74j8Hr/22+7jL2q1Gy/Zj7jYV/ba47k53ftgVprmk62FM34iXQwdkL4C9uoNS0/dnvtt1mbp1BmQeyVO9UDBcl+Wmicx204eY9s+DUxPNQGVRWrehSR4vn/6ynJLpw4fV6++uWkrNt2Qj77+YTs2HdG8G/pOTS4O5f0eyyfGsFv+85I65l7BX+nl3BRtgxyQ9GsctuV2aTcNdnk5uLZJEcWZ4Hyik3HpPsr+wWidwY9gdaV80jnahqP3RvUiWoNT5qJudZ7hV+xsN8JSiSemLQTF0yg4DEDC9O0DNr8mnnEBAuCv6JF87tmW2tMMRPReNfzs0j38gSqFSSb+dN4gTLjYlENYxWuxwoqYFHcr19zQxztFTT9SOOJwHyPZsPEmietkRLPaAyV1rTtTpCav2sWq9a0nLxxh/JN6/r0qu8gfteKu7y8LvrJi5Nh308a1rh2glvtOKQ16lnf52c88ns1vJunPOTBaaFrnp63es7Ewh1eDx57rKKnYNKLvZsYrmfPp6VXr8YXbi0wr8vClb92IdxNAc2BC/N9bkIJ7aarmZZf7zd+Nr/djNzh5NNNqOBVx35+13xH/Wz++v0e+O1X8DzSsuUw1+uW/ZQfHjogMoM4WhO8+oQmDWscCBiHDWtreK7XBM0BAU06Zhw/Y4tGtOfnmk+NcNJaFrcDanZljsVxxvS07yTONcvRunUtw6Of6ZHXrnya+ghnvuSn/WjjOgk18bzTQaLt2/+Qbt1eMA7IWcdweOGFxx+I6cINmLvACz02E4MI+E716NHQ8HRsV2d2nvRCr5ZHPkwv4NbvP8bfYcPaCTy7ag7YaoQpfsR2XoJyN34YX3HYAl7aIwlB2ins8uHlhct8Bptl06b1NerCGjDfQxvv3HmscRODNWAtCw+m5kHKcDm49SG/aWLcHz68nVSpcqfrIRikqxlnNB634fkGa2pcz+kU/Mw1NPkK9/uRlvNkv143Q9fUfuebqS1GNuskrdqzlo/2pgeUR7tOtX7H7Dzjh/aLDRt+lPr1n1XNd+2Es37tg25OBULzlhb158dTIPJrVx7ttwTPe4mRtfWONQYES07fb82tBsiP1u6nzZe1PXrZzVPDjqaxfWpFCNb2Gs09hNSeSzp9O7VXU+N5NzEyfvfTRxDf76F0v/MVu/huQk3M02bN6m8cwLQG1NWYMfNlzJgFyf4dt6BgPL788sJhZy01+oc1c3ZjoXkjRPHi/7MnmLdQWZ0KoP4HDmxp3I7hdQhbOwf0s/b3OvTlVgkQ9sGxC27b06yHnNLSCpI1a3G7d2jmu+ZzTgcdzZsUQp1IhGt7xfvizeaHPLvNNULnaW7jAvaM0Hbc1qNOQn+3Nhk6/mnHTz/7Fl6HMOzyF01BnROP1NgX0t466Ge/K3RdAPuM5iaxcGzeTgeB7Jimpc1bc0jOa25rLZMfmyyeC8f7e9gfcMuDfus0Lfa1gyinNQ3NIRUzvts60e+aM3TvTPtd9rMOwHgB7/K4IVUbNIfXtWnZxaMgORJ6cfQsdI4le/wu1Dv+r9IuyZVRPuhTVLJl/p9QdO/hs4bo+Me/ThsC5O27T8u+I+fk6IlzZGdp7693LCQl/5VV1QO6LdwvENym15AnR0YpmjeTFC+QxRAolyqWRYrnzyJ5L8ooGf+/6aHdPfTcTjl6kj3UTzuBR+q5bbwFjf/1kAxPyd5Bs3DSnlDTGM/DOUWv3RD1MrJ50xBjM7FJk0GyefN2x+h+FpGad0YSx8/mlcYLnjUvTp46Q/OrTVfr+QfeDSCAh4cSp+DnGg5t/qzvcjJc+q0rGM9grID3blwz5BU0m2V+rsjB+7T9BxN8r2vj7fKvrVevevBjUNe0kVioT6/6Dup3jSDZzwJOmy8YN3ElmOYqMac0YSR85pn6xrV8dn3E69qqcMv19ddbDW+noVcYhubTy6OCU7kgXjSvnDKvc7fGxSYIrgcqXryw4WHro482ytChMy98e2B0bt68urRrVydsr8h2eYOnhY4dx6QQzpjXQEOkAm/6kye/LhMmvGrrDdavkDO0L3btOkEWLFjl2sw0Hms0ns7wknA8FGoNwBojt9bYoymztm9q4mnmO5qr2MOZN6Cs2EyAxzjtxhL61MyZb8nAgdMj8lKMd0N8X6PGvZItWxYNqgtx0C5wDTS8edn1a01imBdgzEM/8vv+9eu3yDPPjHOdo3rlAWMmvscdOtRVjy0a0Z7m+lEzb36MhF4H1OzK63Vtp/mMps9FMs6gzeIbAy/7aDe4RtwtaDeR/Ihz/M6XvNqP399R1xAWwyAcKthEWk2bPipoOxin4a3jww83JPsWIg42iDA/xeEB7Xjhlk87wbPfciE+Dhv27dvUU8wQup6CwRue4dH+sI7D9/C55+Ynax/h3IqgMej7EduhjH7FZ6ZAu2nT6hEJx836CNJOYVfH2u+zOZfAvA3tEeJzbIAvWvSujB37SrK6M8fYzp3ru3qe17Y5N9GzNg3US1JSHYEgPX9+75tEkK5m3NeIUTSbkX6E8n68d4fjUT0t58lLlnwgHTo87zm/wLg+fHjbZHXpx7Ou5tunbVt+46VVe9Z4/fLj7dEst9YOAuY4nI65p5dNCOvC/v2nytSpb7jidTps6cem4rePpFX9YTxq3nyo57rd6cC6di6nEX1pRGeawxqaw3l+DmugsWg9KvoZA6JtF43XPYTUnkvaDQba9VToLWR2aWmdWGj6iN/vgp/4GMtxsHD58rUpHsOaEePsXXfdJBkzZpQff/zVECK//vr7F+Li9rOuXRtI9er+7QBOa047wbOfMiGudt8g1IaJvQF428VtkPh2gAvsFNY1l99D0No5oJ+1P9LU3BRk5RaOzcKNu2adpF2L271HM9+1Ptex45OGrbdIkUuNulu7dpOMGDFHNm78MVnykdhekVC82fyQZzcHH1hHjxnTUW69tYQxJ4Bt0NrH8TzaTps2tQyP0m63wSCu1u6LuE7jn2b8DGdfAYcw27UbleyQtlMbt1sb+B2Hwo2fGvtCOGDRtOkQxzVSOPtCpp3B6eCxEw/tXrnm2xv6jrSyeWsPydndrOnEyc9BlDZtahv7Y179Ndw26vWcdj2XlvvaXmXw87vWAY/XOlFrd0fe7PbONN/NcLQ+hw8fk969Jxm3I3kFrbMzr3TcfqcgORJ6cfTs17+dlAaT9sRRjqOf1ZsuyyrP1btUcufIIOu3n5Tv/jgl3+44JZt/PyUnz1AY6lYD1UrnlFH1LpGsFjG3Xfwvfj4pLWfsldNnydPkkzlTBrnz6myC9lfmimxy2SWZDbF7vRd3y6Hj56Lf8BPoDWC5eYTGI++fIrJLVXKvjT4/p4TcvMdFYrjCxHjp0jXSpcsEx8187aawFxTNYj0cUbXXeyP53WuzOFzxDRbmuCLc6Qo9P971UD60D2z8jhplL+Txm0+3k9B4n9/82S0E33zzQ8MoZCeicKozLKAqViwjrVrVMsRWGg8EZlqazTLN5q81b17eWhH37rtLS+/eTeTee2/xLfbQ1KvGw6umn6NOO3WqJ7jG3a+QC/lM7fqMpF/7eVYjSNYeLPHzXrNfwwA3duzCFMZTp7TwPYCxt0mTR6Rs2RtdN2bdTtz72Uyz699u41EQBnC06fXrvxd4Gf70029VaLFJAoFWrVqVpEABnWhElbAlEg4p4Jq5N9/8yFP0YE0bxoj27Z+QO+8s5bmZ7pYnjKdJSc8ZYhe7oPUoj29A9+4vGFd7OQUIv/v2bRLWbQZu3xi0j06dnjREnV7eOjGut2kz0thkcApBzWH8tAWN4dyPBwS828tDBrjhmjd44tfcGBBaHvSpjz/eZPSp0M0ar7LjuwyRHDZ13LzPeqWDPGDDH17WrR5c3Z4z5wUQXVWocKvv75c17T/+2CNDhsyQV1551yuryX7HePnUU9WkQYMHBUZ3P0Ej2tN6cDPf6zWHMw9ldOjwZFiivrQeZ7RGXpOHH48ueMZrU9fvnNpPewgnLr47WE9o2y36DK6UxkbtTTddE9E3xy6/Bw4cNtY4uL7Zz+EC1BMEZfCehQNFGoE0xozly9cZRnGvQ1D4ZuHAQqlSV6nSNsum8ewSjtgOef/iiy3Stet414MQ6K+Y07Vs+VhYY7tTmwrSThH6Do3HMDCDt6R//3udzJv3tmvTBwNcOdq27ePqtuGnL2HsnzBhkSxY8I66zcKOgzyhXV1ySR4/rzPW7L17T3Z9RiNG0Xi/9CuU95r/RTr+pdU82esmBi+P7F7fhSDWNr4akUvk1G7PGq9fdt7rvcrrVWd4Ppw5vtccCeI12CTtbDca20+kfSS168+rTF4HQbx4+qknzeZ5hQq3yPTpzxpCM6egudXA78FQL7tcuGNANO1o8byHkJpzSad25LX21h5wg3AIt5NAtOkUsIbGQbygDgh6ja9uZZ41a3mKw3xu6cHejbl7pHYAu3dEs3/YvU97QNnL8YMbL80ccNGiYcZtN37Ctm07jEOqbjYU014EWxs822rWWpo8eAmSI3U8pJnvwks1yoc1sddBZbRVrIP97imFsohHmx/KcO7cecNpx6BB09V2v3DXYnZexUM5Yo6IWwXtblfzGj8juTnI6/CL19pA0zeCiINxMK32hcLVG5i3Znbr9pT06dNUvXeL7y7aJRwO2IVw51pmWmlh847GITmUx0uvgP0v8K9Z8z41/yDaa2gaXvNnrb4g2vvaQZXdK59+xhWnw9xmXpEWvuetWj2WQnAO3cmIEbON/WS7EMkNCfv2HZQ+faYYDgTc+mlQTgTc6oaC5KBaboynM+OjwzJmxcEYz2XqZu/KApnl1BmRnf+ckXPUgfqCDyHy1Gb5pdw17leEPj5ht3z/5ylfaae3yGB5XeEs8sNfp+Qs26Hv6n+1fSEpfbmXt26Mfc4efq0vddvoC2dBjkXjunWbDI+ZOGEGI+yDD5YTnHaL9DosGG0x4cdpRCzecQUq0q5du5Jcf/0VgWxWewmSoyXq890QQh5AvmEAeeutj43NbkyW77ijpDzxxP2Gh4BwxTdmfc6Y8ZZRn6dPnzGuQcTGChbVuXPn9JV1pPfVV9/L7NkrLtQjREIQ39Wsea/vzVIsmnDi7dVX35NvvvnJOLGM9GrUqCAPPXS3p1BMk3ls8m/Y8IPhtQ0ePCAysQoK0A7RV8AbbG688UrJk+ciTdKpFscUUMHrKeoRm/C3336jVKp0m2FELF362ogWf6H9PkuWzGHVA/IJIyXah9mWwfb2228wPJJVrVrOd5sLhZwI9RlaJi9BciSeHrSNFAt4XDWOk+uffbZZvv325wuCidA+AiOel4jT+l4sUlet+kxmzFhmtF+kh2uSnn76YbWnN7tyhLZb9AsYfNHOateuaPTrIAzgYPPttz8ZBjoYZELZYLyGh2hsXl55ZdGI+qK2vhBv796D8vHHG2X16i/lP//5K1m+UPZrrvmXMTaAyZ13lpS8eXP7Sd41LowDGLvhGRLfL/N7jm+Wn40HGAMxJ5g3b6XRNhDMsS2IuQE2GrHhZc0nxiKIOv0IalFeCPHefvu/bQAhGnOYwCoogoTg4QXewcEMYwK+y2g/VaveacwbihUrEHG/Qp+C8Oa999YLNuXw39aDQ+hTV11VTMqUKWEI6G+55TpD1BpEfzbRYPyA5yV4IoK4fuPGrRc2lkLfj3wE2X/wrYS4YvXq9UZ7wnfzyy+/v1BrYA6PHCVKXC7lyt1k8C9atECqjS3a5hPav8zv/SOPlJeKFW+L+FBGvIwzWl6h8eA1B2Mf5sBo/0HPl8LNl9NzaLd//rlX3n33C2OtiHm72W+R9xtuuEJuu+1643uIv/3ME8LNKzYQ16zZYORny5b/JPsOYjMJ8xV8l7GWQj+68spikjVr5rBeB6+Vr732frLvAMYKfAuwZrn33lulYMF8gY5TYWXU5iF4GcE8DPmHQBnrcDPvmGNC9BDkGGdmIWg7hbVoXmt+xDUPgWJMRRsx18Mov9k+0DYqVy6bam0WczfMJbAutfah0HEfa9JixQoGYh8Jqh0FmQ7mf5hr4NA6voPW8S8oG0BazJNDbS9oa5jXwualmXtCTD1lytJk62jMBx588C559NHyEX9Xg6xDcy0S7+0Zc1IInsEd80GrnSWStUhoGzfn01grYdx1+0barXHxrSlV6uqI7YPWNpCa4xHmELAHT5261Phuwx6HMmH93LjxI57rx9A5IXhifo6bzIJc9wfdR/ymZ2e/LVv2eqlc+XapU6eyr/Vr6LujZUeL9z2E1JxL2rWH0LU35mf4Zmj6hTU9jDmvv/6BcWjdHMuQFuZ4GMtwyMmPsw2/bddvfMxNcej/3Xc/l02bfrqwFjbnZyVLXmk43sC6IjXm19HqH3ZcUHYcyrfWFeZB+N5j7or6j9U5INor5tSwFX355Q/GWG7mHXMV7E9Eo77cBMnheFe11ovmpkur53zM1bBnCtu5uRY2v9EPPHB7qrVZv30utMzRtvnhfWALm+IHH3yVYp8hSPtB6JwL7/ZjV8bzc+askOnTl12wy2B+AocAWCtGMnaaNm/rOtzct4j0ux5JG7B7Npr7Qk7funD1BhgTUF9wrOBXr4A9quXLPzb24bEORf8251pBzSljweYdRPvYsuUXmTTp9WRaDvQJ7KtgXhGuXiGIvFnTiKd97SDKbq6rTJ2NqfdAvfjVZ+CgKr4Hpl3aXLPCJuNlfzD70uTJSy7sH0HX8fjjlaVKlTsiah9Ie+3ar2X+/LcvzDfC3XuMhDkFyZHQi6Nn28/ZJ+9vOR5HOWZWY51A6cuyysKkQpIpo31OV2w6Jt0W7o/1YjB/cU6gV/W80riClyjojIj8V/DiFdw2+qZN6yN16z4QkxujXuUK93e3zUkYdXAdVqFCl4SbPJ8jARIggcAJuAmSYZSeObOflChRPPD3MkESIAESIAESIAESIAESiAaBaNopNB7DNB6Ao1FupkkCJEACJEACJEACJEACJBAMATdBMm4F69KlQdiiUc1NlxrP+cGUlKmQAAmQAAmQAAnECgEKkmOlJqKcj7sH/SkHjtL9apQxp6vkM2YQgRi0UfmUYtBf9pyWVjP2yZ8HIARlIIHoEah6Uw6Z0Ci/4gVbROSEZzynjb5Y9QTsWaAIIzgJksPxFh1hVvg4CZAACagIOAmSI/X0oHo5I5EACZAACZAACZAACZBAwASiZaeAR5jRo+fL0KEzXXMcznXUASNgciRAAiRAAiRAAiRAAiRAAhEQcBIkB3GbIDyK167d88INgXbZTEp6QgYNahX2TTsRFJ2PkgAJkAAJkAAJpBEBCpLTCHxqvvY/e8/Iw6N3puYr+a50QqBo3kyysnsRyZYlw4USnz8vMuTNA/LKZ0fSCQUWMy0JFMidST7uV1SRhd9EZJ9nPLuNviAW5J4vjtEIdoJkivpitLKYLRIgAYOAkyAZBs8OHeqG7emBeEmABEiABEiABEiABEggLQhEy05x6NBRad9+tHHVtVPADSOzZw8QXFfOQAIkQAIkQAIkQAIkQAIkEJ8E7ATJZcveIFOm9Iz4NsFJk16T3r0nu4KZPr2vcQMtAwmQAAmQAAmQQPohQEFyOqjrJV8elWdf+zsdlJRFTAsC7atcLElV8lx49dqtJ6TLgv1y5AQ9cqdFfaTHd77bs4hcdmlmj6JDjAxRsnsI3egLakHu9d5Y/d1OkExRX6zWFvNFAiQAAnaC5PTq5Z4tggRIgARIgARIgARIIP4JRMtO8d13v0ijRgNk+/Y/HCE1a1ZdRoxIkhw5ssU/SJaABEiABEiABEiABEiABNIpgVBBclC3oB45cky6dJkgixa960iWhxzTaaNjsUmABEiABNI9AQqS00ETGLn8oMxZezgdlJRFTAsCeXJklLltCkqJIlnkzDmRx8btku27T6dFVvjOdEpgcpP8UunGHB6lPyEiW1zjnDp1RgYMeFlwmhchqAV5PFfLpk3bpG7dPrJr136jGBT1xXNtMu8kkD4I/P77bmnWbIh88cV/x/z07OU+fdQ4S0kCJEACJEACJEACiUsgmnYKp2ubrTTHj+8iECUzkAAJkAAJkAAJkAAJkAAJxC8BqxfjIG9BtXNqFEqpXr2qMnZsJ8F7GUiABEiABEiABNIPAQqS00Fdd5q3T97dfDwdlJRFTCsCde/MJfXvyiVf/nJChr91MK2ywfemUwIDaueTeuVyKUr/jYiccYx3/PhJ6d17ksycudxYGE+Y0EXq1KksGTJkUKSdmFE+//w7qVq1g1E4ivoSs45ZKhJINAJWI2h693KfaHXL8pAACZAACZAACZBAeiMQLTtFqNDZjmvhwpfK4sXD5ZZbrktv2FleEiABEiABEiABEiABEkgoAtZbV4K8BXXlyk+lXr2+rqxGjGgnSUlPJBRPFoYESIAESIAESMCbAAXJ3oziPsYTL+yW7/44FfflYAFil0C2LBnkhqJZ5Kddp+XoyfOxm1HmLCEJtL0/j3R88GLPsv3yy4dy5ZW5HAXG2Ojr0WOiLFmyJuHEyOfOnZd16zbJSy8tlQ8/3ChFilwqLVrUlMaNH5GcObM7svvkk2/loYc6UYzs2boYgQRIIGgC58+fF1wjPWXKElmx4hPJlSuH1KtXRdq2fVzy58/r+Lpt23ZI48aDjGulp0zpKSVKFA86a0yPBEiABEiABEiABEiABHwT2LfvoMydu1IWLFglO3fulypV7pAuXRpI6dLXpLqdAu9v0WKorF27ybEcFSrcItOnP2vYDxhIgARIgARIgARIgARIgATSnsCxYydk4cJ3jD9fffWDVKxYRp55poHcd18ZyZjR3rkS7OwjR86RESPmSJBi5LNnz8nQoTPl+ecXuIJZtmy0VKpUNu3hMQckQAIkQAIkQAKpSoCC5FTFnTYvKz/4T9l/5FzavJxvJQESIIEoE6h9+0Uy7IlLPN/SuXMnKVMmvzRo8KBkzpwpWfwzZ84aC/hevSZJ9+4NpUOHuinieL4gRiOgbDNnviUDB06XI0eOJcvlgw+Wk7FjO8tllxVKkfvff98tXbqMl/37/6GoL0brltkigUQlACPp8uXrDK/1GIusAV6PMW7ZeWo7cOCwDBjwsrz//pcydWpvKV/+5kRFxHKRAAmQAAmQAAmQAAnEEYHt2/+Qbt1eMOap1oDbmUaOTEp1OwVuQ6pdu2cKG4E1by1b1pRhw9pJ9uxZ44g0s0oCJEACJEACJEACJEACiUkABxz79Jkiixa9m6KAffo0kU6d6hlOOqwBdvbVq9dL587jpFq1cjJkSBtXJ0V+yGHvsGXL4Ub6TgE2/Nmz+8tVVxXzkzTjkgAJkAAJkAAJJAABCpIToBK9ilCq1+9ylnpkL0z8nQRIIE4J3HNddpneooBn7gcNGiRTp05J4f04kcXIgPL111ulYcMBKUR9JrBHHrlHJkzoKgUL5rvAkGJkz+bECCRAAlEksGPHLmnRYphAKGEXIEoO9X5MMXIUK4RJkwAJkAAJkAAJkAAJhE3g5MnTMnjwdJk4cbFtGhAlT5jQRerUqXzBU3I07RTwZAYPabi22S0MGNBCunZ9Kuxy80ESIAESIAESIAESIAESIIFgCEBYjBtQe/Z80THBUO/H0RQjIxO4jbVBg36uhxzhFGnatD6SN2/uYEAwFRIgARIgARIggbghQEFy3FRV+Bm9e9CfcuAoFcnhE+STJEACsUygWumcMq6h9xWiU6dOle7duxvegOFd84EH7pA//9wjU6YslUmTXhNstrVvX1eyZcsSy8X1nTdclzRo0HTX55o0eVT6928uF12UQz78cINxzVK2bFnlxRe7y403Xun7nXyABEiABCIhsGTJGmnadLBrEjBmjh7dUf71r4Kyfv0WGT16vmzbtkMmT+4p9957i+O115Hki8+SAAmQAAmQAAmQAAmQgF8Cv/zypzRpMlg2bdrm+Ghq2il27dovrVuPkDVrNrgWZfr0vlK37gN+i8v4JEACJEACJEACJEACJEACARM4ePCw4Y34nXc+d0zZvH3lySeryKFDR2X+/LcNm3m9elVk8OBWgt+DCtpDjs2aVZcRI5JSeG4OKh9MhwRIgARIgARIIHYJUJAcu3UTWM4eHLVTduw/E1h6TIgESIAEYolAkwq5pWf1vJ5ZWrZsmTRq1ChFPCzCe/ZsJElJT0jmzJk804m3CPB6NGzYLF/ZLleulEya1EOuvfYyX88xMgmQAAkEQWDx4tWGh2Q/AePVCy90k3vuKe3nMcYlARIgARIgARIgARIggagS+Omn36VJk0GyefN29XuiaaeYO3eltG8/2jMvb789gXNrT0qMQAIkQAIkQAIkQAIkQALRJ/D334ekefOh8v77X/p6Wdu2jxvOmHLmzO7rOa/IP/zwqzz99EDZuvU316i9ezeWXr0a03mIF1D+TgIkQAIkQAIJSICC5ASs1NAiPfHCbvnuj1PpoKQsIgmQQHokADEyRMle4f3335datWoliwYvREOHtpGaNe+TjBkzeCURl7/D+3Pv3pPVea9Xr6oMGdJaChW6RP0MI5IACZBAkARWrvxU6tXrq07y/vtvl1Gj2st1112ufoYRSYAESIAESIAESIAESCD2iJP1AAAgAElEQVQ1CPz++25p1myIfPHFFtXrommn2LFjl3Hw7/PPv/PMy6xZ/eXxxyt5xmMEEiABEiABEiABEiABEiCB6BKAx2McKnzzzY9UL8IBxwEDmkuTJtUDvxX25MnTMnjwdJk4cbFnXlq2rCnDhrWT7NmzesZlBBIgARIgARIggcQiQEFyYtWnbWmemb9fVn17LG5KmiVTBrn58vQxMT115rz8uPO04O9ohBJFskiu7BklMWWWyYn9dfCM/HXgbDQwSqaMIsXyZZb8uTNJgmpWL3A7fOKc/Lz7tJw9FxWUUUl0XMNLpVpp76uG5s+fL+3atbuQh2rV7jLEyIkuYNN6Y8qXL4/07dtUGjd+JHADRVQqnomSAAkkLIG9ew9Khw6jBcJktwDDaps2taRLlwaBXjmXsGBZMBIgARIgARIgARIggVQngOuMx49/RQYNmu757mjaKXbv/lv69Zsqixa965kPRHjkkXtkwoSuUrBgPlV8RiIBEiABEiABEiABEiABEogeAe2tgmXKXG8477jjjhsD90wMMfLs2ctl0KAZcuSIt/YEhy2nTu0t5cvfHD0wTJkESIAESIAESCAmCVCQHJPVEmymIEaGKDlewry2BaXsldniJbsR5/PXvWfkodE7I04nNIEKJbLLy80LBJ5uLCfYZOoe+WL7ycCzOK1FASl/XbDX2QSeyQAT/OjHE9Jp3j45eTo6QvkAs2oktbxrYbmmUBbPZJ977jkZOnSoXHvtZcYVQTVq3JsuhLfnz5+X1avXS+fO4wSemexC/fpVDTHy5ZcX9uTICCRAAiSQGgQ2bdomXbqMl6+++sH2dRBrYNwqXfqawA2rqVE+voMESIAESIAESIAESCD9EDhw4LAMGPCyzJ79b9tCR8tOAXsA3o2rnSdNel02bvzRF/SSJa+Sp59+WCpXLmvYC3LkSD/2Wl+gGJkESIAESIAESIAESIAEokzg+PGTMmHCIhk+fLbtm+B0qEePhtK0aXXJmTPYPW28G/b6adOWyeuvv++rpMhXvXpVpFatinL99cXl4otz0Z7viyAjkwAJkAAJkEB8EqAgOT7rzVeuDxw9J3cP+tPXM2kZeUKj/FL1phxpmYVUfffnP5+Qpi/vDfydpS/LKq92KBR4urGa4NGT56XF9L2y6bfgBcmL2hdKN167Ub+bfz8lSbP3yd7D0fE4HWQbur5oFnmjs05EO2fOFMmV64g89NDdgS/GgyxTtNLC1axTpiyVt9762BAm33zztfLgg+XkiSfuN7xEZ8iQHnypR4su0yUBEogGgX37DsrcuStlwYJVAm/vEGrcf//tUqdOZSlb9kbJmOjXFkQDKtMkARIgARIgARIgARJIEwLwJrZq1WcyY8Yy+fDDjYKN+YoVy0iNGhWiYqc4ePCwJCWNluXL1wZS3mbNqsuIEUkUJQdCk4mQAAmQAAmQAAmQAAmQgH8C586dl3XrNslLLy011hQI5cqVkurVK0jNmvfKJZfk8Z+oyxM44IiDjX36TA4k3Ztuulpmzx5g2PkZSIAESIAESIAEEpsABcmJXb8XSpc0Z598sOV4XJR2dP1L5dFbc8ZFXoPI5Jrvj0u72fuCSCpZGjcUyypLOhaS9KIxhPC+zay98u2OU4GyBL/XOhSSkv/KGmi6sZzYjztPG4Lkvw6cieVsGnlrX+ViSaqiXWD/LCL/xHyZmEESIAESIAESIAESIAESIAESIAESIAESIAESIAESIAESIAESIAESIAESIAESIAESIAESIAESiDcCFCTHW42Fmd9XPz8iA5ceCPPp1H2MguRgeFOQHAxHCpKD4RitVJZ3LSzXFMqiTH6TiMS+12dlYRiNBEiABEiABEiABEiABEiABEiABEiABEiABEiABEiABEiABEiABEiABEiABEiABEiABEiABGKGAAXJMVMV0c3IqTPnpfb43bJ9z+noviiA1ClIDgCiiFCQHAxHCpKD4RiNVO4vmUNebJxfmfRBEdmujMtoJEACJEACJEACJEACJEACJEACJEACJEACJEACJEACJEACJEACJEACJEACJEACJEACJEACJEACfghQkOyHVpzHnfHRYRmzAqK82A4UJAdTPxQkB8ORguRgOAadSpZMGWR+24JS+vKsyqR/EZH48BKvLBCjkQAJkAAJkAAJkAAJkAAJkAAJkAAJkAAJkAAJkAAJkAAJkAAJkAAJkAAJkAAJkAAJkAAJkEDMEKAgOWaqIvoZOXD0nNQav0t2/3M2+i+L4A0UJEcAz/IoBcnBcKQgORiOQafSvsrFklQljzLZEyKyRRmX0UiABEiABEiABEiABEiABEiABEiABEiABEiABEiABEiABEiABEiABEiABEiABEiABEiABEiABPwSoCDZL7E4j7/w0yMy5M3Y9hJKQXIwjYyC5GA4UpAcDMcgU4FXZHhHhpdkXdgpIn/pojIWCZAACZAACZAACZAACZAACZAACZAACZAACZAACZAACZAACZAACZAACZAACZAACZAACZAACZCAbwIUJPtGFv8P9Hr1b1m24WjMFoSC5GCqhoLkYDhSkBwMxyBTebFxfrm/ZA5lksdF5EcROaeMz2gkQAIkQAIkQAIkQAIkQAIkQAIkQAIkQAIkQAIkQAIkQAIkQAIkQAIkQAIkQAIkQAIkQAIkQAJ+CVCQ7JdYAsT/59g5aT1zr3yz41RMloaC5GCqhYLkYDhSkBwMx6BS6fZIXml+X24fyf0qIvt9xGdUEiABEiABEiABEiABEiABEiABEiABEiABEiABEiABEiABEiABEiABEiABEiABEiABEiABEiABvwQoSPZLLEHib/79lLSasVcOHos9r6EUJAfTyChIDoYjBcnBcAwilbp35pJBj+fzkdRBEdnuIz6jkgAJkAAJkAAJkAAJkAAJkAAJkAAJkAAJkAAJkAAJkAAJkAAJkAAJkAAJkAAJkAAJkAAJkAAJhEOAguRwqCXIM//++ph0fyX2PIdSkBxMA6MgORiOFCQHwzHSVO66JrtMbZ5fsmTK4COprSJyxEd8RiUBEiABEiABEiABEiABEiABEiABEiABEiABEiABEiABEiABEiABEiABEiABEiABEiABEiABEgiHAAXJ4VBLoGcmrz4kE9/9J6ZKREFyMNVBQXIwHClIDoZjJKkUy5fZECNfXTCLj2R+F5E9PuIzKgmQAAmQAAmQAAmQAAmQAAmQAAmQAAmQAAmQAAmQAAmQAAmQAAmQAAmQAAmQAAmQAAmQAAmQQLgEKEgOl1wCPdfr1b9l2YajMVMiCpKDqQoKkoPhSEFyMBwjSWVy0/xS6YYcPpKAEBmCZAYSIAESIAESIAESIAESIAESIAESIAESIAESIAESIAESIAESIAESIAESIAESIAESIAESIAESIIHUIEBBcmpQjvF3HD5xTlrN2CubfjsVEzmlIDmYaqAgORiOFCQHwzHcVHpXzytPV8jt43F4fP/ZR3xGJQESIAESIAESIAESIAESIAESIAESIAESIAESIAESIAESIAESIAESIAESIAESIAESIAESIAESiJQABcmREkyQ57f8cUpazdwrfx85l+YloiA5mCqgIDkYjhQkB8MxnFSeujuXPPtYPh+Pnvh/MfJJH88wKgmQAAmQAAmQAAmQAAmQAAmQAAmQAAmQAAmQAAmQAAmQAAmQAAmQAAmQAAmQAAmQAAmQAAmQQKQEKEiOlGACPb/ym2PSdcH+NC8RBcnBVAEFycFwpCA5GI5+U6lQIrtMbV5AMvh68CcROeTrCUYmARIgARIgARIgARIgARIgARIgARIgARIgARIgARIgARIgARIgARIgARIgARIgARIgARIgARKInAAFyZEzTKgUXnr/kEx45580LRMFycHgpyA5GI4UJAfD0U8qxfNnlpebFZDL82f28dgOEdnrIz6jkgAJkAAJkAAJkAAJkAAJkAAJkAAJkAAJkAAJkAAJkAAJkAAJkAAJkAAJkAAJkAAJkAAJkAAJBEWAguSgSCZQOn0W/y1vfHU0zUpEQXIw6ClIDoYjBcnBcPSTyrTmBaR8iew+HtktIn/4iM+oJEACJEACJEACJEACJEACJEACJEACJEACJEACJEACJEACJEACJEACJEACJEACJEACJEACJEACQRKgIDlImgmS1plz56XJS3tlw68n06REFCQHg52C5GA4UpAcDEdtKv0eyycN7s6ljS4iB0Vku4/4jEoCJEACJEACJEACJEACJEACJEACJEACJEACJEACJEACJEACJEACJEACJEACJEACJEACJEACJBA0AQqSgyaaIOn98OcpaTVzn+w7fDbVS0RBcjDIKUgOhiMFycFw1KTSuEJu6VU9rybq/8c5LiI/i8gpH88wKgmQAAmQAAmQAAmQAAmQAAmQAAmQAAmQAAmQAAmQAAmQAAmQAAmQAAmQAAmQAAmQAAmQAAmQQNAEKEgOmmgCpbfq22PyzPz9qV4iCpKDQU5BcjAcKUgOhqNXKpVvzCGTmuT3ihby+zYROezzGUYnARIgARIgARIgARIgARIgARIgARIgARIgARIgARIgARIgARIgARIgARIgARIgARIgARIgARIImgAFyUETTbD0Xl5zSMa9/U+qloqC5GBwU5AcDEcKkoPh6JbKNYWyyNRm+aVovszql82bN08aNbpRHZ8RSYAESIAESIAESIAESIAESIAESIAESIAESIAESIAESIAESIAESIAESIAESIAESIAESIAESIAEokeAguTosU2YlJ997W9Z8uXRVCsPBcnBoKYgORiOFCQHw9EtlVmtCkq5a7KpX7Rq1Sp54403ZOrUVupnGJEESIAESIAESIAESIAESIAESIAESIAESIAESIAESIAESIAESIAESIAESIAESIAESIAESIAESCB6BChIjh7bhEr56Zf2yJe/nEyVMlGQHAxmCpKD4UhBcjAcnVIZ/Hg+eeLOXOqXbNiwQV5++WUjPgXJamyMSAIkQAIkQAIkQAIkQAIkQAIkQAIkQAIkQAIkQAIkQAIkQAIkQAIkQAIkQAIkQAIkQAIkQAJRJUBBclTxJk7iW3eellYz9sqeQ2ejXigKkoNBTEFyMBwpSA6Go10qLSrmlq4P51W/YMeOHTJx4kQ5dOiQ8QwFyWp0jEgCJEACJEACJEACJEACJEACJEACJEACJEACJEACJEACJEACJEACJEACJEACJEACJEACJEACUSVAQXJU8SZW4u9uPi6d5u2LeqEoSA4GMQXJwXCkIDkYjqGpVL0ph0xolN9X4qNHj5aff/75wjMUJPvCx8gkQAIkQAIkQAIkQAIkQAIkQAIkQAIkQAIkQAIkQAIkQAIkQAIkQAIkQAIkQAIkQAIkQAIkEDUCFCRHDW1iJjz9w8Py/MqDUS0cBcnB4KUgORiOFCQHw9GaynVFssj05gWkQJ5MvhJv3bp1svgUJPvCx8gkQAIkQAIkQAIkQAIkQAIJQuDcufNy8OBh+fXXv+S7736Rb77ZJlu2/Ee+/fZnKVToEpk3b5CUKnVVgpSWxSABEiABEiABEiABdwL79/8jo0bNlYcfvkfKl79ZMmf2Z3cmXxIgARIgARIgARIgARIgARIgARIggeAIUJAcHMt0k1L/JX/La18cjVp5KUgOBi0FycFwpCA5GI7WVOa3LSi3XZnNd8IUJPtGxgdIgARIgARIgARIgARIgATimMCZM2fl778PyS+//Cnbtu0whMebNv0kX375vWOp6tWrKmPHdpJcuXLGccmZdRIgARIgARL4H4Hjx0/KnDkrZNq0N2Xnzv1SvXp56djxSSlZ0t/hm61bf5OuXSfI6NEd5YYbriDiBCLw+effSe3aPeXIkWNy992lpWfPp+W++8pIxowZEqiULAoJkAAJkAAJkAAJkAAJkAAJkAAJxAcBCpLjo55iLpdNpu6RL7afjEq+KEgOBisFycFwpCA5GI5mKsPrXiK1yl4UVqIUJIeFjQ+RAAmQAAmQAAmQAAmQAAnEIQF4QE5KGi3Ll6/1lfsRI9pJUtITvp5hZBIgARIgARKIVQInT56WwYOny8SJi5Nl8bLLCsnUqb0Nb7iacOzYCenVa5IUL15YOneuL5kyZdQ8xjhxQgD1O2vWcnnuufly4MAhI9f161eVvn2byuWXF46TUjCbJEACJEACJEACJEACJEACJEACJJAYBChITox6TPVS7Nh3Rhq/vEd2HTwb+LspSA4GKQXJwXCkIDkYjkilzf15pNODF4edIAXJYaPjgyRAAiRAAiRAAiRAAiRAAnFI4Ny58wJh8hdffCdDh86UzZu3u5aicOFL5ZVXhsptt10fh6VllkmABEiABEggJYHvvvtFGjUaINu3/5Hix3vvvVVefrmPFC2a3xUdbhyAoPn9979UxWc9xC+Bb775Sbp3f0HgMRkBwvWBA1tKrVoVJXPmTPFbMOacBEiABEiABEiABEiABEiABEiABOKIAAXJcVRZsZbV1VuOS4c5+wLPFgXJwSClIDkYjhQkB8PxkVtyypgGl0aUGAXJEeHjwyRAAiRAAiRAAiRAAiRAAnFMYPHi1dKixTDXEjzwwB0ybVofufTS8A+CxjEiZp0ESIAESCABCUBYWrVqB8eSjRrVXtq0qS0ZYMS1CRAjz5z5lowaNc/4RlauXDYBKbFIVgJ//bVPunYdLytWfHLhn7t0aSDduj0luXLlJCwSIAESIAESIAESIAESIAESIAESIIEoE6AgOcqAEz35mR8dltErDgZaTAqSg8FJQXIwHClIjpxjiSJZZFargpLvosiuQqQgOfK6YAokQAIkQAIkQAIkQAIkQALxSWDlyk+lXr2+rpl/9tlm0r17Q0dRVnyWnLkmARIgARJIzwQ2bdomdev2kV279ttigAfcqVN7S/nyN6f4/dixE4Zn5AkTXjW+jx061KWX3HTSmPbsOSCdOj2fTJRcr15VGT68reTPnzedUGAxSYAESIAESIAESIAESIAESIAESCBtCFCQnDbcE+qtA5cekFc/PxJYmShIDgYlBcnBcKQgOXKOi9oXkpsvzxpxQhQkR4yQCZAACZAACZAACZAACZAACcQpgUmTXpPevSe75n7ZstFSqRI9P8ZpFTPbJEACJEACNgQgKu7adYIsWLDKkQ9Eyf37N5caNe6VHDmyycGDh+W999bLpEmvy7ZtO6Rnz0aSlPQExcjprIVt3fqbtG07Sr766ocLJa9Vq6KMHt1RChbMl85osLgkQAIkQAIkQAIkQAIkQAIkQAIkkHoEKEhOPdYJ/aZmL++Vz34+EUgZKUgOBKNQkBwMRwqSI+MYZH+mIDmyuuDTJEACJEACJEACJEACJEAC8UngyJFj0qXLBFm06F3HAlSocItMn/6sFClyaXwWkrkmARIgARIgAQcCP/30uyQlPSeff/6dL0b58uWRESPaSd26D1CM7Itc4kReseITadlyuGAuZYaWLWvKkCFtJGfO7IlTUJaEBEiABEiABEiABEiABEiABEiABGKIAAXJMVQZ8ZyVvYfPSr0X98hfB85EXIwgBYwRZyYVEljz/XFpN3tf4G+iIDkYpBQkh8+xQ9WLpd0DecJPIORJCpIDQ8mESIAESIAESIAESIAESIAE4ogAhFhNmgySzZu3O+Yanh8HDWolWbNmjqOSMaskQAIkQAIkoCOwb99BmThxsUybtiyZuNTu6Vy5cspjj90nvXo9LZdfXlj3AsZKSALHj5+U/v2nytSpbyQrH+ZMHTrUpVA9IWudhSIBEiABEiABEiABEiABEiABEkhrAhQkp3UNJND7gxLWUpAcTKOgIDkYjhQkh8ex5m0XycgnLwnvYYenKEgOFCcTIwESIAESIAESIAESIAESiBMCK1d+KvXq9XXN7fz5g6VGjQpxUiJmkwRIgARIgAT8Ezh//rz8+edeWbXqM1m9er1xUOf333cbCd1887Vy7bWXyUMP3S0VK94mBQrk9f8CPpGQBL7+eqs0bDjgQltBISFanzChi9SpU1kyYAOAgQRIgARIgARIgARIgARIgARIgARIIDACFCQHhpIJgcDstYdl1PKDEcGgIDkifBcepiA5GI4UJPvneH2RLDK3bUHJnT2j/4ddnqAgOVCcTIwESIAESIAESIAESIAESCAOCJw6dUYGDHhZJk16zTG3N910tcyePcAQYjGQAAmQAAmQAAmQAAn8j8DJk6elX7+X5KWXlibDUrbsDTJlSk8pUaI4cZEACZAACZAACZAACZAACZAACZAACQRIgILkAGEyqf8SGPzGAXnlsyNh46AgOWx0yR6kIDkYjhQk++e4pFMhubFYVv8PejxBQXLgSJkgCZAACZAACZAACZAACZBAjBPYuXO/tGgxVNau3eSY06eeqibPP99JcubMHuOlYfZIgARIgARIgARIIPUJrFnzldSs2T3Fi1u3riWDB7eWHDmypX6m+EYSIAESIAESIAESIAESIAESIAESSFACFCQnaMWmdbFaTN8rn2w7EVY2xjS4VB65JWdYz8bjQx/9cFzazNoXeNYhCH29YyFJLzeO/XPsnLSauVe+3XEqUJa4sG1xx0JS6l/BC2wDzWiAif3412lJmr1X/jp41neq4xpeKtVKR6f/UpDsuzr4AAmQAAmQAAmQAAmQAAmQQJwTcBLQWIs1fnwXadasepyXlNknARIgARIgARIggegQcDrglStXTpk/f5BUrlw2Oi9mqiRAAiRAAiRAAiRAAiRAAiRAAiSQDglQkJwOKz01inz05Dl5bNxu+ePvM75fN71FAbnnuvTj1WfLH6ekzgu7fXPyeuCW4lnllaRCXtES5vdz50XqT9oduCAZgOa1LShlr0w/XhI2/npSOs3bL/sO+xMkP/PQxdKqUp6otSkKkqOGlgmTAAmQAAmQAAmQAAmQAAnEIIGzZ8/JyJFzZNSouY65K1z4Ulm8eLjccst1MVgCZokESIAESIAESIAE0p7AqVNnZMCAl2XSpNdSZKZ+/aoyZkwnyZ07Ok420r70zAEJkAAJkAAJkAAJkAAJkAAJkAAJpC4BCpJTl3e6ettnP52QZtP2+i5zuwfySKvKeSRbZvimTexw5ux5mfDOPzL9w8OBF7TwxZlkYVIhKZI3U+Bpx1qCECN/u+Ok9Fz0t+zY718E71We1pXzyKO35pRi+TJLjqyJ2y7Pixgi5De+PCoT3zskaJ/a8PgdF8nQOpdoo4cVj4LksLDxIRIgARIgARIgARIgARIggTglsH//P9Ky5XBZvXq9Ywkee+w+efHF7pInz0VxWkpmmwRIgARIgARIgASiT+CVV96V1q1HpHgRvCQvXDhEKlYsE/1M8A0kQAIkQAIkQAIkQAIkQAIkQAIkkA4IUJCcDio5LYs4d91hGfHWQV9ZgJD2hmJZJUsmkYwZElf8CSgnTp+Xz38+YfwdjXD7Vdnk4pwZJXPGxOZ45tx52XngrGzdddqXiFbLPE+OjFLqX1klV/YMCd0mz50/L8dOnpff9p+R330Iu68vmsXwxp09S3TbGQXJ2hbLeCRAAiRAAiRAAiRAAiRAAolA4PPPv5PatXvKkSPHHIvz7LPNpHv3hpIhwe0niVCfLAMJkAAJkAAJkEDaEcC8qmrVDrYZaNOmtgwZ0kayZcuSdhnkm0mABEiABEiABEiABEiABEiABEggQQhQkJwgFRnLxRj65gFZ8OmRWM4i80YCJBABgWVdCst1haNvrKUgOYJK4qMkQAIkQAIkQAIkQAJxQ+D8+fNy+PAx2blzn/z6607ZvHm7bNz4o2zd+pv89NPvUrbsDTJrVj8pXryIa5nOnDkrX331gyxdukbef//LC88+9VQ1adDgQcmRI1vYTI4ePS779h2UH3/8TX744Vf59tuf5JtvfjLeUaHCLTJ9+rNSpMilydJHmT799Ft5882PZP36LUbcfPnyGN7oGjV6SCpUuDWqIpBz587L9u1/yGefbTb+bNu2Q7788nsjj8hHmTIl5L77yshDD90l1157uWSM4sHevXsPyocfbpAVK9bJl1/+IL//vluuvfYyufvu0gaLsmVvNN6Pa8V7957sWE/w6Ld06SgpV66UoN0gnaVLP5SPPtooGzdulQMHDl1IF/WOtpM5c+rcooT8HDhwWDZt2iZr124y2vDPP/9h5BHBrrxhN8iQB48dOyEbNvwo69ZtkvXrv7/AwnzvzTdfK488co9UrVouatezo/+hvB99tEG++GLLhf4R2t5q164ol11WKGJBOd7399+H5Jdf/jTaNvrX119vNcYPtIOkpCdk0KBWkjVr5qAwB5YOxgb0xS+++M6oN4wpZjtBXZUqdbXAEzj6R+7cOQN7r8ns559/ly1b/mO0UXNccBrHAnt5BAkh3xhzX3/9A6NvYexFG6pU6TZp2/ZxKVnyqghSj+9HT506I3v3HjDa/5Yt2+W7736R777bbjBKTW/y8dq2rLWfVv0SecD3+uDBw/Lrr3/J9u1/yrff/pxsPBs/vos0a1Y9vhvr/+c+HuZ8XqDTsq2E5s061zT7PuKUL3+z8c0vXfoa6dfvJePbGBpKlCguc+cOlBtuuMKryI6/oz737DlgzD8w58W3Be3XPFiGuQ++a+XL3yJVq94pxYoViPj7b5eZtKoTu7kIvu8mA69DdJgf//vf62T58rUC8XiWLJmN+VpSUh3f3zak9cYba4z0vvrqRyOtmjXvlW7dnpLLLy8cdh27PXj8+Enje4O8Y61jrt2s88+HHrpbKla8TQoUyBuVPIQmirEU89B1675JNo4GPSc2xzKsXX/7bacx/8daxFyPTJ3aW+rXr6ouM1i+8caHMn36MmM9izVMu3aPS/Xq94a1Xgz9rvz4469GXZlzztScI6ghMCIJkAAJkAAJkAAJkAAJxDkBCpLjvALjJfutZuyVtVtPxEt2mU8SIAElgYmN88sDJXMoY0cWjZNJn+wAACAASURBVILkyPjxaRIgARIgARIgARIggdgigE37f/45YmzaQjQVKiB0yi1EOCNGJDkKirHhCkHqoEHTDYGdXWjZsqbhBS5nzuyOUOw2lq0bt04PhgofIQ6dNWu5PPfcfEMY6RTq1asqw4e3lfz5g92ghyjj1Vffkxkz3pItW35RNYLq1StIjx6NDOFKkJ6HIeKePPl1mTFjuSMLiIx79mwkDRs+JM88M84QcDsFUzR5+vRpGTZsluAqcreAco0cmWSIF6MVwHvVqs9k3ryV8uGHG1WvgTikW7eGru3RKyG0e4gLXnppqSxb9rFrWzPTghB9xIh2UrfuA4EJtSGAQXtDm0ef1gT0x2efbS758uV2jR4qXDMPA+A96JtuYdGiYfLww3c7RoHwo3fvSTJz5vKI0tGUF3FQX5s3/2z0h+XL17l6ATfTRLuFGKVp0+q+2oopUoVYG4coMC5ahWp2edYKuCH0adlyuLzzzueORfcas/0wg8ht3LhXjEMmdgGMIPqB+O7QoaPSvv1o1zFEK+w8e/acjBw5R0aNmqvNbljxChe+VBYvHi633HKd6/Nor3v2/G0I8PH9hPjePBTj9GDv3o2lV6/GgY7pidK2TGap2S/xztB50DffbEsh4AytT20bwbjYpMkgW+GpmWZqCtBifc7nt8Omdlvxyt+OHbtk0qTXZdGi91Tff6f0Xnyxuzz99MNer0vxO8YkjM/Tpi0z5kCagPlemza1pEuXBoL/jjSkZp2YBxOtY7DXXMR6iC60rCdPnpY5c1YYc1m7tQLEqFOm9BSIxr0C6mLmzLcc1x3W76RXWprfMTf77bddMmXKEnX7w/yzefPq0q5dncDXPebYCgEy5lja9gixfL9+zaVGjXtdD2WinR06dER27NhtCK5DD4zYMdOO2+azEPV37/6CIUgODThc16FDXcd5u7Vtfv/9f4w5gvUQqlOdYj2AuZ9TQD2PHj1fhg6d6dosvNLRtCnGIQESIAESIAESIAESIIFEIUBBcqLUZIyX49x5kYdH75Tf9p2J8ZwyeyRAAloCPR7NK03vdd8w1aaliUdBsoYS45AACZAACZAACZAACcQDAY1QzKkcbgIyCF5HjJhtCCK8wgsvdJXGjR+xFWdh0xXCjj59nL3zOqU/fXpfQ+CJND7+eJMMGPCyozA6NA2NUNqrXObvphB68uQlF7ytQgDQpUt9gfi5YMF8cuLEKcPL6LPPvpRCAIG4/fo1kyZNHo1YrAoh0ptvfigjRsxJIVJt2vRR6dr1KUMkfOTIcXnxxcUyceJr0rp1LUNICK/OTgEb8hBn9Os3Ve68s6T06vW0lC59rRH944+/tvUC6EfUoWWNePDOu2DBKkMQbHp8hqgbwgYEtKfBg6c7JjlqVHvBdel+BeBoZxAbQKT5+uvvJ0v//vtvl5YtHzM8SEPse/68GG0R7Rre68zgJW7QcEDfg5gX5bSKaSDwgCAVYvCiRQsYbWnXrv0yevS8ZP0UHgAnTOhqtEungPQ7dx6ryU6yODfddLXMnj3A8ErtFFBnzZoNMbzoOQVNOl6ZQ31BvPLcc/MMD4hmqFbtLunUqZ7cfvuNkiVLJkNo2r//y8niWONC8HH11f/yep1x4KNp0yGGdz0/wRzHvJ5B22vUaIBrP9WKft3eBW/jzz+/QF544dVk0erUuV/6929ueHvctGmrdOv2gjGWTJjQRf74Y69r3vwKhDCOoZ0sXPiO0c5Nj59ejPz8rvFMDa+Ldev2MfqRn+AlyveTFuImSttCWVK7X+KdaD9dukyQRYvcD9KE1ssDD9wh06b1kUsvvdi1ytas+Upq1uzuGsfLW6vfNuEUP9bnfH7KmRZtxS1/TofeMA7iAEL16uUlb97chsdtCEYxD3MLfg+QQEiLGy+QrtMhQC++kR7IS+060fQtuzI7je/4vg0dOsNz7YI5Ig5TZsvmfEsjvlG9ek2ynTtY83TvvbfKyy/3kaJF83tVj+vvEMKPHDnXmK+b38QyZa4XHIBBeXHw027OZyaKuKNHdzDmPkEE81AqDg/BQ7cZIAbHGgu3KBQqdIlxG0WnTs+nOLCBeJg/1KlT2XY+jsNJEORiPuInaMdtpIk+DS/mTmtZN0/m4bZNN7G8WU7NOK5Jxw83xiUBEiABEiABEiABEiCBeCdAQXK812Ac5X/Tb6ek/qT/Xs3JQAIkEN8E6pXLJQNqO2+URqN0FCRHgyrTJAESIAESIAESIAESSEsC8OL1ySffGKJdu+ujQ/PmJiCD96eePV909JwZmlalSrcZnjSRplvAxvDixaulT58pngI0CATnzRskV19dTCZOXCzjxy/yfCb03VohoFOeIcxYv/57g4VVHAJxyvjxzwg2xa2iV8SHiBbxQ4PprRgesyAkDSdAoDBmzAIZO3ZhiscHDGgh7dvXTSauwIZ3ly7jDeZe4YorigqEsPXqVZHBg1ul8LA3d+5Kw0NqaNCIX73ebf4OMc5bb31seE81PQJD9AwvgzfeeOWFZHbu3C8tWgyVtWs32SatESKGPgi24PrSS28ka2eoa4g0H3usoq1wBZ6kW7cecSE59IFZs/rLPfeU1hb7QjyIP1D+IUNmpBCbd+z4pHTuXM/W+x36a+PGg5J57UZ76Ny5vmTKlNExH2ivEO9MnbrUU1hlJqIRWGlEHBBNjR3bKWxPjk71BdE/ROGhHqIh9GnRYlgy8bhZJojMJ03q4SqyNuNCSLt799/y3ntfGN7tIFhyC+Y4VqrUVZ7tAf0UeXQKfkW/duk4je123N56a620aTNSFi4cYngQdsubH4GQNV9ogyg3PEObAQc4IHSqUaOCFC9eWC66KOVNWl5jANLSeqY2PRMjH6hTL3F0EGJ6u7qJ97aFMqVVvzR5Yh702WebZfDgGSpBJw7wQEjsNU5qPFkuWzZaKlUq69nPg4oQD3M+t7KmdVsJzRsOt2D+HOoxHnOQsWM7p/C0jvksxKqzZ//bsZh+5iL4Rg0cOD3FYahw2suQIa2N+aBbu7ZLNy3rBPPVpUvXqNYHyLtd38UcFusLzcEEr3Ect0ZAZGs9cOZWF5GsN5w8Oj/4YDmj7YXeRAJBfKdOY209/uKw2AsvdAtrDmot3x9/7DHmoqG3pWAtM25cZ3niiQcueD52ExZjfgU2OOhkFzAHwA0/OMCmFeJrxm28y21NZs0L5uyPP17JsXr9tk3NfEhzAM3P+BHOOMFnSIAESIAESIAESIAESCDeCFCQHG81Fuf5nf/JERm27ECcl4LZJ4H0TeCGollkccfCktl5jzQqgChIjgpWJkoCJEACJEACJEACJBADBLxEbWYWnTZM4TESIlY/XkCxQQ0xjsYrFwQDzZsPlTVrNrjSwvXnEApBgKsRF9glBk+ykyZ1Nzza+Q0Q+0yfvszYIA8VqLl54HW72h2CwmnT+sp9993qNzuGcBRiGTvxS/36VWXMmE6SO3fKa7rh2QzXVmuCm7gYooyqVTvYJqMRv3q9/9dfd0rfvlOSeaJzugobHpTRhkKFQ+Y7/LRHPPPNNz8Z1zmHCk+chEjme9BGIHybNOm1ZMXTeN4L5eHk1Q9lGTkySRo0eNBWyA7BxfLl6wzhqLWdIu+zZvWT4sWLeKE3hOiaPomEvK6gT41rqJ2EY27CF698QZALzvBAqAlaz34QFMEDq9cYBFEs+ndoW7LmJVJxyvr1W+SZZ8alOLDi5OkcnqWbNBks1aqVk8OHj7vmTSsQsmNrFRd7eVQ0n0dfrV27p6t42K9ADKIweFLEoRK3EKmY3qt9xWPbQplioV+abDWHIhBX00Y0niy9xI1edR7J77E+57MrWyy1FXwbVq9eL507j0txwMRpDmKWaeXKT6Vevb6O1aeZi1gPIuGmDczDMHctWfIq47uRMWMGQRwchFm8+D0ZO/aVFLdwhGYAt1zMnNkvhZDVrZ3FQp1gTtWjx0SZM2eFZ5cI9VLv5QnXLsF3351o3HoRGr7//j/GATw/6yDtAZjQd0H4ixscQm/lQNubP3+Q3HprCVsWbv0e8w7M1eC92G9Af8DcGgcrzYOB1jScbgFxW2t4CX7N9OFpuX79Zz1vLNDeUOC2HrOWSfMd8NM2e/Z82vCo7nYgQDNuh9um/NY545MACZAACZAACZAACZBAvBCgIDleaiqB8jn8rYMyb93hBCoRi0IC6YvAyu5F5MoCmVO90BQkpzpyvpAESIAESIAESIAESCCVCLgJR61ZsLte3Emwpsm6ZkMX6XiJSc13YUP95MlT8tVXPwq8wz799MNSpMilcuTIcZk1a7lxrbGXJ8twr7t1E//WqlXRuILYSWDoVT6v5+1Yu+UnEtGC9V1eYmm3duV25bFX23HyCuwmTPRijHc6CU2s+THFvL17T0ohRLLzzGx9FuKECRMWyfDhs1MU0a9wdPv2P6RbtxdSCKztPNGF5t9JSIV4Wo+dGp5IT+PtF577kpJGu15xHm6/dBOOIU0IfyHmcgpuAhDN86HpasT+WqFukB5/7cr/ySffSseOY2wFRk5jN+oSnov37//HOBCBduoUtAIhu+et7e+pp6rJ88938hSGz5y5XDp3HuuYn3C9SWvqdMSIdob35WgGTT5ipW3FWr9EvWjmQZrxDGlpPFlGW6Tu1tY0ZcXzaTXn036zNGNw0GM45h9LlnxgfH8PHDiUAjO+KXXrPpDsJgxrJBzgq1u3j6uA0kuMiQNBgwZNl8qVy0q1andJjhzZXIeWdeu+MW5l8PLOr5kD4UWx1H8xr8J8DOO7Wwg9AADv8rhJBYd6/AS7b9/Wrb9J27ajfImR8c7GjR+R557r4Fl/oe3H6QCo28FHzRjn9bwdJ3BcuPAdw/O33frKaf3idaBKuz7UCIgh1J8zZ4Bcd93lrlWNsgwfPss41OoVNPMXbdvUzL21h5+03LzKx99JgARIgARIgARIgARIIFEIUJCcKDUZZ+VoM3OvfPTjiTjLNbNLAiTwUrP8ct/1Ka/eTA0yFCSnBmW+gwRIgARIgARIgARIIC0IaMUpoWLFcDfhzTJqN05Nr5sQcngFXD08fnwXKV/+5mSCEGw0jx27UIYOnemVhPgVj+3Zc8DwlvvGGx+mSBsiN4hL7rmntON7vcSdEN0sXDhEKlYs45l3RPDy+tat21PSp09TW++5eP755xcYYhev0KFDXenfv4Vky5bFNqpXu/LynGuXKOpx5sy3jGvKQ8UPbvnRtCEvMQ6ESK+9tlqeeWZ8ind7eUX0qhM/3jLdPPE5eaIDS4iIXn/9A+PabidhftB9El7LUc958lzk2Jw0Ai2/gm2zvLjOvUuXCbbCsWbNqsuIEUmuYiAvj3RaMSzy4yXAMQFphC6Iq/H4O3Vqb4E3dL/BrY25HZDQCnDC8cZpLYPVQ/f8+YOlRo0KrkXU5EtzZXroSzTphium91Nn8dS2MA7FUr80OS9ZskaaNh3sil0zniEBr3EDcezEvn7qPJK4Xt9mM+20mvOZ74+1tuI2B0CeNYfHNAJKv3NQr7aAedPgwdNl/PhFrlG95kCx+F3VeCNHvq3fe81cyAnU229PSDafdzoc5lUn+N3voQS3Q0IPP3y3TJzYXQoUyOv4aq9+X6nSbYI5A9YtmuAlRnZb/3jVm3Yuqjn8oR23kRa+AVjbugXtbSLmAa133vncNT3NfAiHCZo1GyJffLHFMS3tgRlN3TIOCZAACZAACZAACZAACSQKAQqSE6Um47AcD4/eKf/ZeyYOc84sk0D6JNCnRl5pVN7/tclB0aIgOSiSTIcESIAESIAESIAESCDWCHhdIY38hm6YWsXIEFxhs79Vq8ekWLGCxjXCdqLN0HJrN5yxCf/QQ508sUHUOW7cM3LHHSVt42o2rvGgnytvIUbu1Ol5WbHiE9t3akSPXoJkJKwVL3l5fYNnYgikS5W6yja/EGqMHDlHRoyY48obQoNXXhkqt912vWM8r3pr2bKmDBvWTrJnz+pZt4gAD2EvvrjYViwNgQA8E2JD3i545eWWW66T2bP7y1VXFXPk4ibmfeGFroa3uwwZMtg+j/YBz7FOQmCtINntEACEp2PGdJLcuXPa5mHHjl3SosUwQ8jqFLR98ssvv5eaNbt7ehzXCKu8PNf67ZOI7yU40hwUQDpewkJtvSEtjTjFT3qTJr0mvXtPdqzLcD3+/vXXPmnVarh8/PHXKdLGWI8r4eGZ0y5oBLp4TjMuug0K5lhetGh+mT79WcMTvlvQiHm03oOt79F4qQ5HTK8aEC2R4qVtxWK/NMcLzXevd+/G0qtXY8dxHmmdPXvOOPiEgz1uQeuN3m9b0MSP9TlfLI7hXm1Xe3BMI0ju27ep9Oz5tKYq1XG8vmWa74UXg7T4rmrGdkDCQUV8dxCsHqNxm0rnzvUEh3AefbSLK89QwSfGXRzwwmFE1H+nTk9Ku3Z1jEOB7duPFi8hqp/voJeXa83czUuQ7OfwjFdbAEi3Q4Ju6zFNWzQrSjOWadZPVu/IuDVj9OiOgn/r23dKits7tJ6kNQchtfPbNWu+MubcbkErvFYPGoxIAiRAAiRAAiRAAiRAAglAgILkBKjEeC3Ctl2npda4XXLufLyWgPkmgfRDoP5duaR/rXxpWmAKktMUP19OAiRAAiRAAiRAAiQQRQJewja82rpxbvX2Cs+wQ4e2kZo175OMGf8rxtR4PEU8jTc2xNMIFr081CIdjWgrtKxu2L283mrFGRpRm9aT2kcffS0tWw5zvA68TZvaMmRIG0evxhAU9ugxUebMWeHa4rzSwcNeApj7779dZsx4Vi65JI9n6/YSWrsJgiGcGD16vqt3bC9Pt25iEC8hsMZ76YMPljME1XnzOh/CdRO/ewnNAdhLuAExyv+xdx/gVlRX/8eXooAooQpiF0VEUazEINhFEQEpEkF6EaWINOm9SRWkWOgIQhCxB8GCihoLqAERjSWJ0YgNwYKUqO+zJpn7nnvumdnr3HLunHO/8zzvk/z/TNn7s/eUk/ubNRqSu+CC053jYTknLeEWa4DVEraJbbQrvGMNAln6aQ0W/u1vn0r79qNl27ZPAn2t57kG27Xy88qV6wP3lZuKv65rmqsCqHU8Y8NhzsmWYAV/LltfHrGEeZKdY9Z7nXWu5cbB3yYd5pa2NYrnpbbLcj7pepbq5d9+u9t7+eTZZ98IHFLXCzB5mQuWbaP+zBfFueKau65nCH9cLM/HBXHNcD2PWarjugys7c7P+6rlSwGxAdfY56jYL0q4wro6fmqkz6wVK5b1wqqzZq2SkSPvl/jfQa7qv/5csLzgoOu6vkZjqY6s+7HcB633ZtdcCHtpUZ/J58xZLUOGJH6hynouWV+gtDyjbd/+D2nXbpQXJteXrs45p7o3THpvmD//cZk371HvSx/6hRn9vXvIIcWcl1qLt+7E9exh+Q2j+7EEr52NZgUEEEAAAQQQQAABBDJMgEByhg1ounVn9Rs/yfDVO9Ot2bQXgSIlUOOY4rKmd+VC7zOB5EIfAhqAAAIIIIAAAgggUAACe/ful6FD58q8eY+F7t3/g2n8H+Hnzh0oF198draKgZZPn1sDOdaA2/Tpt0vnzo1DKxda92UJVbgCsopp/aO6pWKeJbwbVtnUH1xXoOqbb3ZJ587jZMOGzaHzwbUf3XjSpKUyfvyiwP1Yq8G6KrG5gjQ7dnwr3bpNDO3TsmVjpHHjegnbGhYG0SBKbHgh0Q4s59iECd2lR48WgfPXFRS1VGxznZeNGtWTOXMGhIaitX+W/uh6lkCspbphsp+hdoV3rJUsLXNY13GFSfw54QqE63qWitK6nuWaYQ3r+u3T80xfRLjttmmB52zYeaIbWa6xyVQ/TNSQ2HCOxd4S5kl2jvntsgTrrAGvvNzeoz63tG9RPS+t55P1fmUJnFpfPMjLnAja1nr9LqxnvijOFcvcDascHzsWluCr5Rk02bmxYsV67zkoaHE9Q1gMHnxwrFx66bnOprmeDZO5r1rC9X7l2FKlSsr06Q96L6eNHNlFevZsmfVynuVaHntPffjh56VXr2lSrlxpmTGjj/e8438hw3J/1j7q10qaN78s1Mv1FRbdePbsAdKu3bVOd1coXXdgqc5taVPYHA77raLP1Br6vvDCms7+WILf8V/3CXqm8APSOi9uv72VFCt2sPP4rhW0Sv7o0fNDV7PcVyz91INYgteuNvPvCCCAAAIIIIAAAghkmgCB5Ewb0TTsz51P7JIlG39Iw5bTZASKhsD6QVXkuPKHFHpnCSQX+hDQAAQQQAABBBBAAIECELBU540Naz311Cte9T/9I3yiMLKlGqx2wxrIsQQWrQE3S1hO22YJg/gOWj0raHGF9/ztLAEmVyA59nPDQe2pV+9smT9/mFSpUiGwzWGfUfY3cgWAdT2LteUP8bovVyU2Vxjj8cc3Sps2IwL7HFZd7ocf9kj//jNFwzyJlrBPUseuv3Tpn71PeCdazj+/hlcdWc+zRIsrKKrBDQ2PHX/8UaFXCL8CnAaL4hcN6c6a1U+aN7/ceZWxXDN0J/rJ+UGD2ocGOywV5JL5DHXsJ9SDOmINXluvZZZQ7C+//OqFoDSgErZYAyWWAKqlXbFt0XnRqdNY2br144RNtJz3O3d+773Q8NxzbwZ20xJUDzPywznazgceGC01a1YNNbWEeSwVyuMPYrnGWe9NzpMuZIV0mFtRPS99Vsv5ZH1msQQbNfTWr99NeRn2XG9ruX4X5jNf1OZKfrZHB80SCrU8gyYzAfbtOyDDh98r9967JuFmek+cObOvV/k30ZKfBvl5X7VWNvcrx+qLdm3ajJRWra7yvhSiAWVdLNdyXc+/p/rh7Pff/6fn1qLF5dleJrNcTyz3Bh23MWPme5WYgxZ9fly0aLiccEIV55SwhLddgWT9reGHuoMOGPbSV9jzrG6XyDPoOJbfK+3bN5TJk3vJYYeVCPTxA+QlShQ3W7qwrXPT8uKqpZ+W4LWrzfw7AggggAACCCCAAAKZKEAgORNHNQ371H3xN7LhvZ/TsOU0GYHMFpjf5Ui56NT//g+Ehb0QSC7sEeD4CCCAAAIIIIAAAgUhYPncsR8I/OKLb+TWWydJ0B/htX2WsIuuZ60EagksWgNu1tCBKwzy6ac7pEuX8aJ2QYslvOdva+mjK5D89tsfeEELDXAHLRqA0mBGWOUvS5DCEjS1VFq2BJK//HKnF+Rdt+61hN1yhTFcQRoNQARVNnQFgcM+SR3f2KCKctWqHSd3391fLrrorMBx0zBCx45jvAqjiRZXdWV/m6Cq3mowcGBb0ep/+fkZale41lK5Vttu/Qy17k8DVwMHzg69VLoC7P7G1kCJJfir81Bf5Aiax3pMa6DE8pnyZCv+6rVxxIj75L77Hgm0s8yzTz75XDp0GCP6kkVerkNhA+iHc/T6oWOpn1EPW/72t0+lffvRsm3bJ/naJsvLMtZ7U17u7VGfW1E+L9Xdeh2yhIitzxiua2Ne5oNr2yg/80VtrljbY32e1bGxVE11PYO6xjj+38OeITRoP2HCrYFhZKtBYdxXLZWI9flmzZpJctJJR3vPkt9+u1vuuWegVK9+QhaT5Vqu6y9dOkqOPbZS1ktqo0ffLPpSWuxzk/UFEcuLUZYXHy3P49pRa7tcgWTLb42w3z9BLz7pON15Zw9p3fpq03Oo9skS7nedm7HPPq4q4cmcd5YQse7P8gUFSz/z+5qRTF9ZFwEEEEAAAQQQQACBKAsQSI7y6BSxtl03dYd8/NWBItZruotAdAVGNi0nN/7hiMg0kEByZIaChiCAAAIIIIAAAgjko4ClYpYGArt3by4jR94v8+Y9Jon+CO83yRJ2sQY5rUEhS9BW22cNC4Xtz1KJWI9lCe/5ZpaKimGBZFf1O/84lhCUKywTVvksdlpa/hjvCiRbKrG5whj+Z7WDKlmHzWVX2MVS2SzWREPa99zzsKxc+Yz8+OPP0qTJxdK//02hlY1dc9YPydSocaLpqqBz5YknXpK5cx+WTZu2e59X79OntVxyybly8MEHOfdhPSct4VoNBmlI99ln3wg9rmXe6g5cwW1dxxVgj22I9eUKSyDZcj5YAyWWir/JBmFfeWWLF3rfsePbhGNhvWa/+eZ70qTJAAmrHL9y5XjRquS5XfxwjjWobnnJIjdtstzrYu8lv/76m2zZ8qE8+eTLopU61UqXWrWqiYbTNIilYbdkl6jPrSifl2ptOZ90Pct1yHLNsFwbk50Dyawf5We+qM0VS/gymXuw3s/vuGOWLFnyVOiQuUKhyYz3nj17ZdCgObJ48ZPZNitX7ndyxx1tpFOnxqHVY6M2JrGdsFzb9csg9903WB58cJ3MmLEy4QtolpcCNbg9ZUovz3H48Puka9cm2aos++3Se2i3bhO9a3zY4rp//fvf38jNN0+Ql156O3A31vuy7sD6glXY3HM9j/oNDfr9o3NRK3Xr78jYRV/M0zCw/s456CD3c6huawlY+2F0/YpIokWfZ1evfl56954uGqIOqxKezDmn61pCxJYq2VZzS7A52T6wPgIIIIAAAggggAACmSBAIDkTRjFD+vCvnf+Ra6d8If/5JUM6RDcQSGOB1nWOkOHXl4tUDwgkR2o4aAwCCCCAAAIIIIBAPghY/kCtf9BdvXqiaJXJ226bFvhHeG2ONaxoDctZ2qfHtYbJrMGjsEqI+R1QsX6+Ouxz8Zs3vy+tWg0LDBOqkSUEZfG2Vn62BkXmzx8mVapUSDibNfDXufO4wKrPrjCGq5J1UKBEG6NhhzvvXCKTJi0NPNOWLRsjjRvXy4czMXgXL7zwlrRuPTww4HnLLc28UEyJEocWaDv8nVvPIa22rGHv4sUPCWyXpfqfZd7qASyfNtf1XAH22MZqld+WLYeEnle6viWoaAmnWAMllgCq9SUNbb+GhPr1mynLlz8dOFZh15/YjVz9dL2E4JrEsddLi7sltHTG6jEzhQAAIABJREFUGVVlyZKRcuqpx7sOn+3fLcFOvTc1aPAH2bLlIxk/fpE8/fRfAo9x3HGVZdy4W6RJk0tMLwf4O3KZ63qFNbeifl6qjeV8sl6Hli79s1eFNWyxnktJTUbjypZ7fGE980VtrliDgMm8mGQJrOtQWqpxW4Zc+zBz5kqZMGFxttVbtaovGjw9/vijQncTtTGJbazl2q7r67NI/fq1pWfPqdK+fUPp27d1tgq81t8tWmm3Vq1TvbDxWWedIjNn9pNKlXL+3cLyooolKGv52kMyc89SBdp1r3C9uKTbBz2X61yaPXuVjB49P9uca9u2gYwY0UUqVy5vmdJZ61heaNMwethvjJdf/qs3nrosWDBMgoLLSTVMRKy/6/yvD4V95cHym9MSbE62D6yPAAIIIIAAAggggECmCBBIzpSRzJB+/PmdPdLvwcTVQDKki3QDgcgLnH5McXm4d+XItZNAcuSGhAYhgAACCCCAAAII5FHAEsTRP+hq6FErrIX9EV6bYg0ruiqD+d1yVajV9ZIJuGmFWg24uiqXLVo0Qpo3vyyHrjWckUxIYNeuH7wqsevWvRY6mkEBQ0twVndsqb5qCSxYgo4a8NAw78SJS0L7dPXVF8q8eUOkbNnSOdazhIHC/pgfVInNP1DTppfKlCm3JQyU6Drbt/9D2rUbJfp56URLMpV2c3uaWoKiqQhFx7bfcs3Q9V3t0nmvVekeeeSFUB7LvNUdWEIb1urefoMefniDVzU4bDn55GPlgQdGS82aVQNXs4RTkgmUWAKoQdewRI10hd51m9mzB0i7dteGWlgCYnkNY/qBvv37D8jChcNFQ7xhiyW0ZAkFxR/DEuzUubFgwVCvEvLo0QtCq0b7+9c5qlUaW7S43FQpMupzK8rnpW9ueXnGch2yVDTVY2qwUUOShbFYrt+F9cwXtbliCV/qGFoq5PtjbX3JJZnrd9A8+u67H2TcuAVZ1Wj12qLXut69/+i9fGGpRBu1MYntq+XaruvryxjPPfem6D1D72PxwVfL7xa9P0+ffrv30s6XX+6Ue+4ZKFoZO37RZ985c1bLkCFzQ09v10uZrpfp/J1b7sv+upavF+i6QS/6WL/Ekuh+qvfLqVOXy/TpD2a5aDXkPn1aSd26Zyf1Ak4y51LQi3H6tYLHHntRhg27V/Q8Seaea7luW188cH1Jx/qb0zWfLG1mHQQQQAABBBBAAAEEMlWAQHKmjmwa92vyk7tk0Us/pHEPaDoC6S2wYcjRclTZYpHrBIHkyA0JDUIAAQQQQAABBBDIo4Al2Naw4UWyd+9+r0Kyfva4bt1agUe1hC2SCQVagkLJBNwsAeewYKAlnKE4yQRULAEh3WdQhct//vML6dhxrGzatD10NlgqZGoAp0GD3qH7sVSjtgQ89CBaoXj8+O5SsmTxHMe0hCSDgl1BVQH9g+hxhw3rLOXK5QxC6zqWUIkloJbH01Ncla+TCePntS3+9pYKoJZ2Pf74RmnTZoSzWZZ5WxChDUu4VhvvqsCn61jCKVp5XCv0VaxYNtTEEkC1hKT9g1hCRhq8Wrp0lNSocWJo2ywBsbyGMf3qky1bXiETJ/aQww4rEdomyz3J+oJM7IEs95I6dc6Sk08+Rp588hWv8rG+5FKyZAnZvHm7DBw4O/CarS876IsaOo6uJepza8yY+TJr1qrQbiQTpsrP81IbZd2fa97qPWPJkqe8r0i4Fktlb9c+cvvvUX3mi9o13HJd1DGw3Otix2rhwifk9tunhw6fPiPrHLnggtNzNcwatnzxxbe8SrRvvfW+tw+tiKyVga1BZN0mamMSj2G5tmv1+5o1Txb9GsOyZaPl8svPz2FqeQbX+3y1asfJqlXPhYZXrc++YV9q0GuJpTpyQcy9sGcH10t6PmzstfI///lFNm5823shx5+LjRrVkx49Wkjt2mdkq1Sd7GS3nEv6m1XnvrZDQ9EaJt+48R1Zvfp5efXVLd4LTfoc0ahRXVNA39pGy+8XV5VsPZbrN4DfHsuLota2sx4CCCCAAAIIIIAAApkmQCA500Y0Q/rTc8k38ty2nzOkN3QDgfQRWNKtktQ+OfwPSoXVGwLJhSXPcRFAAAEEEEAAAQQKQsASbIs97tix3aRnz5ZSrNjBgc2x/IFYg3f6R2IN/oYt+RUUij2GJXAbFDC0ViJONiRgqcIaFlCxBDut1VfnzHlIBg8Oruxm7Zsl4KHjEvRZcksYKKhPGjoYM2aBF+iIX8qV+52MH3+L3HDDlVKixKGB02/Hjm+9zziHVdK2BGXzct5a5lsyYfy8tMXf1lK1Wtd1VQj/+utd0qvXFNEXDsIW67y1BmWSCZ5aK5eHher9vlmCU/kxPv4+kqn4a7GzzjPXp+otARyXg3+Nsp5/lnuS5SWL+HZZXpbRbTTwNHfuQLn44rOzAk+WFx5clRMzZW5pPwrrvNRjW0L0lnlrrWj6+9+fYars7ToPcvPvUX7ms1yHUjlXrO1J5sUk6/3T8pJL0PjrPBw/fpGsWLHeW+Waa/4ggwe3l1q1Tk26Cq3VoLDOX8u13Xfq1auljBjRJeFznyWk7+9H+6rB7kMOSVxExfLs63op0/L8qe1JZu7pS6VDh87NqpYdNH/Cvlri+n2g+9RnNv1iRNmyR8jzz28SfYFt27ZP5Mgjy3lfWOjQoaEcf/xReQ7/Ws+lsOvkddfV9arVn3BCldxcTgO30fv7lCnLZNy4haH7df0WTqaPuXmGyddOszMEEEAAAQQQQAABBCIsQCA5woNT1JvWePoO+XDHgaLOQP8RSJnA2BblpUXtw1N2vGQPRCA5WTHWRwABBBBAAAEEEIiywL/+9aV06jRWXn99m7OZWtFKP2kbVr3T+sdTayWn/AoKxXZOQxoaNA1bgj7xWxAhAWvoOugP19aAkaUCpQZ5+/adKStX/jfIkmixBhOtAY+gSpGWIEx86DJRJTa/D/6nygcNaueFIVyLK2yY1wqGruPrv1vOz6BAt2X/uVnH0ibdb1hYNJlKopZ5q8ezVG22hApjTSzBIl3f8sn0ZIJTuRmX+G2s11jdzhIysoR/LSGcvATttK3+NerJJ182VRC1hLCsL1nEGlv66q8/aVJPueWWZjkCWK5rZFgwLLYtUZ5bUT8v1dFynrvmrd7HZ8xY4VWkdS3t2zeUyZN7OSt7u/aTm3+3Xr9136l+5ovaXLFcF63Xf3+srP7JBE39fevz6f33PyILFjwh3333vVfNd9Cg9tK48cWhL1+FzaOojUlsW62/N3SbsGu89Rla96Nfi5k5s59UqlQukM1yPXYFUS3VdbUByXyJxVJJX/cZVLnZWvnZcl3Sr+zUr3+hNGt2qffCzkEHHWTZLNs61v6E7TjZ3wXWRlqtXM9pGuhu02ak99wTtuTmGcbaF9ZDAAEEEEAAAQQQQCATBAgkZ8IoZmgfvv3xF7l8whey/z+/ZWgP6RYC0RFoXecIGX598P+oF4WWEkiOwijQBgQQQAABBBBAAIH8EtiwYZM0aTLAuTuteDVv3lC55JJzQte1fMJed2D9XLmlqqgrKBTbYGvwIOiP/NaQgCW857fLGnIOCglY/yjv+sO3tscyfq7P1ut+rM5hf0S3hIGGDu0oN9/cVD744J/y7LNvyCOPvOD1IXbRwMFNN10tXbo0MX+q3BIST0WVS8v5meqqaJY2uaoaf/zxZ9K16wTZtGm789pjmbd79uyVfv1myvLlT4fuL5lrhe7IEsaqXv0EWbp0lNSocWLgsS3BqbDPpMfv2BJ4ss4LrQLdo8cUeeKJjYHtd41nMteyoJc9nBPhfyv416iyZUvL/PnDpEqV8Cr7luuj9SWL2DZaA0fXXltHZs0aIEceWTZHF12BZEvIKMpzK+rnpT8grnHQ9Vzz9u23P/CCYxo4dS2We6hrH7n9d8v1W/ed6me+qM0Vy8tZ6pTMdVvXd73o5I9rMkHTb77ZJXpPmDNntRdE1kWr9g8e3CH0BULXHIramMS31xru1u2CXgrRf7PcI3Q9Dc7ql100TBu0WK7Hum3Q87z+m+XLGLmZe5bfL2GVmy0vbmi7NAjftOmlcskl54o+H+myfv1rctddKxI+n+uLhUOGdJBjj63kmpLZ/t31NQZdWZ8f77ijrbzwwmYZNuzeHMf3d6htvvvu/nLRRWcl1Yagla1WYc9pel737j099NnMP35unmHypaPsBAEEEEAAAQQQQACBNBEgkJwmA1VUm7nhvZ+l++Jvimr36TcCKRE445jisrp35ZQcKy8HIZCcFz22RQABBBBAAAEEEIiSQDIVHvv3v0mGDOkY+Iliv1+WsEUyQc78CArFmlsqLp9/fg1ZtGh4wk/4Tpu23FkB0Rre89tl+aN6WGXXN998zwuVuypoWQKKrvGzVpi1BjyCqgBaw0BB55O289JLz5XmzS+TK664QDS8mMximSfx1ZmT2b9lXcv5mexcsxw3bB1rUCbMRqtYT5iwSKZOXW5qjmXefvLJ59KhwxjRFxjCFleoMHZba7DIUsnSEpyyVoK2tOuMM6rKkiUjvQC+a8nPlz4sYcdkgnaJ2u5fo6xjabm+5qbKuDVwtGzZGGncuF7CYbDcT9avnyUXXlgzcBijPLeifl4qqvXlGQ0itmpVP+E4aHBz0KA5snjxk67Tzfv3tWtn5lvwzXTA/61kuaf4+0v1M1/U5orl5Sy1SuY5wPKik+7T8iKCrqfzbtGiJ2Ty5GVZQeRy5X4nGnhv2fJK5/O6a+5EbUzi22u53+g2F198jtx//xA5+uiKCbtsuUfohsOGdZK+fVuHulrnTdhLmfqSkL6wtW7da6FDlMzcs577Yc8hlt9jYb8RwrbXOX/XXX2kdu0zXNMy698tLy3GPj8+9dQrnmvQbyX97Tdv3hDvJYO8LpaX2cJ+CyfzFRFta2G+5JJXK7ZHAAEEEEAAAQQQQCAVAgSSU6HMMfIkcPe63XLPc/99y5wFAQTyX2Dj8KOlYuli+b/jfN4jgeR8BmV3CCCAAAIIIIAAAoUmYKmMqY2zhiOsYQtrkMwaFEom4GYJ3wVVLtMg4B13zJIlS54KHTNrsFB3Yg0JaBBq6tTeUrp0qRzHtoQELFX8LONnrTBrqcSmHQkK61lDHbqPCy44XSpXLi+1alWT008/yQthnnTSMVK8+CG5PrcsYUNLEDXXDRDxQhN9+86UlSvXB+7Gem7mpR2x21qC2rr+hAndpUePFgk/w/3ii29L167j5ZRTjvUqE2q15KDF2r9XXtkiDRr0dnYzmWuFZQ5q+GbZstFy+eXnhx7bEpyyVILWg1jC/skElSzVlrXa5vjx3aVkyeKB/dy374AMH36v3HvvmsB1LNehMMjYa5R1LC2hJWvF/ti2Wa67l112nldRU18ciF+s9zdXIDnKcyvq56X1fHK9+PHww89Lr17TvC9IbNv2d/nHP/4dOI2TeSHLeUFLcoUoP/NFba5Yzivl15DqgAFtEt7r4ofHcu3WbW65pZmMHXuLlChxaMIR/vXX3+TFF9/yXo576633s9bRCr4TJ/aQRo3qmtrjmj5RG5PY9lqfnXWb2bMHSLt21wZ213KPCHtRMXbHrpf6dF3Xc/Tf/vaptG8/WrZt+yR0iJKZe9Znt7vv7ift2zfMMX8svw9cfXMF3PXFG72vH3/8Ua6pmavnY31GGTNmvsyatSpw/9YXMcIaaHlpzHWe61dfOnUaK4ceeqgcOHBAtm79OPCQ1hdFnaisgAACCCCAAAIIIIBABgsQSM7gwc2krt229Bt55t2fM6lL9AWBSAgs715Jzj2xRCTa4moEgWSXEP+OAAIIIIAAAgggkC4ClnCu9iXoD9Tx/bSGLSwVT3Xflv0lG3Bzhe80eLRixTg577zTcgyjfj63c+dxsmHD5tAhtgYLdSc7dnwr3bpNdO4zrMrmpElLZfz4RaFtuvrqC73KX2GVgi2BBUsI1xoUCQt4WMJA1rBqbs5Hy/EHD24vgwa1z5fgT6I2Wua/Bh4XLBiWp8+yJ+NjuWaEhSO++uo76d17mvzwwx657rq6XsA/bLF+hnrFivXeeRS2JHutsFS4a9SonsyZM8BZgdsSeLJeFy3VHK1BJWtwxlJ9b/Pm96VVq2HeNS1oSSYonWgffuXIjz76TB54YLTUrFk1dMwtof7cBEStYeKwYL61CqYrkBzVuaUDE/XzUttouaaFvWT06ac7pEuX8VKlSkWpW/ds6ddvRuictNxDk7kmJ7Oupa+F9cwXtbnielb03a3XbV3fElbVZ9BFi0YEVtD+8sudXqjygQfW5hj6sWO7Sc+eLaVYsYOTmRaB60ZtTGIb+v33P0nPnlPk0UdfDO1r2EshuqHlHqHrhV3L/QZY7wuu3wjWIHgyL9JYXhIMeya3eodd33bu/N77DfXcc28GjpnFWTd2hZt1nUTPj/qyYceOY0QDv4kWDfXrS2bnnFM91+eQ5asFuvOgl6q08rm+3PXSS+/Irbc2lzvvXBL6XOUKuOe6I2yIAAIIIIAAAggggEAGCRBIzqDBzPSuXH/XDvngiwOZ3k36h0DKBO78Y3lpct7hKTteXg9EIDmvgmyPAAIIIIAAAgggEBUBS+DC9anj2L5YgnLWKmO6X8v+kgm4WYIHYZXpLBVTtd1hn3aPH3tLSKBp00tl5sy+CUOP+RWA0HZZAoWWYKIl2KzHCwseWEJ2V1xxgRfGLV/+d/l+Slmqnw4d2lG0mnZBLZb5VpAGifpluWYEBYD+859fvMp0U6Ysk8WLR8hf/rJVpk1bHspnmW+6A0soP5nwtgZC+vWbKcuXPx3YPg1ea8i/YcOLQvtgue4kE663nBvWkJwl9K6dc+1PqydqaEbHIWyxBqWD9uFXLlcvrXr5u9+F/29JlnPIGnqPbZPl5RRXAN5Shd01L6I8t6J+XvrjabmmBQUINdA/YsR9XtD03nsHyfPPb8q3a1pB3FcsfS2sZ76oXcMt7TnjjKqyZMlI76sMrsVSQV73ERbofOONbdKnz10Jq6UmM26utvr/bjEorPuq5fqp/XBVR7bcI6pXP0GWLh0lNWqcGEpnvZ+6gsSW589k5p71/jxpUk+vOvdBBx2Uo5/WvoU9s1kCydbfdJaXBhM9b6jFjBkrvOriQUuvXi1lxIgugRXKXeePpW1Bc0pf6Fy9+nnp3Xu6TJhwq2g19Ntvnx56SOtXh1zt5t8RQAABBBBAAAEEEMhkAQLJmTy6Gda3Pft/k4tGfy57D/yWYT2jOwikXuCmOkfIsOvLpf7AeTgigeQ84LEpAggggAACCCCAQGQErJUxgyo4xXfEWhU3meqAluBdMgE3V+DWVRnrzTffkyZNBngV1cIWV0VLf1tLQEVDj1qt6/LLz094SOs4ukLSOn5z5qyWIUPmhvbNFaTQjV3Ouk5Y0M76aWhL1efcnnCWIE5BB5I1kF+/fq/QLqQykGyda0HhvRdffFu6dh0vbdpcI506NZYePSaHVga3foZ67979MnToXJk377FQq2SuPZY53KpVfZk6tbeULl0q9LiWwJM1FJvfAVRLqEvHQc/7Cy44PbCfrqqD/oaW60cYph/Usl73LRVJraH32HZZKs3edNM1Mm1abylVqmTCLllCZ65rXJTnVtTPSx0U6zVNK9Y2b35ZtnGMDY4NHNhW2ra91guOhVVstV7TcnvfCtvO2tfCeOaL2lyxtsd1fsaOxz//+YV07DhWNm3aHjhMYc+gL7/8V+8rAFp9NdFirSxrnVtWg8K6r1qun67qyGphuUe4ruW+qeUFQ0tFfn1RKywwq8dL5tnPMvdcgXbLvUbbFXaPt+zj7LNP9V5Yq1r1mMCpav29GdQWl0fYl3Jc54+1bUHPfFq5uVOnsVKz5skyatTNXjX0sBfjtD3Wa7ar7fw7AggggAACCCCAAAKZLEAgOZNHNwP79vrH+6TDfV9lYM/oEgKpEzjj2OKy+rbKqTtgPh2JQHI+QbIbBBBAAAEEEEAAgUIVsPxh2FWdMbYD1s/5Wv9wagne6fGtATdLhTANufXt21oOOaRYwrGxBESTMdu+/R/Srt2owE8HayO6dWsqY8Z0k8MOK5GwTZaQkSVQuGvXD9KjxxR54omNgfPS0jdrsDmsEpulT9rIZIIwyZ5slkBy165NZPz47lKyZPFkd29a3zLfLOEN08EMK1muGbqbRNV0NWRx662TpEKFMl7Fwr///d/SrNnA0HC/9TPU1vliDZBbrhUaHNPq3BdeWNMpZwk8WQO2uf1MeVAjLXPMdd5r5esJExZ5n1Bfv/6NwDG1BLHCMGPH2XLdtwSDchsQtYThwipz5ldl+yjPraiflzrXLFU/gypd+wFR/eqDfsHgs8++lrZtR8rHH38WOI3zeg44LzYhK1iu365zvaCe+aI2V6ztSeYZYOnSP0vPnlNCh3Ds2G7Ss2dLKVbs4GzrffrpDunSZbz31ZBEiwYoV62aIPo8kF+L1aAw7quWl/nUwRXStr78ZvndYrnfaJss1Wwtz5/JPP+65p7eB2fN6ifNm18eOH0s1w9X1WbLizyWa5Dl92bYtdbyOyXsazlh55j1CzGJXoT66qvvpHfvaaLn+8KFw+Xggw+WDh1GJ6yI7rfB9SWG2Lbqlx10LjzyyAvy179+KPocq6H9bt2aSc2aVRNWxs6v6wn7QQABBBBAAAEEEECgsAUIJBf2CHD8pAXmbfhepq/dnfR2bIAAAv8VeG3UMVKmVPb/kTUdbAgkp8Mo0UYEEEAAAQQQQAABl4AlyGSt2qnHslTatPyh2W+3VoHTKlGvv74tsCvJhHtcf0zXSncaIKtcuXzg8SzhPWvVMssfxDXoNG/eENE/OActltCIxUn75gqIWqoBWoLNLmtLn9SjffuGMnlyr8CwtuscCPt3SyDE4pGXNljmmyVsnpc2xG5ruWYkmmt+yGLLlo9EK3VfdNFZpmrcluCOts86XyyhIt2fq3qerhMUHIu3tgaeLAFb3bflU+DWcLPuzxKsdV23dZ4uW7ZWKlUqJ1OnLg+cbskEqBLtxB8XfTlj/vxhUqVKhdCpndfQUtDO9dp9551LZOLEJYHHd4WELPc3PbcffHCsXHrpuQmPE/W5FeXz0ge13Peuv/4S79ngd787PGsc/Bcsfvhhj2j1ZA1zWa6PeT0H8nItt7SvsJ75ojZXrO0ZObKL6BcBXIvluahp00u9YHvZsqWz7c7yrGh9ecfVzth/txoUxn3Vev1cs2ZS6EtDlvCo6/7nm1nGWNdN9MJW/LhYnj+tQXBLu1wvPmr7XL+hdB0Nt+qLWhUrlk041SzXIMtctvzedF1rXc95ua2SbAldJ3qBYM+evTJ8+L2yYsUz3nWgRYvL5YknXpY2bUaEnraJ7k/xG+g1RF+g0Qr+Oo7xiz5raJV/feYOeiE3mWsH6yKAAAIIIIAAAgggEEUBAslRHBXa5BS4fdm3sm5L+KdanTthBQSKoMCqXpXlzOMKpopUQXMSSC5oYfaPAAIIIIAAAgggUNAC1iDTjBl9vSq0lmXhwie8P3aGLdbPHus+LME71x+c/bZof2fMWBH4CWStEqVBybp1a4W23xIQtQZ6XBXv9A/EGkZu2PCi0DZZQiOuP1hbKsJqIyzVAF0BL/1D/Lx5Q+WSS84J7JelT7qxK/xgmbdB61g+mZ3bwIK1XW+++Z40aTIgtIqw7stVBdB6vLD1rNeM+HPSD1nMm/dYVoj3p59+9ipFPvroi6FNswadrPPFEvrV4Ma9966RgQNnB7YtKDiWaIP8DMVaKzBa+um31RJIDnvJQgOZQ4feI02bXiKLFj0ZOqbJ3E8SWfpVHq1B9fwILSVqh2W+ua65lmBWo0b1ZM6cATkCin6boj63LE7aF8t8ze/z0jecM+chGTx4buh1aPDg9jJoUPus6pH+CxYvvvh2VnBMd+AKqes6eT0Hcnstt16/k2lffj7zRW2uWL2s96gXXnhLWrceHngv15fP7rlnoFSvfkKOIdZAadeuE2TdutcCh9/6Ilwy8ydqYxLbdsvvgyuvrO09Q+tXGYIWS3jU+kxv2Zfl5UBtqyWQbD1Xn3rqFW/+6FdnEi36lQedx8cff1To9LAEksNeErQ+v1i8H354g3TsOCa0vYkqEMdu4PpdqOvmpkqy5boYPzf1KxOzZq2SkSPvz/oqTrFixbz/t96jwhbLC2hvv/2BtGkzUjTIH7Tob04/CH3QQQclc6lgXQQQQAABBBBAAAEE0kKAQHJaDBONTCTQbMYO2f7vA+AggIBRYEqrCnLdOaWMa0dvNQLJ0RsTWoQAAggggAACCCCQnMCOHd9Kt24TZcOGzYEbJvMJaGtwIf4P6BrsmTBhkfeZYK2K5S/WP1xb/yCv1Qy12vLWrR8n7O/dd/fzqu26/gj7t799Ku3bj5Zt2z4JdLOEpC3hqtGjb5ZevVqaqlW5wguuAJ+rUpjfWVdFNkuw2dKvvXv3y9Chc0VDrGFLXgPB+vniyZMf8D5z3rLlldmsLYFBbVv//jfJkCEdTeMU35cvv9wpkycvlRtuuFI0qBI//yxVAHWfF198jtx//xA5+uiKyV0IREQ/fb5kyZPedu3bXyclShyacB+WUJRuGHtOagBmzJgFXsBXw+xjx94ipUqVNFVTT1Rh9pVXtshLL70l3bu3kDJljsh2vbCEAdevnxVaLVF36HpRICw4lgguP0Ox6tm370xZuXJ94DjrXF68eIRUrXpM1jr6ksBzz73pBV3iKxdaAslBFQv1OrZkyVNehep69c6Rtm1Hyscff5awbRp2ia9WqWH1CRMWe9VlL7qolkyZskwee+wlbx7369daGjW6OGs+xlZ5tARYtRGW0FL8PUTbpHPpqqt+n+2eFNspy7kQFhLSc04rIep5Eba4wo5Rn1uWStLa/8I4L/W41ueW2HH497+/kcGD53ifvNf784gRXbw5agmHJzoH9NlEg/y9e9/BYk1JAAAgAElEQVTorPid9MU9ZoN0eOaL2jXcElZfu3amV/E/bHHNM9cLcZYgqDXomswciur5a/19oJWr9TpcrFjwlxkt4VFXsNU3tewr/lncvweec0510ZdY/LauWLHe+42Wl/uDbqv3qt69p3vXq0SLa+7FbqPPy507jwv93RhmbrlG6vFcL9hZXhZIdK1N1H/XuaU+y5aNFh0fy2L97RLrpM8D99zzsPdbRF/UnDmzn/e1iS+++Fa6dBknGze+E3ro+Oeh+HuKzrF+/WbK8uVPO7ugz7eLFg2XE06o4lyXFRBAAAEEEEAAAQQQSDcBAsnpNmK0N5vAecM/kz37fkMFAQQcAm0uOkKGNimX1k4EktN6+Gg8AggggAACCCCAgIi4qtgqkqW6mI9pCU7GBwz9yqlPP/1ajj/4Wv5wbQ1M6x97x4yZ71WfSrTcemtz0c9ua1DStVg+72wJQbhCj0OGdPACSocdVsLVJO/fXcG7sCCxHyq87bZpzmO5AnKuYHOHDtfJnXf2MFlbwkDa4Nigq7MD/1tB596yZU/LffetEQ0QzJ07UC6++OxsgWBL2E93Z6n4HN8unZOPP/6SF3zUYO306bd7oej4xRJA9bfR4E3fvq3NwWgd9y1bPpLx4xd5n3LWcWnd+urA7S1hfG2Lhne6dm0q27Z9LBMnLpGnn/6LxId4XfNV9xNfYVZDFrfeOknOOefUrGBzrJcrWJso4Bzv7XpRQPsRNFZBc8/VLt3O+mLFJ598Lh06jBGtxBi0xLv51Vx1fT/oErutpdJk0Cfrdd5o1eLJk3vK+vWvS5cu4wPbFR+Y8ysCzp//mHf91XDupk3bs22vYf/+/dtIyZIlZPHiJ70K/FoVXavZ63kXtlhCS7p9bKAwtk1hFfM1YHjHHbO8MHbQsmjRCGne/LKE/7x9+z+kXbtRonM6aGnVqr5MndpbSpcOfpk/6nNL++ZqY2Gdl9o2S8BO19NzvmPHRqJVJocMmes9P+mXC2LPJ1ewTfcTfw7456bOu9mzB0jlyuWtt7Ck14v6M18U54rl2mgJ0+uLNFrNVUPh8YsGHhM9f8SuZ5lbGsB88MGxcuml5yY1N/TZXZ+NNVyvbYlfonj+Wn4faD9Wrhwv115bJ9DD8nxlfenNGkSNfYb27zf6Ik7811As56vlxZyw6sg63jNm9PF+67lexlREV7Be1wn7rbF58/vSqtWwhOeBP0haIXzp0lFSo8aJgeNm+R0W9BJV/E4tL1Em89Kh9Z6ilZf15Ux9KXHixMWiAfT4cLjlCylB95TY5z3rs7tv4/qdl9QFhpURQAABBBBAAAEEEIiQAIHkCA0GTUleYMu/9ssfZwV/9ib5PbIFApknUPPY4vLQbTn/B8506ymB5HQbMdqLAAIIIIAAAgggEC9gCXtagrX+fi1/OL366gu9P7qXLVtaYv8Qn+gTsZYwqDUwHfYH+WTDrJY/XluqCM+YsUJGj56fcGL6ITxLQNrfgSvgFvYHZq34ePPNE+Sll952niiuP1RrOLFnzykJ96Pjr8GuRKGXRBu4PnHub6NBnDvuaCsaLA+q7uuv+8MPe+RPf3pGFix43KtyXa3acV4YtG7dWjkCGclUFbMGOzTQ8fLL78jcuQ97FWstAdcw03g3S5D9119/k/ff/4csWvSELF++ztuFK4ys62ioqkGD3s45Er9Cogp8roreuo/Bg9vLoEHtvXHR0FTfvjNEgyhBn7V3nQNBodrY9oYFv3T7u+7qI7Vrn2E22L//P85Pblsr+elBNaRUv36v0OPrNW38+O5SsmRxiX3pY8GCYQmrQ1s+M68HXLZsjDRuXC/r2BqmHTVqnowa1VVOOukYZz9jP+Wuwe/Vq5/3KjfqfWbPnp+96siJljp1zpIKFcp4VRk1QOaqnujvwxJai50TsW0aMKBNaHV617jqmGpY7IILTs/RJT3OnDmrvWBr0GKpwu1qg+67sOeWtiGK56Xvbgl6JhqjRONjuT7GviwQe26Ghd/NFxvHilF/5oviXLG8aOcKJOszR//+M73AYaJ7oyUQap2nybzwpdeh11/fJv36zZCjjz4y8Nksiuev5fdBXu/3/lhZf2dYgqixL1/oc9hDDz0rffrMkI4dr8uqtO4f11LR3DX3vv56l/TqNUX0ax+J5t7EiT2kUaO6pjCyv73reTTo94/lt5MeY+zYbtKzZ8vQqtaWZxbXV2FiPVxzXEPS+oKRfsnBtSQb/vX3p/fq+N/CrpcBdNvY56rvvvvBew7T3xax9xTLc2Nsv1y/YV0G/DsCCCCAAAIIIIAAAlEVIJAc1ZGhXWaB5a/8KOMe+868PisiUNQENo09Vg4vcVDad5tActoPIR1AAAEEEEAAAQSKtIClKpgCuaqLxSJaKp526tRI9A/gBx98cNbnaVu1uipX1U712JbAtF9VNb7ypm6v4Q2tUFWuXOmk5oNWSWzTZqQXkky0uNoVtH0ywdr447rCs0FBYg0JzJ69SoYPv89kEBZIDgs/WAJ28Q3QT0336DFFnnhio6ltLVpc4VVL1krDfmVpDQB/9dVOeeON92Tt2r941Xp1/utiCQM//vhGadNmhOn4On46x9u0aSCnnHKsV2lYg/c7d34v7777sXdsDcf78+bCC2t6FTbDKsHpgV1Vp+Mbd801f5Du3VtI7dqne5WoNXikoSitrqshb63M7J8P5cr9TqZOvU2aN79cDj44/Le6JRwR3xbd//TpvaVZs8uyQi+WKnu6Hw2vd+7cWDSMNXDgbNGgR1hwz1UJ3VWJNWx761jF99/yyW1rJT/dt2UM/CDOL7/8IjNnrpS7716VI+gS205LG3V9faFgypTb5NhjK8nGjW97AeIhQzp6YX49V7t2nSDr1r0WeK60bHmlN6Z6XmhV5DvvXCpXXVVbRozo7IXNNXDsWiwhM38fln75+9O58fDDz0v//ndLixaXJbwnxbct7NoQ1k7XCyCJAvyJXCz9K+y5pe2O4nnpeyYb1NLtgsZHA6fduk0MncJ+uFGfgcaNWyArVjwTem66zgfrv6fDM18U54olRBlbYT1+PGJfcvCfO/x1knnBxVIR1t+v5aUkDc9qVeR58x7zrsH6XH700RUTTqconr+W++CNN9b3nj30uSxo0aDujTcODT2NXM/z/saW0Lg+cy5aNFyOOqqiLF78hIwevUAuueSchF8ucH2tQY8bViE5bPuwF/Fc1xTX82hQmNW1nR43vup8UFsWLnzC+1pC2GL96oTuQ5/TJ0xYJFOnLg/cpbVKcm7uKTpHBw5sK/rsps9H/mJ5ce/222/0wux6jdDfcU8++XKOe0qybSKQ7DoL+HcEEEAAAQQQQACBdBUgkJyuI0e7swkMXLlTHn/rJ1QQQCBOYM3tlaXG0cUzwoVAckYMI51AAAEEEEAAAQSKrICrGpTCJBP80vUtAQEN8mgoTYORjzzygnTp0kTGjLk5R2BAQyDjxi2UadOC/zisx9SAXNhnzv3PoWsINH7p27e16B+Yw8IKQRPE9cfrRo3qyZw5A7xK0PGLBve0Kqj2P3bRgIBW/rzqqt87g6FB7QqrKBz0x/mXX/6rF6IKClfHH2vYsE6i1UPjP++s4YclS56S226blqN5GsLQcTr99JOSPucs8yrpnYqIjpFWBXZVaw6rbpib4/rbaFhGK8FVrlzeuZswW+fGISvoOT5t2u2in3y2fK7b8tJB7OESVXzTf7cGkjXMrGFtvV4dOPAfU3BPKyd27DhG9EWEREt8ld/YdYIqqWvIffDgDlKxYtmkufO7kp/lfNBqflrJ+K23PvAq5elLF716tcwWdIntiCV0F9/x+LG1hLF0H3ot0E+U6/VGQ95z5tzh7bpDh9GydevHTt+RI7vI7be3Cq2e6O/E2iZ9geCnn372rsnWQJQeI6yC5RlnVJUlS0bKqacen61P/pcBtIphoiWZoFg6zC2/j1E7L2Pb1bbtSPn448+cc09X0PtFUFVRS3gs/hxwnZumRhlWivozX2wXojZXPv10h3TpMt6rTp9oCQs+Br0QZ33+8I9nqaoe27YrrrhAundv7lVoL1PmCO/+rvfdv//9394LXlrl9r9fHbA9B0dpTCyV4dVi4sTuXsAzaLH+zrC+mGm93+iY7N9/QP761w+9+2HQFx+03a6XV8K+FhD04qPOvfHjb5UTT6xiuHLkXMUVlE4U4Nb73vTpD3q/64IWvffq82hQMN7fzjL+Rx1VQVatmuC9nGhdXHNcr/1BX5mIPYbla0HxbQq6D1juKfosppWbP//8a++cTrSvZKs2u76EYzVlPQQQQAABBBBAAAEEoiZAIDlqI0J7ci3QYuaXsu3z/bneng0RyDSBqa0rSMOzg6sSpFt/CSSn24jRXgQQQAABBBBAAIFYAUuozVJdLHafGzZskiZNBpihdf8TJtyaMOSXTDU4DchqqCK2qpQ2Qv+QP3jwnBzBXw05alBBg9Hx25gbLyJhYeegIKZWmtNqxKNHz892qFat6svw4Z29yqN5WcIq2d1ySzOv6meJEodmHcIPyxx/fGXZvfsnL7wYtGjIUYMCGtBNFKAICjYnG7yJP75Wfh40aI4sXvxkXmiyttXxv+OONtKpU+OsKsquHYdV2XZtG//vevzx42+RG264MttYuPajDsOH3+tVNMyPJTchW0sA0m9bosrI/r9ZA8n++no+jRrVxRsz1zkbVpFS9xcUOH3vvb9Lz55TsipH67oaDh08uL1cf/2lzuMGjYmlkl8y4Q9LRcfYtliqZer6mze/L61aDfNCtq4lUTU/axjL37cfRlZjS6XfsLELaq+lanPstvqCi1Zwdr2kELtNUIhd14kPv+vcfOmld6R790kJXwDREOGkST1zhJjTfW5p+6N2XvqmYaHyePewMLKuawmPxe5Tw/U9e7ZM6j7gOjeD/j3qz3yx7Y7iXAl7cevaa+vIrFkD5Mgjs7+woiF3rbge+1yl185Bg9p5L+Pp1wuSWcKeOZPZT27ubVEaE8v9Qp3XrJnkvfQStFh+ZyTzYqalXbFtsXyhQ9cPm3tBgWb9/dOv3wzvixz+kptn3yC7sOfRyy47z/uShYaC/cX14qM+jw4b1tn0tRqLs1+JvkKFMuZTw1UJXHek9+jhwzvJWWdVC3wm1FBwp05j5fXXtzmPHVQZ2d8w2XuKvmTbv3+bHNcW1xd04uelVvE+4YTcBdadnWYFBBBAAAEEEEAAAQQKUYBAciHic+j8F7hgxOfy495f83/H7BGBNBNoc9ERMrRJuTRrdXhzCSRn1HDSGQQQQAABBBBAoEgJWKpLKYirulg8mjXYo3+AveWWpl6IOKg6cTLBR23Hbbf9Ubp3byFVqlTwqsBt3PiOTJy4RN566/1szbzmmj+IBpjPOuuUfBnz/1aYmyHr1r2WY38aXhoxorM0bnyxlChRXLTK3n33PSJz5jyUtW6dOmfJwIHt5JJLzs11VeT4A2toZcCAu3MEsdVaA+B//ONVcuihh8hLL73tBVw1hKdt7NFjcmiFUg2Qa3BaqynXqlXNqy5cteoxnrdW3BszZkG2kJ1lnK2DkCjYY902dj1tv36K+Pjjj0p6c60w2bv3tMAqia4dqsdNN13tVarNzfF1//rJd3W+9941rsMF/rsGKvr0aSV1656d9Jyzhho0ZKrBSj1WUOVlrdCoAWDXoufRuHG3SJMml5jbq9X4HnxwnRdkV7P4pUWLK7xz84QTjvLm74svvuVV7vMr9Gpwp3PnRt41JTdVkf3jWYLXJ598rDzwwGivwp1lcVXr9Peh8+2OO9rKrbc2NwUeta0jRtznXaPClqBwuPX6r/uOf0lBg0B6LQqb165Kkona7KrkGLtN2AsyYR461xYufFxGjZqfY65pm/U8OO+8GrJv3355/PGXclwndd9+UKxjx0bmkGI6zS3fLyrnZex4WueIpZq89WWB/HopynK90HXS4Zkvvi9Rmys6TzRYPHDgbNGXL+KXjh2vE60Mq/ervXv3ywsvbM52T/Gve3pN1udPyxcJEo2vHluf1YKqNbvmhF6/NfypzyHJ3tuiMiba92bNBia8t/v9twRSLb8zOnVq5FVEP+ywEi5a0YrLM2asyPHCYaINk3lRT+fes8++Ibffflfgiyz6PFOr1qmiY6QVeqdOXZYVhNcxv/76S7wgfG6fPRP1Iei3hq6rL3L17n2jFC9+qNeOIUPmJjxvcvPSl2X8E1Vpdg6giARVlY7fVvs3aFD7hOex9YsTlvtA2FdvYtukYzxyZGfp0KFR4POepW9BL9Na7FgHAQQQQAABBBBAAIF0ECCQnA6jRBvNAh99eUAaTdthXp8VEchEgTOPKy6relXOuK4RSM64IaVDCCCAAAIIIIBAkRGwVJfSylYrVoyT8847LSkXVxWsc889TbQqoCuAa6kqOmpUVy/QPH78Ivnuu+9D26lBZA0X1q1bK9eVToMOoIHHmTP/JPff/6izHboPbXOjRnVFw2caWHNVfE1qAP638nff/SDjxi0IraYbGwRYs2aD90nysEUD6t26NfMC1ZMmPRAaBtGwRV6DN/Ft0T5p2EMrBCcKmQa1XQNCGrju1q2pF0DNbRBI969tmDfvUZkzZ7VprHUbddYQeOvWV+e5ArbuTwMnGnzTz1/HB+6DDDT4oJWBO3RoKOeff7o52Jtof65AlLXad1iYxT+uBoeHDu0gGtpNdtEQzxtvvCcjR94vr766xbT5GWdUFQ2WNW16WY5ql6YdxK1kqZRnCU7F7tZVqVLX1RcdBg/uIBdffHZS891VgVOv3/o58ET7tbRLzwUN8fz3JY3/r9SubQ6rQp5MeCt+nFzzLKxN1jH3Kx/rXLOek7pvvTbpfaBNm2uyVZO0HDfd5pbfpyicl/G+rurz1mryWpFbK+JqNeKgRZ9F9KWYvIRSLfMjdp10eOZL1KcozhV9IUSfOVesWG8aBv95T58/zzzzlDzde/0D6nPIrFl/kgULnjA/h+gzwI03XuW9oJKX56AojIk+gw4ePDfU3xJItfzOmDGjr2go2boU5P3mb3/71As76wuAlkXvL+3aXeu9SKj/PS/PvkHH02vnokVPyNy5DycMSwdtp89aGorXoHSylcIt45/MVydi22h5OUrXX7RohDRvflngMLjmgfXlWPXVMb/nnocDj6Uv/umXMPT3ZNgY67mrv9Fvv316wnB4Ml8iscw/1kEAAQQQQAABBBBAIIoCBJKjOCq0KU8Cazb9JENX7czTPtgYgXQW+OuEY6X4IQelcxcStp1AcsYNKR1CAAEEEEAAAQQQyCcBDSzOnr1Knn32Te8P1Br4ql37DLnhhivkD38401lpzFL5MfZzzBoQ0cqaWqXYr1ynFXxr1jxZrrzyAq8SbKVK5Qrkj/GxZF9/vcurird27avy179+mNUWDYJodcULLjhd6tU7W849t7qULVs6n7SDd/Prr7/Jpk3vyerVz3sVytRGQwkXXFDDq1DaoEEdLwhgqZ4YG1D396sVbjds2OyNsfbx978/Qy699Fy57rq6BRZ+0N5q6EuP+/LL78i2bX+XLVs+ygoo67zQoNdJJx3tzTVt00knHSPFix+Sr94//LDHq1i3fv3r8u67H3vjrUv88bUN2paCCJ1rMHnTpu3evP/LX7Zmc9D5r2Ot551+slxNkg19hIF9880u0fFfvvxpb17p8bTStp7jp556vPlc07CFflL8gQf+LFoJThc9T/ST382aXSannXZingNc6rRly4deiFvDGLHzRdut1ye9Rui5WVBjla+TT0Q0WPLKK1tk7tzVnpsG9H23a6+tE/o5cVdbdEy0urS+pKBe/rmtY6uh9rB5pNcGPS/1euy3y78WW67/sfNKQ5Q6d9u3byga3okPMLv6Efvvfp+0X3rOaJ/0WtW4cT2pX/9CKV26VDK7C1zXn2vPPPOGV6VSq6rr9dFfdIw0DKjXpUsuOU9OOeXYArk25KUzBTm3YtsVtfNSnzt0fug1TeeIXhf0mqbzL9lrmt5zH330Ra+KrZ6bui8Njek1raBeQsrLmOd127w+87mOH7W5oufI559/7d3/9XoX+7yn990aNU70XubT+4r+Z37ee2Ot9DlEX7ZZv/61HM9Cfjv0mqMvAOp12FLl1zUW/r9HbUys7U7FevH30ETP3blth95jP/zwU1m79i/elx3eeuuDrFC6XmeqVz/Be/FSX0o6/fSq+f7sG9RuvX7qdfP55zd5L+V89NFnWfe++Odifb475phKeX62y61hqraLf+7w7wMtWlye1IuBGpLeuPFt0QB97HOV/r7IzT3Ff8565JEXvGuXzk99tmvb9lrvSx0FEVxPlTnHQQABBBBAAAEEEEDAJUAg2SXEv6elwOg138nK135My7bTaATyIvBEv6PklMrZq97kZX9R2pZAcpRGg7YggAACCCCAAAIIZJKApfKjhgfnzx8mVapUyKSuF0pfLNUTk63iWigd4aAIIIAAAggggAACCCCAAAIIIIAAAggggAACCCCAQIwAgWSmQ8YKtJz1pWz91/6M7R8dQyBeYFrrCnLt2flTZSaKurfddpvs27cvq2l33dVBSpUqHsWm0iYEEEAAAQQQQAABBNJKQKsKNms2MKvqbaLG9+hxg4wefXPKqn+lFWCSjbV4Wz5/neRhWR0BBBBAAAEEEEAAAQQQQAABBBBAAAEEEEAAAQQQKDCBPXv2S58+i7P2X6JECbn77rsL7Hj5seODftNvNLEgYBS4cOTnsvvnX41rsxoC6SvQtu4RMqRxufTtgKHlw4cPl6+++iprzVGjbpAqVTK7zwYWVkEAAQQQQAABBBBAIM8Cc+Y8JIMHzw3dz/z5Q6VlyyvzfCx2IGLxXrlyvFx7bR24EEAAAQQQQAABBBBAAAEEEEAAAQQQQAABBBBAAIG0EPjii+9k1KiHstpaqVIlGTt2bKTbTiA50sMTvcZ9/t1/5MqJX0SvYbQIgXwUOPO44rKqV+V83GM0dzV16lT58MMPsxrXp09DOe20Y6LZWFqFAAIIIIAAAggggECaCPz44x7p23emrFy5PrDFZ555sixePFKqVTsuTXoV3WbiHd2xoWUIIIAAAggggAACCCCAAAIIIIAAAggggAACCCCQe4H33/9c7rrrqawdVKtWTfr375/7HaZgSwLJKUDOtEM8vWWP9Fn2baZ1i/4gkCWwbdJxcvBBmQ8yf/58efPNN7M62rHjZXLhhdUyv+P0EAEEEEAAAQQQQACBAhT48MN/SYcOo2Xr1o8Dj3LjjfVl+vTecsQRpQqwJUVj13gXjXGmlwgggAACCCCAAAIIIIAAAggggAACCCCAAAIIFDWB1177UBYt2pDV7QsuuEC6dOkSaQYCyZEenug2bvKTu2TRSz9Et4G0DIFcCqy9o4qcWPGQXG6dXps99NBD8uyzz2Y1ulmz38vVV9dKr07QWgQQQAABBBBAAAEEIibw5z+/KjfeODS0VRMndpcePW6IWMvTszmrVj0rXbqMxzs9h49WI4AAAggggAACCCCAAAIIIIAAAggggAACCCCAQIDAunV/lTVrXs/61yuvvFJuuCHaf18ikMx0zrVAm3u+ks1/35fr7dkQgagJTLupglxbq+hUKFu/fr08/PDDWcNwxRVnSsuWf4jasNAeBBBAAAEEEEAAAQTSRuCXX36VceMWyrRpy0Pb/NhjU+Syy85Pm35FtaH79/9HRo68X+bMeSiwiVqFes2aSXLhhTWj2g3ahQACCCCAAAIIIIAAAggggAACCCCAAAIIIIAAAgjkEFi16i/y3HNbs/7/mzdvLvXr14+0FIHkSA9P9BtXZ/Tn8t1Pv0a/obQQAYdAu7qlZXDjskXK6Y033pAFCxZk9fm886rKzTdfWaQM6CwCCCCAAAIIIIAAAvkp8O23u6Vr1wny7LNvBO727LNPlcWLR0jVqsfk56GL5L6++OJb6dJlnGzc+E5g/3//+zNk4cLhctxxlYukEZ1GAAEEEEAAAQQQQAABBBBAAAEEEEAAAQQQQACB9BS4//5nZfPmT7Ia37lzZ6ldu3akO0MgOdLDE/3GaRhZQ8ksCKSzwFnHF5c/9Sx6f5z+4IMPZPr06VlDd8opR8mAAY3TeShpOwIIIIAAAggggAAChSrwwgtvSevWw+XHH/cEtuPqqy+UefOGSNmypQu1rZlw8D//+VW58cahoV258cb6Mn16b9FKySwIIIAAAggggAACCCCAAAIIIIAAAggggAACCCCAQLoITJnyuHz00Y6s5vbt21eqV68e6eYTSI708KRH4158f6/csvDr9GgsrUQggcD2yccVSZevv/5ahg0blq3vd93VQUqVKl4kPeg0AggggAACCCCAAAJ5Efjll1/lzjuXyKRJS0N306lTI5k4sYccdliJvByuyG+7b98BGT78Xrn33jWhFv363STDhnWSYsUOLvJmACCAAAIIIIAAAggggAACCCCAAAIIIIAAAggggEB6COzZs1/69FmcrbHjxo2TI488MtIdIJAc6eFJn8bNXr9b5jz7ffo0mJYi8D+BZwdXkWPKHVJkPcaOHSufffZZVv87dbpMfv/7akXWg44jgAACCCCAAAIIIJBbge3b/yHt2o2SDz74Z+guBg9uL4MGtZeDDjoot4diOxF5++0PpE2bkfKvf30Z6jF0aEcZOLAdZggggAACCCCAAAIIIIAAAggggAACCCCAAAIIIIBA2gi8/vqHsnDhhqz2HnvssTJ8+PDIt59AcuSHKH0aePOCr2XjB3vTp8G0tMgLTL+pgjSoVbQ/2/voo4/K2rVrs+bC+eefLF27XlHk5wYACCCAAAIIIIAAAggkI6DVeseMmS+zZq1ybta1axMZP767lCzJl0mcWAEr7NmzVwYNmiOLFz/p3AUVqZ1ErIAAAggggAACCCCAAAIIIIAAAggggAACCCCAAAIRE5g37woYw5MAACAASURBVDnZtOnjrFY1aNBArr/++oi1MmdzCCRHfojSq4F1x3wu3/74a3o1mtYWSYF2dUvL4MZli2TfYzv9ySefyKRJk7L+v0qUOFTuvrtjkXcBAAEEEEAAAQQQQAABq4CGkRcvfkJGj14gP/64x7nZccdVlvvuGyx169ZyrssKOQXUe/bsVTJ69HwTD94mJlZCAAEEEEAAAQQQQAABBBBAAAEEEEAAAQQQQACBCAncdtsi0b+J+MvAgQOlatWqEWph4qYQSI78EKVXA/ce+E3OGfpZejWa1hY5gVrHF5eVPSsXuX4HdXjw4MGyc+fOrH/u2fMaOfPM4/FBAAEEEEAAAQQQQACBEIGff94n77zzN5k37zFZvfq5pKzKlfud3HjjVdK06aVy2mknSJkyR8hBBx2U1D6K2srq/dZbH8jMmSvl6af/klT31fvWW5tLy5ZXyLHHVpbixQ9JantWRgABBBBAAAEEEEAAAQQQQAABBBBAAAEEEEAAAQRSJbB166cye/bTWYcrX768TJw4MVWHz9NxCCTniY+NEwm8+ck+aXfvV+AgEFmB7ZOPi2zbCqNhDz74oLz44otZh7744hpy0031CqMpHBMBBBBAAAEEEEAAgcgL/PbbbzJnzmoZMmRuvrT1zDNPlsWLR0q1avxOSQSa396XXXaeV6H6qKMq5Mv4sRMEEEAAAQQQQAABBBBAAAEEEEAAAQQQQAABBBBAID8Fli/fKC+9tD1rl5dccom0bt06Pw9RYPsikFxgtEV7xwte/EGmPrWraCPQ+0gKPD/kaKlStlgk21ZYjXr33Xdl1qxZWYcvV+5wufPOmwqrORwXAQQQQAABBBBAAAEEEEAAAQQQQAABBBBAAAEEEEAAAQQQQAABBBBAAAEEECiSAoMGLZfvvvspq++9evWSmjVrpoUFgeS0GKb0bGTvB76R9Vt/Ts/G0+qMFJh+UwVpUKtURvYtr53q3bu37N27N2s3bdrUk3r1auR1t2yPAAIIIIAAAggggAACCCCAAAIIIIAAAggggAACCCCAAAIIIIAAAggggAACCCBgENi4cbssW7Yxa82SJUvKzJkzDVtGYxUCydEYh4xtxeUT/i1f7PolY/tHx9JHoH290jKoUdn0aXCKW/rAAw/Iyy+/nHXUChVKy4QJrVLcCg6HAAIIIIAAAggggAACCCCAAAIIIIAAAggggAACCCCAAAIIIIAAAggggAACCBRNgSFDVsi33/6Q1fm6detK27Zt0waDQHLaDFX6NrTGHf9K38bT8owQqHV8cVnZs3JG9KWgOvHNN9/I0KFDs+3++utrS4MGZxfUIdkvAggggAACCCCAAAIIIIAAAggggAACCCCAAAIIIIAAAggggAACCCCAAAIIIICAiKxd+7Y8+uib2SzGjx8vFStWTBsfAslpM1Tp29B3P9svN9z9Zfp2gJanvcD2ycelfR9S0YFHHnlEnn766axDlShxqEyc2EoOP7xkKg7PMRBAAAEEEEAAAQQQQAABBBBAAAEEEEAAAQQQQAABBBBAAAEEEEAAAQQQQACBIifw0097ZfDgFbJv34Gsvl9zzTXStGnTtLIgkJxWw5W+jV3xlx9lzCPfpW8HaHnaCmwYcrQcVbZY2rY/lQ3fu1dvbINlz549WYe96qqzpEWLC1PZDI6FAAIIIIAAAggggAACCCCAAAIIIIAAAggggAACCCCAAAIIIIAAAggggAACCBQZgdWrX5NnntmS1d9SpUrJxIkTpWTJ9CokSSC5yEzZwu/o4D/tlEc3/1T4DaEFRUbgrjYV5JqzShWZ/uZHR9evXy8PP/xwtl2NGfNHqVy5TH7snn0ggAACCCCAAAIIIIAAAggggAACCCCAAAIIIIAAAggggAACCCCAAAIIIIAAAgj8T+DLL3fLiBF/yubRvHlzqV+/ftoZEUhOuyFL7wY3nLpDPvnq/8uKp3dvaH2UBTrUKy0DG5WNchMj27bhw4fLV199ldW+886rKjfffGVk20vDEEAAAQQQQAABBBBAAAEEEEAAAQQQQAABBBBAAAEEEEAAAQQQQAABBBBAAIF0FLj//mdl8+ZPsppeqVIlGTt2bDp2RQgkp+WwpXejzxn6mew98Ft6d4LWR1rg/JNKyAO3Vop0G6PcuFdffVWWLFmSrYlXX322NGtWO8rNpm0IIIAAAggggAACCCCAAAIIIIAAAggggAACCCCAAAIIIIAAAggggAACCCCAQNoIrFnzhqxb90629rZv317q1KmTNn2IbSiB5LQctvRvdLMZX8r2f+9P/47Qg8gJnH1CCVnRgzByXgdm+vTp8sEHH2TbTZs29aRevRp53TXbI4AAAggggAACCCCAAAIIIIAAAggggAACCCCAAAIIIIAAAggggAACCCCAAAJFWmDjxu2ybNnGbAbVq1eXvn37pq0LgeS0Hbr0b3ifZd/K01v2pH9H6EFkBC46taTM73JkZNqTzg3ZtWuXTJo0SXbu3JmtG336NJTTTjsmnbtG2xFAAAEEEEAAAQQQQAABBBBAAAEEEEAAAQQQQAABBBBAAAEEEEAAAQQQQACBQhN4//3P5a67nsp2/PLly8vAgQOlbNmyhdauvB6YQHJeBdk+TwKEkvPEx8YxAlefWUpmtK2AST4KfPjhhzJ16tRseyxTppTccUcTqVixdD4eiV0hgAACCCCAAAIIIIAAAggggAACCCCAAAIIIIAAAggggAACCCCAAAIIIIAAApkv8M03P8jkyY/J7t3Zi7n2799fqlWrltYABJLTevgyo/FLX/5B5jzzvXz/86+Z0SF6kVKBo8sWk5sv/5388cIjUnrconKwV199VZYsWZKtu6eccpQMGNC4qBDQTwQQQAABBBBAAAEEEEAAAQQQQAABBBBAAAEEEEAAAQQQQAABBBBAAAEEEEAgXwSmTHlcPvpoR7Z9tW/fXurUqZMv+y/MnRBILkx9jp0l8P6/D8jsZ3bLc9t+RgUBs4CGkDWMrKFkloITePzxx+Wpp7J/IkBDyR07Xkal5IJjZ88IIIAAAggggAACCCCAAAIIIIAAAggggAACCCCAAAIIIIAAAggggAACCCCQIQJaGXnRog05wsgNGzaUxo0zozgkgeQMmayZ0o3H3/pJXti+Vza897PsPfBbpnSLfuSjwHHlD5HLzzhMLjq1pNSrXjIf98yuwgQWLFggb7zxRrZVypQpJZ06XSannXYMeAgggAACCCCAAAIIIIAAAggggAACCCCAAAIIIIAAAggggAACCCCAAAIIIIAAAgkE3n//c1m4cIPs3r0n27/Wrl1bOnfunDFmBJIzZigzqyMaRn723Z+9//vk6wPy5e5f5Puff82sTtIbk0D5ww+Wo8oeIueeWFyuOauUnHdSCdN2rJS/Ar/++qtMmzZNPvrooxw7btOmntSrVyN/D8jeEEAAAQQQQAABBBBAAAEEEEAAAQQQQAABBBBAAAEEEEAAAQQQQAABBBBAAIE0F9i4cbssW7YxRy9OOeUU6devnxx88MFp3sP/bz6B5IwZyszviIaUNZis/8eS+QJHlS0mR5UpJsUPOSjzO5smPdRQ8qJFi3JUStbmX3312dKsWe006QnNRAABBBBAAAEEEEAAAQQQQAABBBBAAAEEEEAAAQQQQAABBBBAAAEEEEAAAQQKVmDNmjdk3bp3chxEKyN37Ngxo8LI2kkCyQU7n9g7AgggkHECjz/+uDz11FM5+nXeeVWlSZMLpHLlMhnXZzqEAAIIIIAAAggggAACCCCAAAIIIIAAAggggAACCCCAAAIIIIAAAggggAACCFgEvvxytzz22JuyefMnOVZv2LChNG7c2LKbtFuHQHLaDRkNRgABBApf4NVXX5UlS5YkbMhVV50lDRqcLYcfXrLwG0oLEEAAAQQQQAABBBBAAAEEEEAAAQQQQAABBBBAAAEEEEAAAQQQQAABBBBAAIEUCPz0015Zu/YdeeaZLQmP1r59e6lTp04KWlI4hyCQXDjuHBUBBBBIe4EPP/xQFi5cKDt37szRlxIlDvVCyQ0anJP2/aQDCCCAAAIIIIAAAggggAACCCCAAAIIIIAAAggggAACCCCAAAIIIIAAAggggECYgAaR1659W/btO5BjtfLly0unTp2kWrVqGY1IIDmjh5fOIYAAAgUrsGvXLi+U/MEHHyQ8UIUKpb1gcr16NQq2IewdAQQQQAABBBBAAAEEEEAAAQQQQAABBBBAAAEEEEAAAQQQQAABBBBAAAEEEEixwMaN272qyN9++0PCI1evXt0LI5ctWzbFLUv94Qgkp96cIyKAAAIZJ/Dqq6/K2rVr5auvvkrYt3LlDpczzzxezjrrBO8/WRBAAAEEEEAAAQQQQAABBBBAAAEEEEAAAQQQQAABBBBAAAEEEEAAAQQQQACBdBTYuvVT2bLln6L/+d13PyXsQqVKlaRBgwZSp06ddOxirtpMIDlXbGyEAAIIIJBIYP369V4wec+ePYFAJUoc+r9w8vFy5pknSKlSxcFEAAEEEEAAAQQQQAABBBBAAAEEEEAAAQQQQAABBBBAAAEEEEAAAQQQQAABBCIpsGfPftm69Z+yZcunXgh5374Dge0sVaqUF0SuX79+JPtSkI0ikFyQuuwbAQQQKIICe/fu9ULJTz/9tKn3p5xylJQpU0rKlj3c+8///vf//meZMocTWDYpshICCCCAAAIIIIAAAggggAACCCCAAAIIIIAAAggggAACCCCAAAIIIIAAAgjkRkADx7t3/yS7d++RXbv2eP/53//+3/+/jz7aYdrtNddc44WRS5YsaVo/01YikJxpI0p/EEAAgYgIfPPNN14wedOmTaIhZRYEEEAAAQQQQAABBBBAAAEEEEAAAQQQQAABBBBAAAEEEEAAAQQQQAABBBBAIJMENHx8/vnne0HkihUrZlLXku4LgeSkydgAAQQQQCBZgXfffVe2bNkiW7dulZ07dya7OesjgAACCCCAAAIIIIAAAggggAACCCCAAAIIIIAAAggggAACCCCAAAIIIIAAApEQKF++vJx55ply1llnSc2aNSPRpig0gkByFEaBNiCAAAJFSOCTTz7JCid/9tlnRajndBUBBBBAAAEEEEAAAQQQQAABBBBAAAEEEEAAAQQQQAABBBBAAAEEEEAAAQTSUeDYY4/NCiFXrVo1HbtQ4G0mkFzgxBwAAQQQQCBI4Ouvv/YqJu/evVt27drl/Wf8f9+3bx+ACCCAAAIIIIAAAggggAACCCCAAAIIIIAAAggggAACCCCAAAIIIIAAAggggECBCJQoUULKlCnj/V/ZsmVz/HetiHzkkUcWyLEzaac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IAAAggggAACCCCAAAIIpFiAQHKKwTkcAggggAACCCCAAAIIIIAAAggggAACCCCAAAIIIIAAAggggAACCCCAAAIIIIAAAggggAACmSRAIDmTRpO+IIAAAggggAACCCCAAAIIIIAAAggggAACCCCAAAIIIIAAAggggAACCCCAAAIIIIAAAgggkGIBAskpBudwCCCAAAIIIIAAAggggAACCCCAAAIIIIAAAggggAACCCCAAAIIIIAAAggggAACCCCAAAIIZJIAgeRMGk36ggACCCCAAAIIIIAAAggggAACCCCAAAIIIIAAAggggAACCCCAAAIIIIAAAggggAACCCCAQIoFCCSnGJzDIYAAAggggAACCCCAAAIIIIAAAggggAACCCCAAAIIIIAAAggggAACCCCAAAIIIIAAAgggkEkCBJIzaTTpCwIIIIAAAggggAACCCCAAAIIIIAAAggggAACCCCAAAIIIIAAAggggAACCCCAAAIIIIAAAikWIJCcYnAOhwACCCCAAAIIIIAAAggggAACCCCAAAIIIIAAAggggAACCCCAAAIIIIAAAggggAACCCCAQCYJEEjOpNGkLwgggAACCCCAAAIIIIAAAggggAACCCCAAAIIIIAAAggggAACCCCAAAIIIIAAAggggAACCKRYgEByisE5HAIIIIAAAggggAACCCCAAAIIIIAAAggggAACCCCAAAIIIIAAAggggAACCCCAAAIIIIAAApkkQCA5k0aTviCAAAIIIIAAAggggAACCCCAAAIIIIAAAggggAACCCCAAAIIIIAAAggggAACCCCAAAIIIJBiAQLJKQbncAgggAACCCCAAAIIIIAAAggggAACCCCAAAIIIIAAAggggAACCCCAAAIIIIAAAggggAACCGSSAIHkTBpN+oIAAggggAACCCCAAAIIIIAAAggggAACCCCAAAIIIIAAAggggAACCCCAAAIIIIAAAggggECKBQgkpxicwyGAAAIIIIAAAggggAACCCCAAAIIIIAAAggggAACCCCAAAIIIIAAAggggAACCCCAAAIIIJBJAgSSM2k06QsCCCCAAAIIIIAAAggggAACCCCAAAIIIIAAAggggAACCCCAAAIIIIAAAggggAACCCCAAAIpFiCQnGJwDocAAggggAACCCCAAAIIIIAAAggggAACCCCAAAIIIIAAAggggAACCCCAAAIIIIAAAggggEAmCRBIzqTRpC8IIIAAAggggAACCCCAAAIIIIAAAggggAACCCCAAAIIIIAAAggggAACCCCAAAIIIIAAAgikWIBAcorBORwCCCCAAAIIIIAAAggggAACCCCAAAIIIIAAAggggAACCCCAAAIIIIAAAggggAACCCCAAAKZJEAgOZNGk74ggAACCCCAAAIIIIAAAggggAACCCCAAAIIIIAAAggggAACCCCAAAIIIIAAAggggAACCCCQYgECySkG53AIIIAAAggggAACCCCAAAIIIIAAAggggAACCCCAAAIIIIAAAggggAACCCCAAAIIIIAAAghkkgCB5EwaTfqCAAIIIIAAAggggAACCCCAAAIIIIAAAggggAACCCCAAAIIIIAAAggggAACCCCAAAIIIIBAigUIJKcYnMMhgAACCCCAAAIIIIAAAggggAACCCCAAAIIIIAAAggggAACCCCAAAIIIIAAAggggAACCCCQSQIEkjNpNOkLAggggAACCCCAAAIIIIAAAggggAACCCCAAAIIIIAAAggggAACCCCAAAIIIIAAAggggAACKRYgkJxicA6HAAIIIIAAAggggAACCCCAAAIIIIAAAggggAACCCCAAAIIIIAAAggggAACCCCAAAIIIIBAJgkQSM6k0aQvCCCAAAIIIIAAAggggAACCCCAAAIIIIAAAggggAACCCCAAAIIIPB/7N0HlBRV1sDxSxyYESSJmL9FWQzAGgCVFXNCV9kFZA0oktRVBAmKRCWLZMGAJFFWXRUUXHNEXFdJIhhAEXMCScoAQ/zOLe3enpnuerd6enq6e/51jkePU/3qvV9Vvap6dd8tBBBAAAEEEEAAAQQQQCDJAgQkJxmczSGAAAIIIIAAAggggAACCCCAAAIIIIAAAggggAACCCCAAAIIIIAAAggggAACCCCAAAIIIJBJAgQkZ9LepC0IIIAAAggggAACCCCAAAIIIIAAAggggAACCCCAAAIIIIAAAggggAACCCCAAAIIIIAAAggkWYCA5CSDszkEEEAAAQQQQAABBBBAAAEEEEAAAQQQQAABBBBAAAEEEEAAAQQQQAABBBBAAAEEEEAAAQQySYCA5Ezam7QFAQQQQAABBBBAAAEEEEAAAQQQQAABBBBAAAEEEEAAAQQQQAABBBBAAAEEEEAAAQQQQACBJAsQkJxkcDaHAAIIIIAAAggggAACCCCAAAIIIIAAAggggAACCCCAAAIIIIAAAggggAACCCCAAAIIIIBAJgkQkJxJe5O2IIAAAggggAACCCCAAAIIIIAAAggggAACCCCAAAIIIIAAAggggAACCCCAAAIIIIAAAgggkGQBApKTDM7mEEAAAQQQQAABBBBAAAEEEEAAAQQQQAABBBBAAAEEEEAAAQQQQAABBBBAAAEEEEAAAQQQyCQBApIzaW/SFgQQQAABBBBAAAEEEEAAAQQQQAABBBBAAAEEEEAAAQQQQAABBBBAAAEEEEAAAQQQQAABBJIsQEByksHZHAIIIIAAAggggAACCCCAAAIIIIAAAggggAACCCCAAAIIIIAAAggggAACCCCAAAIIIIAAApkkQEByJu1N2oIAAggggAACCCCAAAIIIIAAAggggAACCCCAAAIIIIAAAggggAACCCCAAAIIIIAAAggggECSBQhITjI4m0MAAQQQQAABBBBAAAEEEEAAAQQQQAABBBBAAAEEEEAAAQQQQAABBBBAAAEEEEAAAQQQQCCTBAhIzqS9SVsQQAABBBBAAAEEEEAAAQQQQAABBBBAAAEEEEAAAQQQQAABBBBAAAEEEEAAAQQQQAABBBBIsgAByUkGZ3MIIIAAAggggAACCCCAAAIIIIAAAggggAACCCCAAAIIIIAAAggggAACCCCAAAIIIIAAAghkkgAByZm0N2kLAggggAACCCCAAAIIIIAAAggggAACCCCAAAIIIIAAAggggAACCCCAAAIIIIAAAggggAACSRYgIDnJ4GwOAQQQQAABBBBAAAEEEEAAAQQQQAABBBBAAAEEEEAAAQQQQAABBBBAAAEEEEAAAQQQQACBTBIgIDmT9iZtQQABBBBAAAEEEEAAAQQQQAABBBBAAAEEEEAAAQQQQAABBBBAAAEEEEAAAQQQQAABBBBAIMkCBCQnGZzNIYAAAggggAACCCCAAAIIIIAAAggggAACCCCAAAIIIIAAAggggAACCCCAAAIIIIAAAgggkEkCBCRn0t6kLQggZN7pZwAAIABJREFUgAACCCCAAAIIIIAAAggggAACCCCAAAIIIIAAAggggAACCCCAAAIIIIAAAggggAACCCRZgIDkJIOzOQQQQAABBBBAAAEEEEAAAQQQQAABBBBAAAEEEEAAAQQQQAABBBBAAAEEEEAAAQQQQAABBDJJgIDkTNqbtAUBBBBAAAEEEEAAAQQQQAABBBBAAAEEEEAAAQQQQAABBBBAAAEEEEAAAQQQQAABBBBAAIEkCxCQnGRwNocAAggggAACCCCAAAIIIIAAAggggAACCCCAAAIIIIAAAggggAACCCCAAAIIIIAAAggggEAmCRCQnEl7k7YggAACCCCAAAIIIIAAAggggAACCCCAAAIIIIAAAggggAACCCCAAAIIIIAAAggggAACCCCQZAECkpMMzuYQQAABBBBAAAEEEEAAAQQQQAABBBBAAAEEEEAAAQQQQAABBBBAAAEEEEAAAQQQQAABBBDIJAECkjNpb9IWBBBAAAEEEEAAAQQQQAABBBBAAAEEEEAAAQQQQAABBBBAAAEEEEAAAQQQQAABBBBAAAEEkixAQHKSwdkcAggggAACCCCAAAIIIIAAAggggAACCCCAAAIIIIAAAggggAACCCCAAAIIIIAAAggggAACmSRAQHIm7U3aggACCCCAAAIIIIAAAggggAACCCCAAAIIIIAAAggggAACCCCAAAIIIIAAAggggAACCCCAQJIFCEhOMjibQwABBBBAAAEEEEAAAQQQQAABBBBAAAEEEEAAAQQQQAABBBBAAAEEEEAAAQQQQAABBBBAIJMECEjOpL1JWxBAAAEEEEAAAQQQQAABBBBAAAEEEEAAAQQQQAABBBBAAAEEEEAAAQQQQAABBBBAAAEEEEiyAAHJSQZncwgggAACCCCAAAIIIIAAAggggAACCCCAAAIIIIAAAggggAACCCCAAAIIIIAAAggggAACCGSSAAHJmbQ3aQsCCCCAAAIIIIAAAggggAACCCCAAAIIIIAAAggggAACCCCAAAIIIIAAAggggAACCCCAAAJJFiAgOcngbA4BBBBAAAEEEEAAAQQQQAABBBBAAAEEEEAAAQQQQAABBBBAAAEEEEAAAQQQQAABBBBAAIFMEiAgOZP2Jm1BAAEEEEAAAQQQQAABBBBAAAEEEEAAAQQQQAABBBBAAAEEEEAAAQQQQAABBBBAAAEEEEAgyQIEJCcZnM0hgAACCCCAAAIIIIAAAggggAACCCCAAAIIIIAAAggggAACCCCAAAIIIIAAAggggAACCCCQSQIEJGfS3qQtCCCAAAIIIIAAAggggAACCCCAAAIIIIAAAggggAACCCCAAAIIIIAAAggggAACCCCAAAIIJFmAgOQkg7M5BBBAAAEEEEAAAQQQQAABBBBAAAEEEEAAAQQQQAABBBBAAAEEEEAAAQQQQAABBBBAAAEEMkmAgORM2pu0BQEEEEAAAQQQQAABBBBAAAEEEEAAAQQQQAABBBBAAAEEEEAAAQQQQAABBBBAAAEEEEAAgSQLEJCcZHA2hwACCCCAAAIIIIAAAggggAACCCCAAAIIIIAAAggggAACCCCAAAIIIIAAAggggAACCCCAQCYJEJCcSXuTtiCAAAIIIIAAAggggAACCCCAAAIIIIAAAggggAACCCCAAAIIIIAAAggggAACCCCAAAIIIJBkAQKSkwzO5hBAAAEEEEAAAQQQQAABBBBAAAEEEEAAAQQQQAABBBBAAAEEEEAAAQQQQAABBBBAAAEEEMgkAQKSM2lv0hYEEEAAAQQQQAABBBBAAAEEEEAAAQQQQAABBBBAAAEEEEAAAQQQQAABBBBAAAEEEEAAAQSSLEBAcpLB2RwCCCCAAAIIIIAAAggggAACCCCAAAIIIIAAAggggAACCCCAAAIIIIAAAggggAACCCCAAAKZJEBAcibtTdqCAAIIIIAAAggggAACCCCAAAIIIIAAAggggAACCCCAAAIIIIAAAggggAACCCCAAAIIIIBAkgUISE4yOJtDAAEEEEAAAQQQQAABBBBAAAEEEEAAAQQQQAABBBBAAAEEEEAAAQQQQAABBBBAAAEEEEAgkwQISM6kvUlbEEAAAQQQQAABBBBAAAEEEEAAAQQQQAABBBBAAAEEEEAAAQQQQAABBBBAAAEEEEAAAQQQSLIAAclJBmdzCCCAAAIIIIAAAggggAACCCCAAAIIIIAAAggggAACCCCAAAIIIIAAAggggAACCCCAAAIIZJIAAcmZtDdpCwIIIIAAAggggAACCCCAAAIIIIAAAggggAACCCCAAAIIIIAAAggggAACCCCAAAIIIIAAAkkWICA5yeBsDgEEEEAAAQQQQAABBBBAAAEEEEAAAQQQQAABBBBAAAEEEEAAAQQQQAABBBBAAAEEEEAAgUwSICA5k/YmbUEAAQQQQAABBBBAAAEEEEAAAQQQQAABBBBAAAEEEEAAAQQQQAABBBBAAAEEEEAAAQQQQCDJAgQkJxmczSGQKIFft++V7zbtkR279kp2VlnJySojOb//u0K5MonaDOUggAACCCCAAAIIIIAAAggggAACCCCAAAIIIIAAAggggAACCCCAAAIIIIAAAggggAACvgIEJHOAIJAmAh98vVP+/X6uLPkizwtE1oDkWMuxh1SU1k1z5JxjK8uB+5dLkxZSTQQQQAABBBBAAAEEEEAAAQQQQAABBBBAAAEEEEAAAQQQQAABBBBAAAEEEEAAAQQQSEcBApLTca9R51Ij8NOWPfLv5dvkpRXbZOU3O+Nqd4s/ZcuZx1SWv5yQLWVJnByXIT9CAAEEEEAAAQQQQAABBBBAAAEEEEAAAQQQQAABBBBAAAEEEEAAAQQQQAABBBBAAIHYAgQkc3QgkIICX/+8W+YszpU5i7fKhq2xMyEHqfrRB1WQVk1zpHWT/SS7IpHJQexYFwEEEEAAAQQQQAABBBBAAAEEEEAAAQQQQAABBBBAAAEEEEAAAQQQQAABBBBAAAEEYgsQkMzRgUAKCXz64y6Zs0gDkXMlNy8xgcgFm/d/tcpL698Dk6vnlE2h1lMVBBBAAAEEEEAAAQQQQAABBBBAAAEEEEAAAQQQQAABBBBAAAEEEEAAAQQQQAABBBBIRwECktNxr1HnjBNY8c3O3wORt8qe4olDLmRWZ/9y4cDkg6qVyzhTGpQeAuvXr5eNGzfKli1bZPPmzd6/C/53Xl5eejSGWiKAAAIIIIAAAggggAACCCCAAAIIIIAAAggggAACCCCAAAIIIIAAAggggEDaCWRlZcn+++/v/VOtWrVC/12jRg054IAD0q5dya4wAcnJFmd7CEQILFqb5wUiz1+WW2Iu1bLLhgOT/3BA+RKrBxsuPQJr166VFStWyMqVK+Xbb78tPQ2npQgggAACCCCAAAIIIIAAAggggAACCCCAAAIIIIAAAggggAACCCCAAAIIIJCWAoceeqg0bNhQGjVqJHXr1k3LNhR3pQlILm5hykcgisDC1TtkzqKt8tLK7SnjU6lCmd8Dk3PkmIMrpky9qEhmCHz44YfhIGTNiMyCAAIIIIAAAggggAACCCCAAAIIIIAAAggggAACCCCAAAIIIIAAAggggAACCKSjgGZMDgUnN2jQIB2bUCx1JiC5WFgpFIHoAq98uN3LiLxgVeoEIhesaRmRcGDy8UdksSsRiFvg559/lhdeeEGWLFkiO3bsiLscfogAAggggAACCCCAAAIIIIAAAggggAACCCCAAAIIIIAAAggggAACCCCAAAIIpKJApUqVpHHjxtKiRQupVatWKlYxaXUiIDlp1GyoNAs8+/42LyPye5/npRXDX07IltZNcuSUoyqlVb2pbMkKaPCxBiK/+OKLpoocdVQd2X//bKlWLcf792///du/998/R7KzydhtgmQlBBBAAAEEEEAAAQQQQAABBBBAAAEEEEAAAQQQQAABBBBAAAEEEEAAAQQQCCywbdtO2bIlV7Zs2SabN2/z/v3bf//2/9as+dFU5oUXXugFJmuQcmlcCEgujXudNidFYO8+kTmLc71A5A++3pmUbRbXRs5tUNkLTD7zmMrFtQnKzRCBl19+2QtG3rZtW8wWZWVVkIYND5dGjQ6Xhg2PIOA4Q/Y9zUAAAQQQQAABBBBAAAEEEEAAAQQQQAABBBBAAAEEEEAAAQQQQAABBBBAIBMFNGB55cqvZMWKr2Xlyq8lL29XzGZmZ2d7Qcnnn39+JlL4tomA5FK3y2lwcQts27lP5i7e6gUjr/o+dsdT3PUojvJPq1/JC0y+sFF2cRRPmWks8M4773iByOvWrYvaiurVc34PQj7C+zcLAggggAACCCCAAAIIIIAAAggggAACCCCAAAIIIIAAAggggAACCCCAAAIIIJCOAhqUvGLFV15w8qZNuVGbULt2bS8wuVmzZunYxLjqTEByXGz8CIHCApty98ocDURelCtf/rw7o4ma1M2SVk1y5K8n5WR0O2mcW2Dz5s0yY8YMWb16ddSVa9asIi1aHC/Nmx/jLow1EEAAAQQQQAABBBBAAAEEEEAAAQQQQAABBBBAAAEEEEAAAQQQQAABBBBAAIE0Eli48BN54YXlsmHDr1FrXb9+fenYsaNUq1YtjVoVX1UJSI7PjV8hEBb4YfOecCDyj1v2lCqZhodV9DIm6z/ly5UpVW2nsSKfffaZF4y8cePGQhxZWRWkRYsTvGBkFgQQQAABBBBAAAEEEEAAAQQQQAABBBBAAAEEEEAAAQQQQAABBBBAAAEEEEAgkwVeeOF9LzA5L29XoWbWqFHDC0quV69eJhMIAckZvXtpXHEKfLF+92+ByItzZXPu3uLcVMqXXa9OhXBg8n6VyqZ8falg0QXeeecdmTVrVtSCzjuvkReInJNTqegbogQEEEAAAQQQQAABBBBAAAEEEEAAAQQQQAABBBBAAAEEEEAAAQQQQAABBBBAIA0EcnN3eEHJr7yyImpt27dvL82aNUuDlsRXRQKS43PjV6VY4JPvd8nc3wORt+/cV4olCjf9sJrlw4HJtaqUwyZDBebPny/PPfdcodaddFJdadmyiRx44P4Z2nKahQACCCCAAAIIIIAAAggggAACCCCAAAIIIIAAAggggAACCCCAAAIIIIAAAgj4C/z00xaZN2+xLF26ttCKF198sVx66aUZSUhAckbuVhpVHALLv8rzsiHrP/uIQ/Ylrl21nLRqkuMFJx9ao3xx7A7KLAGBvXv3ysyZM2XRokWFtn7BBcdLq1ZNS6BWbBIBBBBAAAEEEEAAAQQQQAABBBBAAAEEEEAAAQQQQAABBBBAAAEEEEAAAQQQSD2BuXMXyUsvLS9UsaZNm0qHDh2kbNmyqVfpItSIgOQi4PHT0iHw7podXhDyv9/fVjoanMBWVq1cNpwx+cgDKySwZIpKtoAGI48dO1bWrFlTaNPt2jWX5s2PSXaV2B4CCCCAAAIIIIAAAggggAACCCCAAAIIIIAAAggggAACCCCAAAIIIIAAAgggkNICCxd+IrNnLyxUx6OOOkp69eqVUUHJBCSn9KFI5UpS4M1PtnuByK9+uL0kq5ER265Yvkw4MPm4QytmRJtKWyOmT59eKDPy/vtnS8eOZ8nRRx9S2jhoLwIIIIAAAggggAACCCCAAAIIIIAAAggggAACCCCAAAIIIIAAAggggAACCCBgEli16juZMeMN2bIlf1JUzZTcqVMnUxnpsBIByemwl6hjUgVeXLHNC0R+e/WOpG63tGzsb41zvODkk/6QVVqanPbtnD9/vjz33HP52nHUUXWkQ4ezpFatKmnfPhqAAAIIIIAAAggggAACCCCAAAIIIIAAAggggAACCCCAAAIIIIAAAggggAACCBSnwM8//yozZ74ha9b8mG8zF198sVx66aXFuemklU1ActKo2VCqC8xbmusFIi9em5fqVc2I+rX4U7YXmPznP1bKiPZkaiPeeecdmTVrVr7maTDyrbdmxkUwU/cb7UIAAQQQQAABBBBAAAEEEEAAAQQQQAABBBBAAAEEEEAAAQQQQAABBBBAAIHUExg9en6hoOT27dtLs2bNUq+yAWtEQHJAMFbPLIHde/Z5Qcj6z8pvdmZW49KkNWcfW9kLTD77uMppUuPSU83PPvtMxowZk6/B+++fLbfd1pLMyKXnMKClCCCAAAIIIIAAAggggAACCCCAAAIIIIAAAggggAACCCCAAAIIIIAAAgggkCABzZR8993zZMuWbflK7N27t9SrVy9BWymZYghILhl3tlrCAlt37A0HIn/2464Srg2bV4Fm9Sp5gckXHZ8NSAoIbN68WUaNGiUbN27MV5sePS6Wo48+JAVqSBUQQAABBBBAAAEEEEAAAQQQQAABBBBAAAEEEEAAAQQQQAABBBBAAAEEEEAAgfQTWLXqOxk//rl8Fa9Ro4b06dNHqlWrln4N+r3GBCSn7a6j4vEI/PzrHi8Qee7iXPl6w+54iuA3xSxw4v9leYHJrZrkFPOWKN5PYNy4cbJ69ep8q7Rr11yaNz8GOAQQQAABBBBAAAEEEEAAAQQQQAABBBBAAAEEEEAAAQQQQAABBBBAAAEEEEAAgSIILFz4icyevTBfCfXr15eePXsWodSS/SkBySXrz9aTJPDtxt1eELIGI6/7ZU+StspmiiJw7CEVvcDk1k1zJKt8maIUxW8DCrzzzjsya9asfL+64ILjpVWrpgFLYnUEEEAAAQQQQAABBBBAAAEEEEAAAQQQQAABBBBAAAEEEEAAAQQQQAABBBBAAIFoAnPnLpKXXlqe70/t27eXZs2apSUYAclpuduotFXg8592eUHI+s8v2/daf8Z6KSRwZO0Kv2VMbpoj+1cum0I1y9yqDBw4UNatWxdu4Ekn1ZXrrjs3cxtMyxBAAAEEEEAAAQQQQAABBBBAAAEEEEAAAQQQQAABBBBAAAEEEEAAAQQQQACBEhB48MFXZenSteEt165dW4YOHVoCNSn6JglILrohJaSgwEff7gwHIu/cvS8Fa0iVggocUr18OGNy7arlgv6c9Y0CL7/8ssyZMyff2kOG/F0OPHB/YwmshgACCCCAAAIIIIAAAggggAACCCCAAAIIIIAAAggggAACCCCAAAIIIIAAAgggYBH46actMmjQv/Kt2rp1azn//PMtP0+pdQhITqndQWWKKrD0izwvEPnpJblFLYrfp6hAzf3KSuum+3nByYfXLJ+itUzPau3YsUP69u0r27ZtCzfgvPMaSZs2p6Rng6g1AggggAACCCCAAAIIIIAAAggggAACCCCAAAIIIIAAAggggAACCCCAAAIIIJDiAk899a688sqKcC2zs7Nl5MiRUqlSpRSvef7qEZCcVruLysYS+M+nO2Tu4lx5/oP/BVKildkCOVllpHWT/aR10xz5Y50Kmd3YJLXu6aeflhdffDG8taysCjJy5BWSk5NeF7YkcbEZBBBAAAEEEEAAAQQQQAABBBBAAAEEEEAAAQQQQAABBBBAAAEEEEAAAQQQQKDIArm5mkjyMcnL2xUu68ILL5S//e1vRS47mQUQkJxMbbaVcIHXP9ruZUR+/ePtCS+bAtNDoHxZ8TImt2qSI40Oq5gelU7BWv7888/Sv3//fDX761+bSIsWJ6RgbakSAggggAACCCCAAAIIIIAAAggggAACCCCAAAIIIIAAAggggAACCCCAAAIIIJA5Ai+8sFyeeWZRvgYNHz5catWqlTaNJCA5bXYVFY0UeH75Ni8Q+Z3PdgCDQFig5Uk50rpJjjSpm4VKQIFHHnlE3n777fCvatasIiNGXBGwFFZHAAEEEEAAAQQQQAABBBBAAAEEEEAAAQQQQAABBBBAAAEEEEAAAQQQQAABBBCIR6Bfv8dkw4Zfwz897bTT5Oqrr46nqBL5DQHJJcLORuMVmLs41wtEXvZlXrxF8LtSIHBBo2wvMLl5/UqloLWJaWL37t1lx47/Bfi3a9dcmjc/JjGFUwoCCCCAAAIIIIAAAggggAACCCCAAAIIIIAAAggggAACCCCAAAIIIIAAAggggICvwMKFn8js2QvD61SqVEkmTpyYNmoEJKfNriq9Fc3bvc8LQp67KFc++m5n6YWg5YEFzjimkrRusp+c16By4N+Wph98+OGHMmnSpHCTq1fPkbvuuqo0EdBWBBBAAAEEEEAAAQQQQAABBBBAAAEEEEAAAQQQQAABBBBAAAEEEEAAAQQQQKDEBW6//Z+yaVNuuB4333yzNGjQoMTrZakAAckWJdYpEYFftu+VOYt+y4j8+bpdJVIHNpoZAqccVUlaNcmRS07IzowGJbgVjz76qCxYsCBc6umnHyNXXdU8wVuhOAQQQAABBBBAAAEEEEAAAQQQQAABBBBAAAEEEEAAAQQQQAABBBBAAAEEEEAAAT+Bf/5zobz11ifhVc444wy58sor0wKNgOS02E2lq5LrftnjBSFrMPJ3m3aXrsbT2mIVOP6Iil7GZA1OLlumWDeVVoX37dtXNm7cGK5z164XSsOGh6dVG6gsAggggAACCCCAAAIIIIAAAggggAACCCCAAAIIIIAAAggggAACCCCAAAIIIJDuAitXfi2TJ78YbkaNGjVk5MiRadEsApLTYjeVjkp+vWF3OBB5w9Y9paPRtLJEBI4+uIIXmNy6SY5Urli6I5PXrl0ro0aNCu+HrKwKcs89HUpkv7BRBBBAAAEEEEAAAQQQQAABBBBAAAEEEEAAAQQQQAABBBBAAAEEEEAAAQQQQKC0C3TrNlPy8naFGfr06SN169ZNeRYCklN+F2V+BT/9cdfvgchbJTdvX+Y3mBamjMD/HVDeC0rW4OTqOWVTpl7JrMgzzzwjL7zwQniTjRsfKV26nJPMKrAtBBBAAAEEEEAAAQQQQAABBBBAAAEEEEAAAQQQQAABBBBAAAEEEEAAAQQQQACB3wWmTn1Nliz5POzRokUL+etf/5ryPgQkp/wuytwKrvhmp8xdnCtzFuXK7r0EImfunk79ltWpVi6cMfmgauVSv8IJrOHQoUPl22+/DZfYseNZcvLJ9RK4BYpCAAEEEEAAAQQQQAABBBBAAAEEEEAAAQQQQAABBBBAAAEEEEAAAQQQQAABBBCwCrz33mcyY8Yb4dUPPfRQGThwoPXnJbYeAcklRl96N7x4bZ6XEXne0tzSi0DLU1JAsyRrxuRWTfaTPxxQPiXrmMhKrV+/XgYMGJCvyPHjr5Xs7IqJ3AxlIYAAAggggAACCCCAAAIIIIAAAggggAACCCCAAAIIIIAAAggggAACCCCAAAIIGAW2bdspPXo8lG/tYcOGyQEHHGAsoWRWIyC5ZNxL5VYXrt7hBSK/tGJbqWw/jU4fgcoVy3iBya2b7CdHH1whfSoesKarV6+WcePGhX911FF15NZbLw1YCqsjgAACCCCAAAIIIIAAAggggAACCCCAAAIIIIAAAggggAACCCCAAAIIIIAAAggkUmD06PmyZs2P4SJ79uwp9evXT+QmEl4WAckJJ6XAggKvfLhd5izeKgs+2QEOAmklUKaM/B6YnCPHH5GVVnW3VHbRokUyffr08KonnVRXrrvuXMtPWQcBBBBAAAEEEEAAAQQQQAABBBBAAAEEEEAAAQQQQAABBBBAAAEEEEAAAQQQQKCYBB588FVZunRtuPROnTpJ06ZNi2lriSmWgOTEOFJKFIFn398mcxfnyrtrCETmAEl/gb+ckO0FJ59yVKX0b8zvLXj55Zdlzpw54facc05Dadv21IxpHw1BAAEEEEAAAQQQQAABBBBAAAEEEEAAAQQQQAABBBBAAAEEEEAAAQQQQAABBNJR4Ikn/iuvvbYyXPXWrVvL+eefn9JNISA5pXdP+lVu3z6ROYtzvYzIy7/amX4NoMYIOATOa1BZWjXJkTOPqZz2Vk8++aS8+uqr4Xa0anWyXHDBn9K+XTQAAQQQQAABBBBAAAEEEEAAAQQQQAABBBBAAAEEEEAAAQQQQAABBBBAAAEEEEhngZde+kDmzn0v3IRzzz1XLrvsspRuEgHJKb170qdy23fuCwcir/p+V/pUnJoiEKdA8/qVvIzJFzTKjrOEkv/ZtGnTZPHixeGKdOhwlpxySr2Srxg1QAABBBBAAAEEEEAAAQQQQAABBBBAAAEEEEAAAQQQQAABBBBAAAEEEEAAAQRKscC7734mM2e+ERZo0qSJdO7cOaVFCEhO6d2T+pXblLvXy4asWZG/XL879StMDRFIsECTulleYHLLk3ISXHLxFzdmzBj57LPPwhvq0eNiOfroQ4p/w2wBAQQQQAABBBBAAAEEEEAAAQQQQAABBBBAAAEEEEAAAQQQQAABBBBAAAEEEEAgpsCqVd/J+PHPhf9er1496d27d0qLEZCc0rsndSv3w+Y9MndxrheMrP/NgkBpF2h4WEUvMFn/KV+uTFpwDBw4UNatWxeu6513XiYHHVQ9LepOJRFAAAEEEEAAAQQQQAABBBBAAAEEEEAAAQQQQAABBBBAAAEEEEAAAQQQQACBTBX44YdNcuedT4abV7t2bRk6dGhKN5eA5JTePalXOc2CHMqIrNmRWRBAIL9AvToVwoHJ+1Uqm9I83bp1k7y8vHAdx4+/VrKzK6Z0nakcAgggEBLYt2+f3HffU5KVVVH+/vfzpEqVbHAQQAABBBAodoHVq7+SG2+8WwYO7CRnnnlisW+PDSCAAAIIIIBA5gk8/fSb8vnn30m7dhdKnTo1M6+BtAgBBBBAAAEEEEAAAQQQQAABBBBAICEC27btlB49HgqXlZWVJffcc09Cyi6uQghILi7ZDCt31fe7woHI23fuy7DW0RwEEi9weM3y4cDkmlXKJX4DCSjx+uuvz1fKlCnXJaBUikAgMwWWL/9U2rbtJz/+uCGjGjhixI1y001tpEyZ9MjsHom/YcMW6dJlhLz66iI57LAD5cYbW0uHDpdIdnaljNpHNAYBBBD3n4DdAAAgAElEQVRAoGQFdu/eI1u3bpMtW7bKf/6zQh588BnZf/8cmTKlLwFEJbtr2DoCCCCAAAJpKbB9e5707XuvzJjxrFSvXlU6dbpEbryxjdSqVS0t20OlEUAAAQQQQAABBBBAAAEESrfAihVrZOzYf8orryySI46oI507t5Qrr7xAKlfOMsPoOPy4cY/Krl275fbb20u5cqmd/M/cMFZEIEEC11//YL6SpkyZkqCSi6cYApKLxzVjSl3+1c5wIPI+4pAzZr/SkOQJ1K5a7rfA5KY5ckj18snbsGFLBCQbkFgFgQgBzcj766/b5KOP1srUqfPkqadeSzufCy88Va699i/SuPExUqNGVSlfPjUnTFhg9+7dJwsWLJPBg6fJsmWrvJ+ceOLRcscdneWMM06UsmXTL8ja0m7WQQABBBBIrMDOnbvliy++k08//Vo+/vgL+eCDz2Tjxl9EB1E1EDnaMmpUV7nhhlZpOaEnsXqUhgACCCCAAAJBBXRsQe8zhg+fKS+++F/v5/XqHea9cL300tMlK6tC0CJZHwEEEEAAAQQQQAABBBBAAIESEXj//dXSrt0d8s03P+XbfpcuLWXo0BvMiaQWLHhfhgyZJg88cLv3jMyCAAL5BQhI5ojICIF31+R5gcj/fj/6C9iMaCSNQCCJAlUrlw0HJh9ZOzVeLBCQnMQDgE1lnIDO0pw06Qm54478M9FStaH64KbZkM877+SMC9TdtOlXGTZsuhckHlq6dfu79Op1lVSvXiVVdwn1QgABBBAoQQGdYLRw4XKZPfsFefPNZTEDj6NV8fTTT5AHH+wnBx9cqwRbwKYRQAABBBBAIN0FNFOyjitMmPB4+F6kTZtzZMiQ6+TQQ2une/OoPwIIIIAAAggggAACCCCAQIYL7NmzV4YNm+FlR4623HNPL2nf/mJnYo/Vq7+Sf/xjlFxzzUWm9TOcleYhEFWAgGQOjLQWWPDJdpmzOFde+XB7WreDyiOQqgJZ5ctIq98zJh93SMUSrSYBySXKz8YzQOCHHzZI587DvIAmy3L55efLuHHdZb/9si2rx1wn8vOuloIOO+xA77Pyp532J8vqablOXt4umTz5CS9bcmg555wmohks//jHw9OyTVQaAQQQQCDxAtu27ZCZM5+V++6bUyhjg2VrpeGaanFgHQQQQAABBBBIjIB++efJJ1+VHj0mhIOSGzY8UsaOvUVOPvk450vbxNSCUhBAAAEEEEAAAQQQQAABBBAILuB6Z33KKQ1k2rT+cvjhdWIW/vnn30rv3vdI7drVZcyY7lKlStHeowdvBb9AID0ECEhOj/1ELQsIvLRimxeIvHD1DmwQQCBJAq0a50irpjly0v9lJWmL+TdDQHKJsLPRDBLQh6zbbpsks2Y9Z2rVyJE3yk03XWZa128l/eRNx45D5b33PjKV1bv3VdKvXwcpX76caf10XSla1mp9kTt+fA9p2vS4dG0W9UYAAQQQSICAfhp90aKPpU+fybJs2aq4StRg5JEjb5JLLjmN4KC4BPkRAggggAACCEQT0PuUp556Xbp3HxcOSua+g2MFAQQQQAABBBBAAAEEEEAg1QV27tztfU343nufjFnVLl1aytChN0h2dqV86+iz8PLln3pj9vqO9/77+0j9+kekepOpHwIlJkBAconRs+F4BOYtzfUCkRevzYvn5/wGAQQSIHDRn7KlddMcaVYv/01YAor2LYKA5OIWpvxMF/jll1zp2nW0PPPMAlNT580bLWed1di0rt9Kb7yxRFq2vNVUjr7EnD17sJxwQn3T+um+kma+HDjwAZk6dV64KfXqHSb33NNb/vznRunePOqPAAIIIBCHgGYenDPndS/LwqZNv8RRgsiFF54qAwZ0lEaNjorr9/wIAQQQQAABBBDwE4g2wbZ69areV5ZatTqLyVAcPggggAACCCCAAAIIIIAAAikp8Oaby+TKKweGJ9hGq2SbNufIoEGd5Igj6siePXtl9eqv5KGH/i3//OdL0qBBXbn33ttE3+eyIIBAbAECkjk60kLgqUW58sR7W2XlNztLpL7ly5WR8mVFypYR0f9mQaCkBfbs3Sd79or3z649+0qkOmcfW1muOHU/Oa1+cgKTCUgukd3MRjNI4IcfNkjnzsNk4cLlzlbpp1ZnzBgoGiBclEVni44ePVuGDZthKuaGG1p5s06zsiqY1s+Elb7++kfp3Hm4vPvuh+HmNG58DDNrM2Hn0gYEEEAgoIAG98yYMV/uvHOa74BorGKbNWskPXpcIWeeeVKpupYGZGZ1BBBAAAEEEEiAwObNv3pZkp9++s1waTqGMGVKXznttD8lYAsUgQACCCCAAAIIIIAAAggggEBiBXQMXjMkjxr1SOAx+EsuaS533XVTkd+fJ7ZFlIZAagoQkJya+4Va/S6wYNUOeXjhr/LOZztKxOSoAyt4wZb675r7lZWqlctKlUplS6QubBSBSIHtu/bJ5ty98uOW3fLVz7vllQ+3yzcbdpcI0t8a50j75lWk/kHFG0BIQHKJ7F42mkEC+hmZtm37yY8/bnC2qmPHS7zPvFeunOVc12+FoFmZZ88eIpde2rxI20zHH2smzJtvHpvvwffii/8sEyf2ktq1q6djk6gzAggggEBAgWifP/crYr/9sr0MyMcd9wfRQOTTTjveu2aUKcME2oD0rI4AAggggAACcQroxNpOnYbJN9/8FC6BCbZxYvIzBBBAAAEEEEAAAQQQQACBpAjoVwoXLFgmgwdPk2XLVjm3edxxdaVXryvlkktOJxGIU4sVEPhNgIBkjoSUFFjz0y6Z9uavMm9pbtLrd0j18nLpidlyfsNsqVu7vJcRWTMjsyCQigJ7f0+OvG+fyKc/7pTn3t8mTy7KlV+2701qdStVKCPXNK8iPS7cv9i2S0BysdFScCkReOKJV71MvJZlwoSeokHJRV0+/HCtXH31HfL55986i2re/HiZNm2AHHRQTee6mbZCtMxS2sYuXVp6GaOzs5OTiT7TXGkPAgggkC4CsYKR9dPnZ555ojRr1lCOPbau1K17iOTkVJKqVfeTsjykpsvupZ4IIIAAAghkrEBe3i4ZMmSaTJr0RL42MsE2Y3c5DUMAAQQQQAABBBBAAAEEMkZg+/Y8WbLkE3n22YWydOkqWbz4Y69tOi7fsOGRcsopDeSii5pJo0b1pHz5chnTbhqCQDIECEhOhjLbCCSgwcg9Zm8Q/Xcyl3p1KkiXs6rKn+tVkhr7kQU5mfZsK3ECGqCsmZKfXLRVXlm5Xb5OctbkCxtly/h2xRNMSEBy4o4TSip9Ajt37pY77njQ+wSNa6lTp6Y88cQIOf74P7pWdf49SBB0r15XyYABHaVcudJ5DZ4/f6G0azcon6lmv5w4sae0aXM2GS+dRxsrIIAAAukrsHr1V9Kx41BZufJzrxEnnni09O3bXk4//YQif60gfVWoOQIIIIAAAgikg4C+tL3iigGFvsY0ePB1cvPNbXlpmw47kToigAACCCCAAAIIIIAAAggggAACCRQgIDmBmBRVdIGSCEbOKl9Grmi2n1zVbD85tEb5ojeCEhBIAQHNmPzNxt0y6tnNsmDVdtmTxITJxRWUTEByChxYVCFtBTZs2CJduoyQV19d5GzDuec2lalT+0nNmkXLeB4kCForNW/eaDnrrMbO+mXqCj/8sEE6dx4mCxcuz9dE/dyt7o8jjzw0U5tOuxBAAIFSLbBu3Sbp3n2sPPfcf0Qnotx++zXSuXNLsuOX6qOCxiOAAAIIIJA+Alu3bpOePSfK44+/nK/Shx12oEyfPsDLKMWCAAIIIIAAAggggAACCCCAAAIIIFB6BAhILj37OuVbWhLByNVzykrfS6vLX47PljJlUp6ICiIQWEADkx984xeZ+savkpuXvKjk4ghKJiA58O7nBwiEBZYv/1Tatu1XKGNRNKJEZSqOFWAbbZsnn3yczJgxUPSFZWld9uzZK8OGzZCxY/9ZiKB376ukX78OZJYqrQcH7UYAgYwV2L17j/eJc/2KQb16h8moUV3lnHOakBU/Y/c4DUMAAQQQQCAzBWbMeFZuuWVcocZdccX5MmZMd6lSJTszG06rEEAAAQQQQAABBBBAAAEEEEAAAQQKCRCQzEGRMgJdpq+Xt1fvSFp9auSUlQc6HiAND6uYtG2yIQRKSuDlldul3xMbJDdvX9KqcN3ZVaXHhUXLsBpZWQKSk7br2FAGCsR6ORitqY8/PlwuuqhZkRXeffdDadWqj2i2JNfSseMlMnLkTaX+s/TPP/+OXH55/0Jc9esfITNnDpIGDeq6KPk7AggggEAaCei1slOnYVKt2n4yfnwPadr0uDSqPVVFAAEEEEAAAQR+E4g1CVq//jB79mA5++zS+zUkjhEEEEAAAQQQQAABBBBAAAEEEECgtAkQkFza9niKtvfpJbnS74mNSatdubIid19eUy46nuwMSUNnQyUu8OR7W2XQnE1Jq0elCmXk8a4HSv2DKiRkmwQkJ4SRQkqhwPbtedK3772iQcmupWHDI+Whh+7wsjQWdbn33ielb9/7TMVMmNBTNCi5tC+ffvq1tG8/WD76aG0hij59rpHbb28v5fQmhgUBBBBAIO0FNm/+Vbp3HydLlnwiU6b0ldNO+1Pat4kGIIAAAggggEDpFPj5583eJKs33lhaCOCqqy6UsWO7S3Z2pdKJQ6sRQAABBBBAAAEEEEAAAQQQQACBUiZAQHIp2+Gp2Nwdu/bJ5ZN/ktU/7Epa9bqet7/ccE5VIaYnaeRsKAUE9u4TGfjkRpm7JDdptflb4xwZ0bZGQrZHQHJCGCmkFAp8881P0rHjUHnvvY+crb/88vNl3LjuolmMirJoVuSePSfK44+/7CymTp2a8sQTI+T44//oXDfTV9i48RfvJe5rry0u1NTGjY+RmTMHyhFHHJTpDLQPAQQQKBUCTzzxqnTuPFymTu0nbdueK2XKlCkV7aaRCCCAAAIIIJB5An4TofWZ/7HHhslJJx2deQ2nRQgggAACCCCAAAIIIIAAAggggAAChQQISOagKHGBB1//Rca/uCVp9Wh0eEV5oMMBUj2HDINJQ2dDKSOQt2uftBj9g/yweU/S6jS10wFyWv2iZ0EhIDlpu4wNZZjAG28skZYtbzW1auTIG+Wmmy4zreu30meffSPXXjtYVq783FnWuec29YKxatbc37luPCvoi9EPPvhM3n33Q1m06CNZvfor0frpopmg//SnetKiRTM588yT5IADqsWzCfNvdu/eIytWfCbPP/+OvP32B7JixRrR4G2txznnNPHqMXfuGzJr1nNRy5w8+Va55pqLzNuLtuK2bTtk6dJV8vbby71/f/LJl6JB67pUr15VTjyxvpxySgM577ym0qhRPSlfvlyRthftxyW1T/bt2ye//rpNvvzyB/nqqx/k44+/kPffX+0dp2rgOha13v/970rRIMKFC5d7vznzzBOlc+e/ykUXNQtkpWXpPvjnP1+UxYs/CZfVo8eVcsYZJ0rZsokPTNy7d598/vm3Xhv0H83IvXjxx/n2vW67RYtTpV69w4ulDgWPB7/j8bDDDhTN2n7BBafKX/5yWpHPz9zc7fLtt+u8/a/7fMmSj8P7vm/f9l4GcmtAqJ7L2rdOmvSEvPnmMu8c7ty5pbRvf3GRMr+tX79ZXnttkcyd+6Y3iWTTpl+8rLmtW58tV155gVSunJXw87E4CtTjWydYaF/70Uefy4cfrpUPP/zc64uPPPJQeeSRwdKgQd18m9bfaKbgZ59d6B2fuq5OjtH+6IorzpeLL/5zkWxjtTO0XT2v33lnhVdn3Z8XXHCK3HhjGzn00NrFQSTff/+zXHfdCKlb9xC5666borZNj7Mvvvje62+0v/jqqx/D56zaNGp0lJx6akOvrjpppTj664KN1z5U+4333vuw0DVEr6cNGhwpf/3rGdKsWSOpUqVok5sit11a+m/d53rurFmj584XsmzZqnBf3bz58TJt2gA56KCaxXJMxlNoZL+q9xN6j6PnkJ6/JT3hbOfO3bJ+/SZZu/Y7WbXqK88y1A+dddZJMn36AKlVy37fp+3SPn/evLc8qpYtT5feva+Sww+vEw9d+Del/dpcJDwR0XPm++/Xy8svv+fdX2v/c/XVLczXc83oev/9c+Txx1+RTZt+9e7rbrihlZx22vGB7oP8jjetk97DV62aU9Tmxv17PVe1rXouhM5VPU/1uI7Vt2h/r9fFZ55Z4D1D6br6rKBGaty8+QmSlZWYr2HFapj2/bpfli//1LsW6nm8Zs234WcXvV7r9Ubr07jxsYH2mW5Ty//uu/Xy4ov/9Y6h0L1XqFzN6pus62vQnat9x2effe1NZH3rrffD97ShfXTppc29Z8tEZiQObfOFF/4rCxYsk2XLVnv3qnrPrsfR3/9+rrz11nIZO/afUZtT3F/80fPwiy++k//8Z0XU+6bGjY/2ninatDlHatSoGpRctP36dYsvv/zeu7f94INPvWu1PtMfeGCNqPe3gTeSwB/oPe66dRu966A+92qdI5//Hn98uPcMy1I8AgXvXbUf03MmdN7o11H0Gce66P58+uk3Zdq0ed4zk/ZNN97YWi655PRi74utdYxcLxXvb7RO3323zsvirs+boftCrXfo2UqfvVu1OkuOPvr/Al9Tfvkl17sH1udZHSsaO/YWOfjgWiY+rZv2q+PHPxoeX9BrkI7/BblfDW0ssr/6/PPvvH4qNPal/fa0af29CbGlcSnua0Us0+I+/iK3W/C+dNWqL2T58s/CYwl++1/7Lj1+dUzq5Zff9cau9Tp/6aWny003BRsfCZWl99kvvfSut30t6/LLz5N//KN1XMe25ZjV5wO9X1ywYKl3bxd6Pk3UuW6pQzqso9cVfUei9/u6n3W/ax+mi95PnnzycXLZZefEPRbHfVPijoLQOJHe0+m9XHHcg+o9rp4vet6H7m/1nZUuTZocK8cfX08uvvg0bwwyXcamI6+JxXn9t+zpVOiXSup9nMUnWdfmyOcjfTbSe6PQNSIVx1wtdqyDQDoIEJCcDnspg+u4Z6/IRaN/kK837E5KKzXp1PTOB8ip9YoeHJmUCrMRBIpB4J//2Sojn90kev4lY7n4+GwZc2XRX5wTkJyMvcU2Mk1AB/9Gj54tw4bNcDZNB+Dnzh3lBX8VddGAgMsv728qplevq2TAgI5SLoGfLdB2a+DW/wIMfnHWRQfbOnW6xAtAi2fA328DGnT56KMvyfTp8+Wjj9Y66xJrhXg/dauDgKtWfekFOv8WcOH20DpceOGpMmzYDfLHPx4ed51DP0zmPtFBDB1IizZQFxpMi9YgPQ5vvbVdoSAWrfuiRR9Lnz6TvUCIgoueOxMn9pQ2bc52BsBoWfqi/o47HoxalpY9ePB1cvPNbRMWXKgBJf/61yuBjr9LLmkut912tRfwaA3StR4kejyuXLlG7rvvKXn22be9oHzXoudn//4dvIBfv+CX0IvfH3742Ruk1Re/OqAeGXgfbVtBXsjr+Tx48DSvfym4dOnSUoYOvSFw8IcGCc2Y8azce+9TMc/PyLJdfWyyBtEKBnnr+RE56SOadcHArLy8XTJ//lty112zwpNFov1OJ22MGdPNC2hOxKLb1QCk8eMfi3ku6ov+++/vI/XrH+G9nHF9bWDevNFy1lmNndXT41T7Y70+z549WE44oX6+38Rzzp544tFyxx2di2VCQzznrL5o1CCJDh0uCXQ+lJb+2y94MdYBpBPG9PpQsWJ532NMr39duozwXvrGWjp2vERGjrzJ9CKp4D7RwfrIgIZY27AEYepksVat+vheB1zlRE6A0GtL5AuFolrq7/V81cli+uWPgvdPkX2E88QvsEI853m6XpuD2vitr/tj3bpN3oQIvXaEJoiFfqP99cyZgwpNeolWph7LN910tzdpMXLR+7o77+wsHTteWuheLJ7jzTLp6YcfNkjnzsO89sRaXBPnogW/We6BCvYtep8zc+azcvfds32fGfTLOiNG/CPhz03afj0/9Br9yCPPe4FZlkUnCPTu3c50zVErfQGp9wBPPfWab/HazqFDr/cCTq2LX6bgUBmuvi3WtvT+5c03l3p11wASv0Wf60eP7uZNwC3KErpn0ntf1zb9tqOTQTQIUyesJGoJPec+8sgLXp8QmmjrV75OeBw/voc0bXpc1NWiBX1EBnJF+5F1f+7YsVP6979Ppk6dF/e5HvlDreuWLVu9ybYadKjP/JbzXoOMZswY6AWGxVosk8wt5fjti1DwgQbAaHDN2rXfy9df/+j7TGA5dqz35JayXOvoMfjLL1vl669/8p6DCgZ+Rvt90Elbet279dZ7vIDkgkuixw5c7XX9PdXub0LXFA0SDgVzu9qgf9d7Lp006neO6PH78cdrvetUKHAzsmy9LvXr18E5rqPn8b33PimjRj1S6J7Y9QzsCjyN1tZYE4SjrWt5Bg7ypb0NG7Z4zymvvroo5m4ojrGM4rhWWI6j4jz+Ise+QpPuLeMxeg186KE7vEnYBRcdmxs37lF54IGnoz6f6STxiRN7Se3a1Z3N1wllEyY85l3voo35FeU5KtbGf/xxg8ye/aJ3H2u5H9BydFLboEGdzfd5e/bs9cauRo162GlQlBWCXies29L+Rie1PPzw8/Lcc/8xvR9w9UPcN/2mn4j7ptDYS7QJ6rH2sfUeNNrvtW/UZB36vso6Pq99R/ful8vf/35eSk6Iimyn3pMUx/Xfer7pesnol/zqk8z3cUFcdN3ivDZHTsjWpDSW66NlzNX6rj3Ie6agbqyPQDoKEJCcjnstg+r82kfbpeusn5PWoqZ1s2TWDcWT5SppjWBDCBRRYMeufXLZPT/Jmp92FbEk289zssrIC7ceJAdULVqWTQKSbd6shUCkgGbo6Np1tJfZyrUkatBXH8x0cG7kyFmuTXp/T/QDmr7Auuuuh702hwY9NVBLgwG0jZolSgcDRo9+JOqLQF139OibvdnfRV1CWU40eLFgIKs+5F5//d+8zHo6eKcD8vqSyW/Q1G/gOFpddV9oUKYOKD/22MtxNcf1wtZSaDL3iSWgI1ado7241H2jmVP79r3Pd6BWB9NnzhwoRxxxUEwSDU7Q7IoTJjzuG3ylgTAapHj22e7ARj//UEDJfffNyZcFu2fPK0RfGulLBH0p/tRTr8uAAQ8Uap8GAQ8c2FGuvfYvzpdoluNAj0d9QXv33Y94A4KRi2aH6tv3WjniiDpeRthevSZ6Gd8KLq4XrhrUe8st4yzVCa8T5LzS40H3oQaUR1t03z366FAve6BlUZMFC973AhMiM8rri89Bgzp5WWh0nYkTH5dJk570ssn/NlFgRszsc7pdyyCapX5+68yfv1DatRsUuJjIwH89HrQtGnRkWYK8APMrTzNlDxr0YKEgpG7d/i5du14mtWvXkFdeeU969pzgZdvUF1TvvPOB79cGggRkhLIjN216bL6X1HrO6gu0KVPm5gvE0BdAOlkiFDij15Pbb7/Xe5FUcAkSkOUyj3XO6jGoLyD0OlmhQjlv8od6FjyvtXxdV7++YAkkLy39twYNdegwNOr+89sn1kxmGmR39dV3eBnxYy0TJvQUDUp2LUXZJ7Em+URuU4Mv9Prqt/iVY2lrtLKtlvpbzRZ1/fUjY96fBc34WRqvza7jzPX3UMbB119f4gUchr50Eut3OqlL+22/CUyugNFo92I6uemaa+70As6CLJZnHUtwvt8kTu2vdVJTv37+55Pf+WCZNFfw9/FOxIrlpxni9eshDzww1zvn9IW3TpDT+yFdtI1DhkyLyT9qVFcvw7XfZDqdBKb3crECZKIVHvT+wxLAZQlUL1iXaPdNkc+5mq1MA+O0z9LnXV2KEvATug8YPnxmoXs1zTLcq9eV3qQtXfzuTULtSOQEaH3O1q81TJ78ZPj+I/Q8oc/XmhG4W7cxMa+1Gqyt14KCWe51Us9NN42Oek8T77Uq8neW66p1wraOdehkmccfD/6cb5mY5JoAqe2ylBPNTe/FNfhFn7OtQWPWfjfIPbm1zFjraWCa67ks2m9dE0wif6P3DQMHPhAziF3PwYcfvlOOOeb/itqcIv0+1e5vtDGxnq10nEOzs2om+aOOOsyb7KdBSzpheuLEf4XHagr2n6GvMrz66mJv/E77W7/J1fpMH23yaUFozereocOQcL9d8O/at40Z073Q12cswW/RdmqQ4DXLF/eCfGlPJ4y3bdsvZluL0q9Ea2txXSssJ0uij7+C24xn7EvLiBVArn2xjjFEe6aP3PaIEfplxTa+91o6MUbHtwtO+rMe2xbfyHX03k7P3+nTn803rvnbpO1O3lc9du7cJWPGzJYxYwp/xSHofZ72BeqliUf03tSSZCFomxL1jia03YIT2vSeTO/jtS/U8S/N0K7vj2Jdk//2tzO9RBzVqlXJ1xTum/7HUdT7Jss9YrTjyHrfGPnbWGN9OvaoEzxDY32a7GfIkOlRJ3DGM2kz6HkQ7/rF3f9a6pXsfilanZL5Ps5iElqnuK/NlnuXaPW1jBNanr+CvGcK4sa6CKSzAAHJ6bz3MqDuA57aKHMW5SalJeXLikxuX0vOOKZyUrbHRhBIZYF/vbtVhj2zSXYnKUvy4NbVpe3J+xWJhIDkIvHx41IqECRQI96XSQVpgwRBJ/IBTQfXNOOkvjCNzGCnn7IfN+6WQplNdNCse/dxUbPM6Mvve+7pLX/+c6O4jxzNBqGfq73nnn/lK0MH/TTTypVXXpAvyFMHg/SFnGYL8Vus2X508EUzwGhwdlEHRzU7jA48Bs0cXZL7RLMKaJbEvn2jB+0VNI422KuDzDNmzJc775xmMvQbuNB9oIN4GmBhWYpyPsbK6KwvxCZM6CH6AjQyUEPX13ppBuiCix6vffpc7QW4li8f/8Qiv+womtW1a9e2+QKHYr1csbzU0+tKvjQAACAASURBVFnwmsVMg3gtga5BMvpoBhE9R/3OKW2PDgi7Fj0/HnroWRk8eHq+8qLtp9Agv37uXQNYbrllvG9WIcsgmqt+1r/ruWaZUBEqT/swfSFkCfSPVgf1veWWK+LKqq/HumZg69VrQr4AcN1Ov37XekG2oU8PhoK79Loya9Yd8u9/v+37tYEg56xmo9FgqMgsnrGCs3VCgAbiV6+e/8WPBua1a3dH1GMxEUHJsbIjxaqPDnR37jw86ktHDfq5997bomZhiraPS0P/rdeXn37a6AW+a6ZsVzBOkExmem7pvoi1xJNtKeg+sQSdWQbytQ2u+x6t27ff/uRlmdd/XPc8QSz9juuQr95n6mSRgi9nC/qX9muz9ZpScD0NUNXgSj1fNIjFslieLyzPSNG+TBI6d/U803PXdbxZ6qJtsgTnW6/t+gyg9evX735n/ULnw5FHHmKaNBfN31ovv30X7WsJGgg2efKtcuyxfwj/1PWi3i94w/XFE9exZQl0D5VheQlqCVQPlRdrgmS0QIBox7YGaesXPPyC9Au2X4P29VlSJxkXPM4L3jOFfquT7Lp0Ge4baGadEOO3P7Rv1mf+yAm3QZ4nQmXHqou+JN+4cYu8885KGTVqVqF7xmh1c12rQr+xTD4IcmxouXp86OSw/v3v9/06QmS9XeetNdA26P6MNT5Q0FTHY3r0uEIuuujP4XtgzQStE1Zvu22yrF+/KeYhEuSe3HXeW/6ufYvWTZ8x9HyJ9kWlguVYg4f8ntMjy9Rnitatz7JUN+HrpOL9jV9/r5Mp9CsIBScjKIwGD3XqNEzeeGNp2CnyeNJrq2an1zFP1717qADXBD3LueY36Vn7ap3QrVni9V7CsrjqFCrDmgXwhRcmmsdOXc8puu2g/UqsNhf3tSLWdovr+Iu2Pd2WjrXphGZrUpBovjqRtXfve6ImBSi4Xb8JFVofncypSQJcEwi1XMszo98xrde/Z55502t7we1pkPHYsbfIwQfXChfhd/9vmdRWsC7RxvEjJzxowoWcnMKxCK77Wd1OopIMRJtcpu7jx98il112rpQtW8ZrlqUvinWvw32Tzc/SvwV91tQyg943xnpfFGusz29CfdBgfss1qijrJLP/jVXPku6XtF4l+T7Otf+SdW3Wfun779fL1KnPmCYiW8cJLZPBgrxncnnxdwQyRYCA5EzZk2nYjl+375UWo3+UDVv3JKX2mp31tb4HSYVyv91ksyBQmgU+/HandH9kg3y/aXdSGM46prLc1+F/AwDxbJSA5HjU+E1pF7AM9oaMEjXoa3nBH9pmoh7QYmW7dAUv+vlogIm+BA/yed5Qu/TlhGbWjPa5dL8Mr5ZsWpZgR82KrBlvdSBYM7VqJoNmzRrJAQdUD3/qXV+i/Pe/K80vzYIOcKXKPtEX1RrI4loKDvbqIJZmDtagdVewSajs/v07iGZKLLjo7zV7qL7Uty7xZnbyCx7wG2D3G1DR4LWpU/vLGWecYK1+vvX8sqPEyqznd25azgGtgDULqTWjz/r1m+Xmm0eLZr3wW2IdB5G/0QHgWNlZYvUROsFh3ry3vAy+en6HMt8VrIt1EC2unRnjR3rc3XbbJG9SiN+ix/X48T297BqauT2exZKNPFq5ek7rJwh1kkLBF8ixBtEXL/7Yy4o8ZMh18tZb7/t+bcB6DdX9pn2SZjPT4KAKFcrLvHkLvH1qrZe2L9oL81C79QWTTiJp0+Zs38xFsfw1OFqzgBfMUh4rm6CW43phrS83dDKOfqXAupSG/tvy4k+9rEGvGpyr+84vIKEo2Zas++Sss06SKVP6il4/Yi2Wgfwg10J96aIZBF0Tf6xZ4XTf6GeG9SsXfotmEZo+fYDUqFE15mpcm61nvf96mr1w8uQnTAEXrmA7DQo8//ybfTd4/PF/lIceGiR16x5SaD3r8WZ51rEE5we9tvtdIyIbo+eDBiZptrh4sqxqWTpx8d57b3UG5cfC1s+MayBlZEY+fYbTPuS00/6U72caoK7BYtG+oqEr6vVPgyUKfunG+sUTvwPC+hUM1/VQt2ENVNd1Y90zRrt3iZVJNUhfqtvU4Ca9ljz00L8LkfhlxbZMTNbfDx9+o1SqVDFwx6Dn3ZNPvir9++f/sks8zxO6cUtdLBko/fqKgo10TT4Ieq5Hlq9ZVlu06O50tWTU3bBhizcJUycdxlqCTnDSa6FOGB0x4iHfOkYLIgv9wDK+Zb0nd0LFscLSpavkiisG+Abla7HWsRXLvZKW57rmxdEU009S8f7G76tUsSZThBqrX59p335wvmcyPc4fe2yYnHTS0WETDXJZuvQTb0J3tC/WROK5smG7vtgQKss1BqL3SL17TzR9Gc06gcLSpwe5vlieU4L2K9EO1JK4VoTqkYzjL1qbrfd90XzXrdsk3buPFZ18b1li3cOEvrRx442jzAH7uj3reFzBuum9yrBh06Nmj4/1dQi/PtX6vF2wHpHBxdZxGMvkpET063pfqBPhIzO/a/1jjTmOGvWwN+Er1uLqh/R33Dcl5r7J+vWbIM8Uun9C74sKJu/wCyx29d1BJm1a+ph41ymp/jeyvqnQL6XK+7iC+7Gkrs2WsRatq+t+LdQeSyZ068SveI91fodAOgoQkJyOey1D6vzyyu3S/ZGfk9aaCxtly/h2sV+IJa0ibAiBFBHoOutnee2j7UmrzYIBB0vtqvFnVyQgOWm7ig1liIBrwCCymYkY9A2VZ3lJFFo33oHHyLprtjQN/o32IsCV4cAVjOD6fbRDRT/nrIO50T5N5wrIsgz4u16cagDNAw/MkdzcHXLNNRf5BgNp/a2Dz5Ygy5BHKu0T6/FYcLDX9Yn2aPs+WjYm1ydWY3U3xx1X18vK+sc/Hm7ukfyCB2J9Xi9UuCvAw/X7aJXUAVR9ia3ZfKNlEPILbvR7WW89Fl1tCtXZktFH26LBtt26jXXuD1e/pseEBrjdf/+cQmVddFEzmTTpVjnggGqF/jZnzhvep1w10C8ya1PBFa3Bds6GBFjB+iL19NNP8AJSdfC7c+eW3qc+//CHQyQvb6fMn/+Wl0Xckm0q6MsZ3X9z577hfdY6MoO+NlGvf5pVLFpGfM02d+21Q7zs4Hp+aeagaEuQa+j8+QvlhhvukkcfHeoFWsXKwu6aCOAy9zu/Yu1av3NWX65pFlh9URFr8etvLb8vWG5p6b9dL/7UxZpJr7izLVn3iaW+ei60azfIt6cJmuXQYqlZ5m+/vb0zWF8n2Gmfu3r1V751dPW5XJsDXEwMq2rfN2jQFJky5WnftV3HYGjCid+kM9cLXsvx5ron0EZYAs5cx1lBDOs9kAZf6DV4yZJV0q3b371nh4MOqilbt26XmTOfNX1pJd7sdhrQpdf+oUOn58tq5xfMYWnXyy9PEr0GhpbIIEidoKlZV089taHoVyf0nmzhwuXmCZqWTMOW5zlLoLrWP9ZzRLRAG79njiBBrt9//7M3eevpp98sdI65Juxaxh/iDfjRLOlDhkzzsoBGLn4BFK5rluUa4ypD62Ldn5YX4kHP9UgL19hGaF1LfS2BtdYX97pdHaPQCSUDB07x7bv13H3ggdujTgSxHF+xJiUYLi8JWcXSn1uf83UixYgRM70JI67FGuDsKifI31Pt/kbrrkGZ+nWAaBNsomVRj2yv3xhWrCB3Ped0kozf86ur/92xY6f0739f1KDKyPpZxkBcEx60vCATKCzJJiz9aKgdlueUokyc1O2U1LWiJI6/yOPDcn+k6xfst+Mdryx4r6VlxzOGqr+zPptFttcvCYjfuIOe523b9os6acQyyTRaHxlpH+3rKtF+4wraDTK+FKvfjhV46jexzPVsY+mHuG/aEPNSGuS+SQtJpKVf9nKdqBb59bZoDdAEGbEmalsnbQa5xwi6brKv/9Hqlwr9Uiq9j4s0Kslrs2vsPFRP1/hR6Hlm2LAZ3hdx/RbrxK+gxznrI5DOAgQkp/PeS/O6j31+i0x785ektaLPX6rJtafn/9Rt0jbOhhBIQYEpr/8iE17ckrSaTW5fS845rvBniqwVICDZKsV6CPwmYBnsDVkFHRSJZWx5SRT6bbwvryO3rVmAunUbE/VTcH6BfaEyXC/tLBn+Iuvz8cdfSNeuo6MGR7uyNWs5lofkorykjLXf9JPxrVvf7nvqWAYetYBU2yeWlzIFA040+Ogf/xjlzHZTEKzgQLpfFlxXP+V6cVXw9xpYfuut90QNHvALuAyV43qBEXSA0RWMrNuNFVTq6kesx6KlD7Rm9NHgjOuuG+FlyfVbomVQilxfMwLoy/hoA7mugE1XfxXajiX4yXX8Bf375s2/elnUomWFL1iWfsJyzJhu0rr12eHPQ+o60T53GaseQT5f6crU45fNw3VehOpn7Ze1T+jVa6L3mV99sT179gteBsJoiyvLiOV6ESRw2y9oW+tnednsemFifUEX8igN/bervwtZWANNLNmWNOvoFVecH/Q099b3exEVWaCrvtZ2B8lyaM027aqbtiNIENCIETd6kyvKlCn8JS6uzXEdZs4fWQLlXP2y5asHfkE71gAiy6SnN95Y4mXj91uCBmuEJtToS0nXUq/eYd41SSfJRB7Heh7o1wz0pZtrCXrvoWXHmpDjd/2ztCsySCY0Cezxx1+R4cNv8D5NnZVVoVBz/F4gR65suW+0BHBZMszFmsCm94uTJvXy7qNCiyugyBqkqfe7vXpNiJol0XWfGqqLK5jFYlhwB8X6lLzr+dp1zbLc21juRazHvyVYNei5HmkVmryYiPPV0m7Li/tQXd5/f7W0a3eHb+CmHmOzZw+Ws89uHLUJlqzNRQ1mdNm5/m45/13Xp9A2rBOj4v16jKstfn9Ptfsbratf/+UXgKe/dQVSxhp/sH4twXXv6XqG0jparhuWL5lYJiSE9r2lT7H2f1qm5TklyHN+Kl0rSuL4i2y/5Wt7un5k1ka9F9PsubHGI2L1AdEmVSxa9JH06DFeVq78PHDXEuRaooW77tn8ru1+mS3jDUiOzE49e/YQufTS5r4GlnGcor6jibU//CatW55tLGOxlvsHa79Rmu+b9CByBa4XPKdjHXh+X4vT31iS8biuU5ZJm4E7B+MPSrr/TZV+KdXex4V2X0k+x2kdrO8rXPdqWpblWcQ1qd14WLMaAhknQEByxu3S9GlQhwfXy7trdiSlwrWqlJMBLavJBY2yk7I9NoJAOgi8uGKb9Jgde9Zmottw/dlV5ZYL94+7WAKS46bjh6VUwDLYG6IJOgAYi9QSABj6bVFfFrleGlgCsVwBfkGCpl1BrH36XONl5CtXrmzMI9IyMBnvIKnfaWAZ5LMMGKbaPrEGPEW+lInMGK3Wd97Zxcug2qXLcHnzzWW+vUlk4JQO+Oln4/Uznrro56yHDLlODj+8jowf/5gzuCPIAIYry7XlZbsl8DLIJ6dcx4JfxmVXP2IZJFJzv+wnoR1psYnMjqwvfO+5p7cceGANueuuhwplMvILonFlWdYAwTFjukuVKtGfV1z9lbYpSJ+VyEujZl/Rz9t+9NFa32I1cGTkyJvkkktOixq859r3ocKtL/J1fb+X+a5MIJbzQrdhPTdCQXQ33thGsrOz5M47p0m07JyuABvdpuV64cqoH/LUY/Opp16X7t3HRa2PZVKDluV6SRGkXyst/bdlcDyIm+sFYFGyLVleUupxYAk2s5zrQetqyUpqtQz1G999t17Gju0uLVue7mVZ79//gXxZ1v1e6nJtTuRVJn9Zet7cdNNoefbZhTE3YjkO/SYSasF+mVwtL6MsddD+d/To2c77Quu9TwhEX0i2aNHduRP0nBg/voc0bXpc1HUtwXX6wyABRH6Ts/Q+S7Px68S8aIurXZFB5KGA3rffXi5jx97i9U3RJg6EtmPJdGkJ7LUEcLmyJvkFCUW7d9XPrOvEsFgZvy19n6vPsk4qcgUkW+oSue/9ztOhQ6+Xrl3bRn2+1vuk226b5H3hJNbiCvCzXPeC3HtbPvEb9FyPbJsrAFvXtVxbLZmctSxrXa1Bm65jzPJsF6QvcnaQcaxg2ceW54bIiVGaBXz06G7eZKn+/e8vdO2zBBLF0ZSYP3H1FZbna8szlsUpVEm/OukXeh58sJ8cfHCtqG3Sewp9BoqWFT70A78gPMsXP1xjaX7XxVAdNHtl69Zn+e5KV/+rP3bVJbQBy0S/IP2flut6TtF1LOO40RBK8lpRksdfyMLSP+q6ofuPyOd//f+3336NdOp0qTzzzAIvOYPfUnAs/+uvf5TOnYd7Aec6+XzYsBukTZuzRf9/x45DnUHKliBXy7mu6/iNo7iO6XivH6F7Ze1jpk0b4H1pxG+xBI/H+47GbzJ+tAltkfWMDKyOVX9XP8R908u++95636SFWMfDXM8UrmQh1i+rue4xLc+9ibwXsfQJxX39t9QhWf2S6x2M5drqeucQ9JqvbS/Ja3No/1jeV1i/XmIZGwky8as4zgnKRCBVBQhITtU9k+H12pa3T84Y/r1s3bE3KS09rGZ5Gdyqupxar1JStsdGEEgHgbdW7ZDrZ6xPWlWb1ask07scEPf2CEiOm44fllIBy2BviCbIoIgfZ5Ag6HgH+3T7ruBfS3ZkLceSkcySnc/1UkaD3h5++E455pj/8z0aExlME+SwdwUkW7Ljpto+0fZbgkV0vdBLmciX/5Gf/7W8MNNyIrPgRQ4G9ex5pfTufZUXLKqL5dzU7NzTpw+QWrWq+e5KV0Y0ayChJTjMOqjiOha0QX6ZQ/xe6gXJWm7JEGQ5v3/8cYNcf/1IWbz4Ey9IRo8NXfTFoQZg3nffU17G265dL5Nrr/2LVK6cFXWf+Q0QWrLOuQYHdaNFnegRpN+IXNfSl/p9gj1UluUFhq5rnZjh6ptdWYit577rJYDWWV+A3XXXLPnXv16V889vKo8++nLMwCFLdhFLQLLVyTV4bQks0DZaMrhYrEpL/63ttAyOW/teSwBRUbItWa4T2ibL8WK5Xwxa10RZhs5VDeqI7CP0Zd6SJZ94waN6zujEiH79rpVDD61dqOvk2hzv1cT2O1dAgZZiCbrT9b79dp0MGvSgPPXUa4U27vesYnkZZTkXiuve39Ifa9CGZkzXzMixFsukCet5r+u5svHdc08vad/+4qiBw5bg7ciARg2suPvuR7x7s2OP/YPz4LJcV7UQvxe6lmPT8sL+9deXeNlkCwYYRwu0sdTbNZHL1WdZngXVxho8Ee1T79F2kN8zhSvIIBHPt5bgHOu9t+XYCBqsHWlmuQfQ9S3XVpedlhOkrpbgK9fzof7d8mxnCbhwdgZxrqB9lN7rjxw5y7cEy73wJ598Kddcc6foualZo084ob5Xpu7nadPmy9Spz0jVqjneGEPLlmdI+fLl4qx1sJ+5+oqSGHvwq5Mr67a23hLI6ReEZ7kfsIx96vVRg6LvvHNqoUzilnsayySMIMFElrE0a/+nzpZrlaWdqXatKOnjL+Thmhis60Xef4Sur6tWfSUTJ/b0Aoh10palHL1Pu/vum71xr8j263UhcgKYte+3fr3H1f9oG/3GUb766gfp0GFo1C/hWe9zoh1/oYkolvNcf28ZO4v3WuY3rmNJgNCqVZ+YY1SW9xrcN8XOEB7kvkmPE0sfbHmmcI31+X3tKfJ4d014sUzaDHbH4V47FfrfVOiXXO9gkv2ONLTnSvo5LlQPS5/relYOcq11TXh1H9msgUBmChCQnJn7NeVb9d7neXLtlHVJq2e9OhVk1vW1pXpO7KyESasMG0IgRQSWfZknV9+/TvbuS06FqlQqKwsGHCyVKxb+nK2lBgQkW5RYB4HfBKwvpHTdoIMifsaWQMvQ7+MdYHMFmGn5kyffKtdcc5HzcLAMtrqyNVgGH/RFUb9+HZwviizBb4ncXyEgVxCPXzZbLSPV9kmoXZaXS5EvPRYseN/LhHzSSUd7A+mhLDqWl0yRA4H6OSrNUqaBSxqs1L375eEgVcuLGK2/JbOpK6hDy3FlmgpZWV48W4IbLeeD32DYr79uk969J3ovnAsuroweketbAiKsL7xCAdKWwKJYnY5+Qu6660bIW2+9H3UVzaB97723SrVqVWL2W5aAZOtLEGfnGGAFS4CQFnfLLZfLoEGdnf2ga6Bby7Ici5GZxaI1R/f/Y48N8873WIulT7a8BNDyrcGc1pdhliAxy/XCNXhtrY+20bLvrNf+TO+/Q8ecJZOeNZOZpR8vSh+xePHH0rLlrTFfUga5v7PcLwbNDJUoy9DL6ry8nfLQQ3dIvXqHBegR3QGXpfnaHAjSsbIlMC1yophfcbHuXfwmT1meISyTniz3mNZJCaE2Wu81x427xcuG55c12FqW5R7JlY3fNeksNEHsjTeWxtydlk9l+x0LluPK7zpmCR5wWUVmGixY12iBNpZ7Fb9nY8vzhCuIJeixZwlIdj1fup73H374eenadXTM3W2597bci1ivq5Zjw/oyPFqj1q79Tq69dogXXOm3WLLOWq6nQfolV2Zzra8rsNHybKeZ1R95ZLA0aFA3kZcbc1mWCSaW5wbtK++99ynp1+8+0aCGW265wvcrW+YKFnFFS1+R7LEHV51ck0+VxHV/q5n7Z84cKEcccVBUQUsAXmQAp2s3RAses/RXlmdN13kWWTdL/2cZswqVaQlOtUyYKOhXkteKVDj+1MPSP+p6oevV7t275fbb7/W+kDR+/C1y2WXnStmyZbwJ1MOGzRDNhOq3hJ5Ndf3Jk5+QgQOniJ4nel+pX6oILZYJqNYgRtc9pG7Tb0KE62tl11//Nxky5PqYyQVieUSOhVnGOSxjZ/Fey/zGdVxjOpETcmO11TJp3tJvcN9k+4K3xdJ1bfF7ptD9bAky1/WsiSNcGbRd178gf0+F/jcV+iXXNVBNXc9MIXfL+IbrHWmoLFe9XHVKxHOc1sXS5+p6lucj67XWMvEwyLHOughkigAByZmyJ9OsHdPf/FXGPL85abVucGhFLyA5Oyu+QMikVZQNIZBEgRVf75RrpqyTvF1JikgW8c7DpkdGzxzoajoByS4h/o7A/wQsQSmhtYO8TPIzDhIEHe8Am2YkHTJkmkya9ETMqrheGET+0BIQ4/ewrQ+2DzwwV/r0mRyzPpagt9CPLfvNEmAW9Fzwy0irmbg0U69+xivakmr7JLKOluxwoZce2g4NGNWglPvv7+MNzAUZlAkFF+gxMXDgAzJ16jwvqHjo0BskO/t/X+iwvIjR7VoC0FyfZ9ZyrIEZlsFOVxCotl0HsDQY22/xG3iKlRFOyxs8+DovW6UlA5TlhZwlC/X69Zvl5ptHy7Jlq53Bq7HarAOl48Y96vs5dtdgnJZtGRy0vAQJ2j+41re8fNcyrJn4LUGtrmNRtxeaYKABTNEWywtzS5/sCiwKbdvyOV9d1/LCWdezvPx2XS8snyi21sc6OGs9RjO9/9Z9aH3pax3QtgQQWf2jnTOWfWJ5qWW9X7T2GUEsXQGquk8mTHhMBg+eJtZsQQWtuDa7rhqJ+Xuij/eC/b3f84Slv7NOerJc24Nm2bHca1rrl8iAZFeGLte9kOs6as3+5HcEWiZ/+fWjlvtpv3t8v8lUsZ4pXfso8qsv0dqeyD7LEhytdXAFJLsmOLqC1/X+5qabRsuzzy6Mubst10PLdc8y8UArYTk2LC/DYzXIkv3LFZAU5HpqeVYN8iztCmy0PNvFE8yYmCvSb6VYJpi4goe0nND1KCurom8gbCLrbikrkX2F5XywPO/5jR1EyygfrZ2uyS5Dh14vXbu2jRkUbnkWtrQlVLfIe9HQ/7Pck1qCP62BgLrdRPZ/Wp6ljwo6GbGkrxWpcPypraV/1PX0unfZZefIrFnPSbduYwuNr1kmzkRm2Q7d12nZ0b64YRlvt0zS0PI12LZjx6GycmXsDLR+4zt+CQJc90l+/WPo/Nd6WSbEWPqLCy44xfsym1+ygoJ1cgX/uca+/LJH67as2e8T2W9YrhOZet+k5pZnRL97MVf/qNuwBJnrepbjNtTHtG17ruWWosjrpEL/W9L9Uqq+j3Mde8l6jgty7FrGXC3XWp2U89BDg6Ru3UOKfIxTAAKZJkBAcqbt0TRpT4/ZG+TFFduSVttGh1eUh66rHXdm1qRVlA0hkESBld/slPZT1sn2nckLSO59UTXpdGbs7H9+zScgOYkHB5tKewHLS/pQI4O8TPKDsQRuhX4fb/Yfy0uQPn2ukdtvb+/MImMNBPILSH7//dXe53T1xX+sJUhbXdlZdBuuALOgB69fRlrd1vjxPaRp0+NiFptq+yRUUdfL+dB6OoDZo8cVMn78YzJhwuP5Pleo61iCTnQ9DaK4+uoW4cH9WIPalhcxliB2V6YDrZNrkCdyp1rq5XqRZqmTX7DaTz9t9DKZvfTSu4WOt4KZpl3HeSJeyEVmfLFkV4pVJ61Lp07DYvYT1kkUmqlGg+RiLfFO9HBZuv5uefkepN9KRECyBut27z7ONxDFEqxv6ZMtgSg6UKwTFXQCi2uxlKdlWK65fu6WCTWhvs3yxQFrkKklACjT++/QMWDJcm19SWv5THhR+gjr/rVMcivqsRvtHLK8QLdYhvrrQw45wHtpf/jhdVynbL6/W66DpfnaHAjTsbIlcNT6CWjdVMFASr/nCcvxZpn0ZL3HtLwgC3pPZw3cs/bHrsk5fvd4WnfXvZBrAo0GyMyePVjOPrtxkQ4zS/CD33XMFYgRGcgTraJ+z5Z+z5Sxgr3VteBEy8jtWvosS98ZKtOapdcvINkywdEVnOd6PrVkfLZkg7MG9quPJft20HM95G4d17BkR7X0b67juOCxbQmqcWVcs5ybQYMZi9RZRPmxpZ2usTftcwcNmiJTpjwto0Z19YKF/LLYJ7oNscqz9BXJvr9xfYHIGmjll+HwH/9o7WWpjpxgXtDIcp203BNElht5LFkm++lvLcGflucwQ3aTCgAAIABJREFULcvSpiD9nzVDYZDJiCV9rUiV40/3l2XsKzQusHfvXi+wV59xJk7sJbVrVw8fepZ+NnSe7927z0vooBP3J07sKW3anJ2vr7I+O1rOU0vQnd+4hV+CAA3+1czOOoEhniU0Fqa+OiZctWqObzGurxPqj4NeyywJEPzGvizjQpavPnLftCjmvg9632R5RnSVOWfO63LzzWN9v25lve+0THbVxluvMfGca5G/SYX+NxX6Jdfzjpol8x2pbq+kr80Fjy3L2KM1iNhyrbWMhxb1+Of3CKSrAAHJ6brn0rze5971g3y3cXfSWkFActKo2VAaCZREQPIFjbJlQruacSkRkBwXGz8qhQLWF1JK4xrACMIXJAg6nlnsrgEHraslkDPUJusAaayXY64X46HtuLJ9RRpbXlS6gkKD7DO/gQJ9UTtwYCc59NDaMYtMtX0SWVHrgJkOwJUtW066dBku7dpdKP36dciXgdcyAzoU5KXHlAaeHnhgjagv/y2fwdM2uIJE/LKnRRq4XtZHrusKoNB1/Y69aJl8oh04sV44xPrcWvXqVb1s0ZplwZIZObRNS3tcg6Wh4A7dn5qhRPdz0MXyMs/yEsYyuB9k8kPQdvitb3n5HmRQzhKQ7CrPVSdX4FOovXPmvCEdOgyJ2Xzri1hXxpnQBqwvnHV9SzCeX0CyvjzTtmlWj1iL1Ul/b+krdT3XeafrZHL/HWltCeZ3BfmFyrNkrXFdW/zOc8tAvv7eFWij67jOT13HdY4XrGsiLEOZpTS7+qRJvaR167MDdZVcmwNxFXllSx/oCnCLrERkQLIrq6IlYMOShdDSbwYJBtX2WIN+rMEOlvsY3a5feZZACdfLUtdL9SBf0ShqXxfrOmax8gsIdU1e8puwpPt9xYo13hc5XnllkRx0UE1p1eos0U+Q16pVLWqTrS/SXfsmsvD//GeFtGjR3ff8dk1Sc2Ubc90ruSaluYK0Q5W3nJ/W66olsMTl4odqCSLW31v6JcvLdktgc2R9LeNErgkklme7IMGMRb4IFSjAMgbnGnuLDIzVoD8N8ot1/ia6/n7lpeP9jSUbeGSbNbhywYJlMn78o/Lmm8u8STI33thaLrnkdMnKquDLben7g57fkffKlonRlrHNIBMTLf1fkH7A8pwSpH66Q0ryWuEa+0rm8acWlmB0fbbSbN/Dh8+U//53pcycOUgaNKib79i29LN6v9er15XeRHmdOBHr/uuTT76Ua66503eswTo2oPcWOm4R68tXWo7fuEWsSVuamX/AgE7/z955QFtRZF348EByFlHEnEUExawIioMZGQEJyhAkSUZAcvCRc5QkgkRBRRQxIGICw8ggIo5ZjKggOUgO/zrt30xz6e7afWO/+3avxfItb3WFr6ornNp1SooVi85xknNdi+5xIONh0LHMdDOY6bDIunXrrVvuVq36yrWvQz1II/0G503YnjjC0q8PjvchIsRRgzYe7Vdq1rw1oVOUsPS/qe6Xwrofl8qx2a3hIX0uantExkjEHprQD4SRk0CICVCQHOLKSdesffPHQfnn6A1JLR4FyUnFzcSyCIFUCJJPL5ZT3up+elSEKEiOChtfyoYE0A0pRRPEiOyHEtmAcb6PnsK230FO7GtY0zVkzjyggievzV9EUGPaMHXmB2UYzfVtbnWnTJctWykdOow+znNrhQqXWF5gKleuIBkZOTyrPYx14sws4vFXRR4q2tXNe91oU/G4ik+dD7Ipq0JQFW+rNyMVA7hdV6hxot+myZiNeOYO0vaQTXLNv5+RBhWruXnm0A3A559fJo8+OuY47w133nmDDBjwiFx00VmBenJkU9C04aVGtJYth8rXX/8clTDNzrBuaD74YO+YvVIgbcfUbgJBBAOj/RZqlEPbot+1zqZrd7VoiBALEXWhGyqma+Zt3Kj4VMPHcoAlESIkRKCn+UbG/3Tuv52fFjKPQD1mI4JcpN17ffqIIR8R6KOHudA+w85vrCyd10qqgK9fvxaSL18esCf8OxjH5kC4Yg4cb0Gy02OZSfyDbEYhhy+QOWaQcUGhIqIkDYeKHRARkcanawftY9we000RpgOlpk11nRP07/+IrwdLtMEhnutef32s3HRTuROiRNaWfoJQvz7ENG9Fy+cMh2ykBxVVId+Gnxcqp3dYrzL5HeQzrU/1sIHXOi0yPeT7RMdVRFiCboa7cUHnYKbvHp0fIsJmZz6ROYrfuI8czAwq+Izmm/F7B1mrmWxvtmhO05k2rZdcf33ZeGczqvjCOL8xiR2rVbtZJkx4TIoWjV5oiMJCbA9B2qfz1hPTASk7j8j4gx5eRrwbarpB+oG3315l3SyncxSvB82fvp/qsSJM7Q+d92kfW7JkcesWqdGjO1gH/p3e15F2rOznzRsgum7SeOrVq+o5/0LWZsh3gebLa27w5Zc/WrewOcW2F154pmW/ve++Sr42b1Mf4LRdITYOxHZ22WXnycyZfWEbqOkQlpbBz1GFadxHD3FpOpw3ebeYIP0lytLLJqp9+IQJC6RHj4m+TTjIgUPE9qiJ+d2AYvqe0N/D0P+mul8yrXdslsncIw3D2BzZhpA+V99BbI/IPoPGhYwFaFtnOBJINwIUJKdbjWaB8ryw8i/ptWBrUnNKQXJScTOxLEIgFYJkRbOww6ly6em5A1OiIDkwMr6QTQmgG1KKJ6hRxAspsgFjvxvU05e+Z9qItuMO4o0YPeHttpjctGm7tG07XFSg4/cEERGgG/5+Qjy0yav4Vg3E3btPlG3bdlqv3XhjOXn00Xpyyy1XGb3AhLFOnGVHhIQa3vYaNm3ayzJ1ak+pXPnKExAi3kYef7yZ5ZFu5MhnXK8rtCP95JOvpV69Xr6ePUyek0wGYzutIIYnFYipR4w33vi3bxPy2nRHDZ5u376WZ8aMxZKZOe3YBpWK4rUtqiDZ5JHILcOxbMhpWT7++Avp1GmMfP75Ok+PL8i3phs1nTqNlblzl3gGN3krsV9ENvJTYfhC+n5Tm3bCUcNuly7jZebMV30R+wmfZs16zdp08npQcQ2yuYcIUVCRtebX7ypNZ3lQw6qXuAURFqCc7HyZvElrOERQlc79t7MOkXaBCHztOJFN32g91qDtDRF/INdKBukztPyxsty4cav07j1F5s9fKqgHqMj+hWMzMirGNwxyECrIPNz+hkziH2QDEv12kTkmskHmJItwQQQgdpwqdNDbP9555xPfCvTqXxBefiIk52EBtwzcf/8tMnx4u+OuHI+lpZmE7n7jGHKYxuuQiekWlXgdSLXZIPWiYdGDV2hfrOH8yoKIpP1EtV5eEDVdvXVl1Kj2ludopwjLq70g36dJ4GvHjYh0/Oa2pjaNCMGRWy+Q+aHmBTlw4czzrl17pF27EaJzRa/HT2iOCLqDiBlNPKP5HbHBedne9HDuokXvSa9ek2Xbtl2+9oRo8hbLO2Gc35j6Sy1vkJuiYuFjv4vc8IMKtZzra9MBKTt9ZPxB1q0an8lbqp2myau5cx6h4tXFi1f4og5yuDqVY0XY2h8y79N5qXpHVo/GZcueL0OGtD7hEBdiQ9NxpEuXf8mwYbMtRw5jx3ZynX+ZbnywGwIyT0dsqBpf5Hgcadez5wGtW9cSTTce3uftsenAgYMyfXpv0TWE34PYzoKOZSYbgN+axOmV3+2wgAq3x43r7HoIz62cnDd5137QeRPC0mtNgd7OhtqPUVtQUDF9NGNvWPrfVPdLYdsjtesylWOzW3tC9lkR26P2lbpH0a7dSN9mG81+dzTfAd8hgaxKgILkrFpzWTjfjy/cJs/+e3dSS0BBclJxM7EsQiBVguTMmsWk9nUFA1OiIDkwMr6QTQkgG1JBjcgmlMgGTBCjozM99ORvkM11jR/h5LXpjHq7DGJ0QgSHmu9YNiv1fTVc6DV9esJdHxV/du/eEBYi6zthrBNnm0GMDhr+X/+6y7qSs06df0iPHo0lV66cxzV1RJCoxovmzf8pzzzzhlSrVtHXQxtiVDQJVBOxUYy2PS+DJ3pS3LkJqxuvn332rQwePFOWLPnI4m6L4itVujKwZ0pnxSEbctrmu3VrKEePiuzcuVt27NhtXV25cOG7Vn60Xh9/vKk8/PB9J7QLU39o/44YKVGvFKaNhlQZvpC+3+QNzMlz69adlvDprbf+44vZSwCi4vrWrYf7bniavjE7YWRzDxGiICIKTRMRith5Q/s4t41nVFgQRISEblIgbQEtW1bsv52NGmkX2lbVQ55pwxQR5CJicK+PDu3jTUIC5PvUPCDtJBaWf/21V/76a5/897/r5LXXPpDnn3/bOpylAv5Bg1oaebtx4tiMjozxC4f00YjQQXPk9NzdufNDrnNCO+fx+nYRQSiyQRZJFPFmHsQTK8LZT+yA3BThJbpWRmPHzpdBg2a4Npx4XLUdGbFJkOzXP5nm+X6cTP0sKiRDvzBkjqpxmfr1oH2xhvc6XIsc5POb7+qctGPHMa5XjquoZujQNnLbbddAYmRkDRhEeGFqG8oFFYZE1jHCTd8x9YeogCza+YTJQ6qf92pE0B2kraLfSZBwiG3JFnDq4XBtY3ogasWKNbJgwdvy4YdrLTHb4MGtLZsCIpoPkr9ow4ZxfmMSW0UzdkbLx34vnoJk+/Be6dKniB72KVv2PN/soYc5kXUruk5ED17pGvGJJ56zDv6ZHiR/GgfS5yVyrAhb+0PmfcqjVKkSop5FvdoUYkPTQ2A5coj85z9f+d42gIibtS5NDkUQ8aHGE1nfOqeaNOkFmTp1kdXXat+qh150/nvKKUVNTRH+3R6bate+zeq7TbfrILazIGOZae6oBfESOHvdmGgXXj3064G/8uUvhHhw3uSNKei8CXHS4NUHo85CgthbUAcmqO0KalAegcLQ/6a6Xwrrflyqx2a3JoPsdSF7Kb//vlmaNx8ky5d/6tt8g9hYYvkO+C4JZFUCFCRn1ZrLwvmuNW6jfLH+QFJLQEFyUnEzsSxCIFWC5FrXFpD+tYoHpkRBcmBkfCEbEkA2t20sqBEZwYhswNjxoNeP2+ERI5uGNW2yOcuBXPup4d08OCGLbH03qEDaJDi08x/LZuXTTy+WYcPmWMIb3ZhV7xZ6TZ3JcBrZBsJWJ5H5Q4wOTkOrCsfPOuu0E5o6IsKwX9K2ogZ19RTi9iAGWn3PT6CKGr6Ctj3Es6lu7Gnbu+aaMicUD9kE0Zdmz86UK6+8SNR7mXqx1Y1XfZo0uU8aN65meWvJyMiBdDmeYdANOb9EVBit4hi9UjrazWC0rpDvGenXg/R/MQGOeBnp+4N44keuSvcz6CPCJ1TUY+qT0e8MEVEoVj/PcNH2cW6HYkxXHNppBdkMQzcpEA//6dp/R9YhsiEZz281qLclZ9pIG0Y8apu+KTvNIH2GvoPkz4/lKacUk379mkutWrdF5ZUf7e/RPsPOazqNzfFsy3ZcyBwNbfe2+Ofcc0vJjBl9rTmy14N8u8hmFCLWCLJZrPlFD4cE8bqsno7uuqu9bxV65RMROHqtR3Xe3K/fNJk8eeEJaaun24EDH5EHHvhHVN+sX2FM313DhvfIsGFtT1g7IfN8v4M+JiEQ6okS+dbQPiuoqA/ti71sAYhI2m180Lm/ri06dBgl2i9EPuq9f+DAlnLOOaUQPFYY5PuEIwMCIpvhXtEgfaG+axJ+IV7NNB60X43Mr4pw9QBvt24Tjt2KExlGRWPt29exxuNixQodW4ch6w1kTQVURVRBkLWaKeJ7761orT/PPhtvp6Y4Y/0d7SuSPb8x3YYTdOyMlZO+jwiSEcGt84CUOiLo0KGe5MyZ4ZtF5DAnWkemgwN2RtCDq6igHc2fpp/qsSJM7Q+d99n1pgdz1OYQaeMKakObOrWH1K79D09bmWlOo/m5+OKzZdasx+XSS8/xbN/oWNyqVS1p376ufPXVj/Lss2/K4sXvW+OMOjrQ31QoGdTmjfQL9mEjdI8DGcuQfsLOG+IoxW3Or84hXnjhbencedyxGxOd5VWbTffujQId0kXrCuGKhEnneRPC0kv8i+7VBLG3oPY5xNaH1K1fmDD0v0j9aBkS1S+hdRxkjyCWPVK7vlI9Nru1G8T+aOKECsA1/SA2lli/Bb5PAlmRAAXJWbHWsnCeN+w4LLcO/D3pJaAgOenImWAWIJAqQfLFpU6Slx49UfhlQkZBsokQfyeBYJtnqBHZxDXIBkw0ImhEYKZ5DOKNGPFupnG6iUMRIYK++9BDd8rIke1PuArPjSfi3VDfC2Kot9PR+nnllfdl1Khn5IsvfrA8v6qhSK9/NHld9Kr7sNVJZD4Ro4P9jl+7QYW2fh6d7HQQI55J0JUIwxO6ieHlVRZtu6Z+RH9X7xsq7NarlC+55JyoxMmIIATJi4oXVLBfrtwFUYmSESMlulmKCA3QTRCk7GgYtO8P0jcjwicvIQTaFhHBAlI2RHCmLJGNp6BjGNLHeQm3TUZ8zUtQERLSv2m8JjGMhkHKlhX778jvCm0X6PdoCocK8d3iQTw7mvoz1KtI0G8hyDfmx0g9XXbq9KBUq1YpsMCRY7Op9SXmd2RsVG+o6mW8ePHCnplQD5Vt2gyXN974t+VB1U2o4XzZJFjVsG4HGiMzgIg1gmwWa/zIVdBB+3e9UaVFi8G+leiVT+QATOSYrqLFFSs+lczMabJ69dfHpat51/DdujVwPUgYj5aW7L4ZzfPSpeNFvdXF40HmqJoOeqOEnSdkrPBqf6jwMVKoE+kF0cknln4d+T7jURd2HOic0i1NZL1q8s63a9ce6dx57LEblPzKFuTAWmQ8uqm/du33MmzYbN/bTIKyjUWYFDQtt/CobckvrWT0b0HLGsb5DSK+TYYoKpIlIkg2rYn1+9B1ULNmg6z+3uvQfGTayDoM6WOCzNWRdcXmzdulfftR0LeO5E/LneqxImztD5n32e3l7rtvlPHjH3P1EIyUy45Hv6/+/R/xtHOj9kXEXo6Mb0i/pvZaXauqiPqGGy6PizjZtjuqrd3LcYMzb4jgL4i9H3GUErn/on3Mzz9vkMGDZ7iO9+qYQfdAKleuENgWy3mTd0sMOm9KBkvTeOQsDWqfQ2x9yPfqFQbpp5Ix/qe6Xwrjflyqx2a3NoOORaa9FMTmZKf/+utj5aabysXSzPkuCaQ1AQqS07p6w1e4Zf/dK21nbU56xihITjpyJpgFCKRKkKxo3uxWSs4onisQJQqSA+Fi4GxKIIjhAjEiIxjRTU2NK6gIGl3UmjbZIsuBLOC9xKHoRrVpUevME8rQdHLXGad6JVuy5CMZPXresQ193dhQsUUyPL8ms06c5UZFifqOXjk4dmxHKVq00AlNHTVe6IuZmc0tgXeuXDk9PxnEiGfa+EfarWYgSNtDNxq9PDejG7C6CXDPPTfJ7bdfJ5deeq4l+NIT9IMHzzxBcKJlUEGwpqmC4CAPYizSDa9hw9pYXtR69pxkedd0e9QD36hR7S2BdFBPyYi3ElRoZBKQRnPQIwhTr7BIvxW0H0DELF4GfdP1fVoOVLCAiKgQ7wfIxpPmK8jmE9rHuQm3kY0rzY9JXBrZJkxtVMMjXpDQsmXF/tvJDBG8B/l2kHlJEG9Lzryihzz8+rMg1zUHKbfmMwhLFaWOHDnHur7X62nZsqaoR7r8+fPC3STHZhhVXANu3bpTmjQZIG+99R/PeE2CZKfHGz+hhjMBZD6n4/K8eQPkqqsuOSFv6pXs88+/tw4Kvvjiu75MgsznNCLk0GSQ/h3tk702tZExvWfPxtK8+f3yzTc/y7JlKy0mkV5udU320EN3SNOm1eWii84KPCdDG562hyFDZlpz0zA9KqydObOvVfZ4PKi9IIitABEJaN69bAHInFLnSk8+2UMKFswnH330uehcW/tfHaecT4UKl0jr1rWsdUeQvtyOA/UUiRxw0zgR3sic0q3u0fWqyauxekps23akp+diZ9pouU1tVT3BqmdrFXJ+9tl3puC+v3t5Lo8p0gAvI97B9XvSw67vvvuJ9Oo12dWbtyapHvrHjescCkFDGOc3iPg22u8pQJWfEBSZG5gEYL/8skGaNh1o2SZMYYPOS0xM9DDQoEFPy4gRcyEMpvxpfOPHPyd9+z4Jxadzb/1GTE+qx4qwtT9k3qdMdR6lXo11XHR7kHLpe1dffalMmtTVWtd7PahI2iReRMc3Ldstt1SQ++67Wa688mLRm29UXD9+/LOuoludU3Xu/JBUr17Z135raou23VFtyU891UtKlTrZ9xXEbooK8zUhpO51zjVuXCf566+9smLFGnn55eXWvCny0fWSzptuvvnKwAdzNS7Om/xbS5B5E8rS1D79fk+E7RGx9cWSZ30X6adMY12seUh1vxTGPVJlmuqx2a1ekbHItJei+6r9+j1lzWdMD7rXYIqHv5NAOhOgIDmdazeEZRuzZIdMeXtn0nNGQXLSkTPBLEAglYLkUQ+dLHeVzx+IEgXJgXAxcDYkENRwEa04JRItsslmvxNkY1PfQa+BN22yOfOMcnLbMEWEL5qWaVEbLUOT4V/jVaHDe++tlszMp44TeupJ8V69mljXn8byhK1OIsuCGHr1HTVcz5mTKVWqXO2KAzFe6IvqBU+N6aeeWtwTK9puTN/HyJFzrXr1e4K2PWQD1c+bHvK+5ter7fpdD6wi5sGDW0u1ahVh8QnircBppDRdI6p5UO+KQbzSoQIeRGiEiAGDHvSI5ft3vovUfZC+GflO/EReSN2jmzwmgSfqYRIRzClTNF8aFjH2aji3Tb4ffvhNGjXqZ21g+T2oWF7jQOpNwyEHatK5/3byRuoQ/a4R/rGI2RBxvpbNb06pm0eNG/ezBIemJ0ifgX4PzjidV2F75aV//xbSpk1t4xXZ9vscm021mpjfkf5VD+DNmNFHzjuvtGsmtE0+/HB/+fHHP3yFGkHHPg2vm/u9ez8s5cpdaLWlbdt2WeLpadNelg8/XGuEEnQ+pxEigqgg/TsyF1ZxytNP95azzy51XJmQ+YsfBFtgUrPmrRZLt8ODRogBA5jy7LXRiKwt/erz229/kYYNM62bbNyeeG5wInm18xDEVoCIBDRer0NlQewJboxUxKkHTfWfiiL8DomamgUirkbFHCjvaD1qoQdL/QQaQbyixqstqufUiRMXyLRpi12vi9fvXz2h6yGEjz/+r1Sv/phvtSVagGJqM8jhC+f39OqrH1hecCPF9HY62q+qeFAPaaXyCeP8BhnngvRd8eKL5MtPdKsCXj2oNGDAdN9D85H5RcRRyLrVbpN6QF7Hfr95CnJ4UA8b6O0K55xTSnLnPsn38JiWCRXspXqsQOo5me3PZLOw20u9erfLiBHtpVAh9304pFwal/ZL6mXY77A+YiNC2hAyB9U8edkYNm3aLm3bDhe1Ebk9Kkru3Ll+VAeXND7b9oTOqxEuqDBf00fr3quP03HmvvsqWTePnHXWaYE9Ijvj5bzJeyQJOm9CWHqtKVBbWhB7Cxon4vE81vEW6acS3f+mul8K635cqsdmt7aFHNrQOY/u93jdHvvee59Ks2YDRddbpifVhyNN+ePvJBAGAhQkh6EWslEemj61ST74dl/SS0xBctKRM8EsQCCVguTGlQtJl3uKBqJEQXIgXAycDQkghgsbC7qJZsKIbrLZ8QQ1Dpg2aO14g1yBhRoQ1JOALiidxlbUGIMKiTT/yCaChvPa8HfWkXpVGTjw6RM8QcRqbHWmEbY6iWyjiKFX3zEZzBDjhcYzZ04/yxuH34OIz/R9v40YFZ116TJeZs581TetIG0P/X79NjAQQ7jfhoPJoKaCYBWOq7cT04N8S5Ebck7viF7xmzZwIt9D+gnNB3K1o3qRrlevl68BzCRkN3GL9ndk8z1I34x8J17fLVL3Wk5kk0fbZOvWw32vl0U9TCIeuzVfQYQUiPdtr/FCDwDcdVd7Y5Ujh1/sSJAymg6A2HGla/8dCRwx2KPfNdLfBNl0iswrsvHjNz9Rr9zduk2whAjnnnu6LF/+qW/7C9JnaEQIy8g4TQdRVMz29NN9pGzZ84zfCsdm89hshBhlAESQ7LfecXq8adHifunXrwV0hbNJ4GAqjt6+cO+9N8mKFZ/JTz/97hk8yHxOI0EPQwXp35G5sNcNGsjYYBf+mmvKWAf7ype/UMqUOdfyBHzuuaUld+5gN2qZ2Jt+N81DvMqKrMH96tPUj5k8fZvK5fzdJLq2wwa1FSDrAa9DZeh6RPOm64ILLjjD+nfJJefKZZedK5dcco514DbobSZe3BBxNXqQDOEdVKzizDcyb/I7zGeLIMeMmW8dvlQv5X4PcrjM1B61b2jdepjnDTU6Z9QbjGrVqmJFNXz4HEuk6fUgYktTnmL5HanjyO8J8bim9psePRrHJK6PpVxhnN+g672lS8cHOkwcCyf7XWS+rDcC6Dji9thzU/0tyGFoxLZpWrfq4ayWLYda2WrXro7ltdzrgIyG0QP5Kkz1OihkH3L48cffpV+/5pZwUr2zej1oH5jqsSJs7Q85lKrMvW7+s+sDnT/qDWYTJjxmPCCG2IiQMRQZi7UMfof8TYcq9PbARx6pEXj+4GwL6Lwa4YIK89G6Vz56YEsFx2XLnm/9revbCy44UwoXLhCPrs+KA6krpM41LmRMRfsMtwKGfd6E7Ld4rSmQdZsyCWJvQXiZPLDHo6GFpf9F2noi+yWkfQStY2QeoXG67ZHq/0/12OzVvpC1qd+BEj082b79KMshiK4z33nnE9+mHMSmH49vgnGQQFYkQEFyVqy1LJrnfQePys39f5fd+44kvQQUJCcdORPMAgRSKUi++rw8MvuRkoEoUZAcCBcDZ0MC6MJY0aDGIBNGZAPWjiPoxqa+h4qnUMOdxolcPeklrkEZo14SND+mzW+bnwrpOnSo5+qxTze1VKiqYuRt246/iUINx7qp53Xi11THkb+HrU4i84cYek3nQBOSAAAgAElEQVRGeY0TMV6gRnnEc6tpo0iNIXo1uckIgorYtIyoVy0v0TW6eeEnwkCM6bpJ0L//I8brA03iZi2zG2eTZ7CgBlbEaIsY0fW77t17skyevND3Mw160CPoN+8WHtko0PeC9M0mQY7G59UWUSMqwgoR/KJ9vLaF229va0SOckLbhJdoat68pZa3Kr8H8VjkfH/WrNekTZvhvnGifWW69t/RjFNIW9V4kf4myKaTM69oH+8lUNLNiQUL3rYM+Sqs0QMWixev8G0r6LdgR2LaaHbrh5Brqdu2rS19+jQ1jjscm81js7EDjDJArILkt99eJfXr95XSpU+BBeh2Vm3PfzqHRx8VIut1yPq9rFz5pdSt29P31SDzOY0IOZwQtH83zYX9hI7ImB7N2hDlHU04v/7Ur6zI+tCvPk2c4ylIRtqJsgtykAW1B3iNFeic0k/MF019e72DrNvQTWdEmB+LyBeZN/mtw+y+rHr1SnLgwEF58smXfFEit7v4RbBu3Xrp3Hmcr7fUzMzmomOwerlG2pZpDR3PtuEWF3L7iJvtzXR7RJBDuYkoYxjnN0hfEcutILFwjEWQvGvXHunceazlVCCoEB0RoPmtW+2DgzpfV5th/vx5rcPQfo/feKbxqf1i6tRFojeOXHddWalRo6unN3BNB/UqiNS/xpeosQJJP5ntD7UjmxwxoPMCxBED0mdrHSFjCTIWmw6kmL5LxOmH27dg2x2//369zJ6daTzEirQdxD5o5wWtM1QsHUvfp+8idcV5E0YZYenVByO2PjfbiFfOUKEpauvDCLiHQr6hZPS/SP0ksl8K434cUjeJHJvdWgxqx/TqI23HNf37T7ech7zyyvvyxhv/9mzCpjqPpe3zXRJIJwIUJKdTbYa8LKt+2C//mvxnSnJJQXJKsDPRkBNIpSA570k5ZHnv06VQ3gyYEgXJMCoGzKYETMY2JxbUGGRCiWzA2nFEI4JGyhTE6KCnqocMmWl5/fB7vDwloOKyKVO6i3pVRR5E/Oa3Ya+bRT16TJL585eekBzqlRLJpx0mbHXizDtqCDEZ5RGRrKb7xBOPSYMGd/viQ0/ym4QnyIa2ZiRI20PE+Xr1sW5OuXnAQXn7bYIhrFHjPNIfeW36m9q1H4fIBmASlmh4ROjx1Vc/SYMGj4t6LfJ6UiXmQdojWm9aNuQ78TN0I3Xvd126zVc3UTt1Gitz5y7x/a7RzZ0XXnhHGjfu5xvXFVdcJDNm9JHzzitt7IpjbRM69unBFb/HdG2d812EFyroR/uTrNh/Bx2ngnzXiBgJFTdHtgt0s9NrLLQ9rqk3JhUbqOdxFSN5PUH6DI0DaTNeLE19GCoEMsVjlzU7j83Gji3KAMj8wavftz3eqEA+Gu9oukn18cdfSKdOY+Tzz9f5lkDXKY0b3yu1at0mxYsXtrwI6Vpk8OCZcRln7EiQwwnI3MOOD/m+/A6MIX1TPIW2UTajY69pvUyYsEB69JjoGpXf2GOaQ2qEXv0w0h5QsRbCAO2zundvKN26NYS8BiK3eei3qJ7nb7qp3AnZREVV6NwL4eAVBpmPBtl0RoQL0dplkG9Uy+l1SO3PP7dJ+/YjRcWQ6sW0d+8pvl5MkXm0H3s7vVdf/cAzWORBamR+jx4SjKVd+L2LHL5wOximbW3MmHmSmfmUZ/To4ahElA3tK5I5v4n1IFIiODnHYNMhVK+2+sILb0vbtiMtUaP2c+rNFH0Qu4NXHekBvfHjn5O+fZ8UvSlCDwM88cTzvh7JTeOZOklo126k2LaThQvflQ4dRvkWB+0DUz1WhK39IX0P4ogBmT+qfUDbkY4Dfg/SZ6OH45C2bVo7xjI/Q8qp60xdB5u8DSP9aZD9EuQgguY/Gd7iOW/y9v4edN6EsPTrgxFbX5D9M+TmONTWh45pXuHC0v+mul9C+rQgdRzrHqnWV6rHZrc2g9gx/cYiHRfVIdDdd98otWv/Q5o3HxxXO2as3wPfJ4GsSoCC5Kxac1kw3zOW75Khr2xPSc4pSE4JdiYacgKpFCQrmqlNT5GKF+WFKVGQDKNiwGxIAD39qWiCbKKZUCKLYTsO1NDsTBPxfBdkM/vnn/+Qxo37y6pVX3kWrVKlK+XJJ3vI6aeXOCEMIi5TvurhT68fNj2ot0svsYRpYy8RJ9XDVidOxoihFzHKIwYVvdJ91qzH5dJLz/GtZtQLsUkw9p//fCnVqz/m610miNEZaXsmQTtiFNQ8+XlAQeJAvymkP/LKC2JsRbzCoEbkZs2qy8CBrSRv3tyu7Qfx4KkvBtm4MPVHQX5HBBZBPL6Z+maToRvZkEOEv7bHTBV5eD3oJpq+j7RJVCBmEkvZ+fUaL/btOyA9e060PFb5PUHqDREh6eGcESPaS6FC+X3TTef+O+g4hX7XiBgpiLg5soKQDWqv78H2uPbRR59bIrTVq782etIO0vY0r0ib8WKJfE+Id36Ozdh8N8j4goZFBMlu8yLb403Xrk9IrLeIaDt//fUPRQ8X6iEvvaVExez63el6okqVa+SCC86wPH3aD+I9Lsg4Y8eLCICDeEs39e9+on10LmS69h1tC27h9Lp5FRjb4kf1AKueJ72EXn7zQL85CLIG96tPpB0H7Rv9uKF9lvbbNWveaqwCpC/VSPyElYiASeNA82TMtE8A5MYN1CMv8h3EYpdBxkAtqtvNA7rOGDXqGRkzZr7MmZMpGRkZ8uCDvX3XmX6elk3MnV5TvcKqp8pJk7qKrrHtB5lHI542TfmL9nfUe6DX7Q+m9Y+fZ/Zo84y+h/YVqOAtHrYHpM3HMu9F2biFQxwXuPXlv/yyQZo2HSjaD44f30lq1qwCZwMZP/wEcbaHdL0pQoXQemiqY8exro4O7Ez5jWd2fEWLFpTp03vL2WeXMq49g/SBqR4rwtT+0L7HdJBX6xWZP3odbIlsrMjNSajtAxFXmtbMSBx6E6E6hwjy2GMTOq9GbGdB9ksQ2xdqQw1SbrewnDd52w2DzpsQll5jHDIeaP0FWXuZ1oIaX6NG98qQIa0t7/qJfMLS/yJ9SiL7pTDux6V6bPaak5luZ/D6Fux91o0bt8rUqT3km29+Md5sFc+1eiK/I8ZNAqkmQEFyqmsgG6Xf6Zkt8toa70laIlFQkJxIuow7qxJItSC53R1FpOVthWF8FCTDqBgwGxJATn/aWNBNNBNGZAPWjiOIodmZLrLYD7LwMxlINZ9+GwHIphgierPLiHi79BJL6KZOv35PWV5NvJ4gRk1Tfdu/h61OnPlGvE0jIm3EwIu2O0TQZfLsoWVENrmCbMAhbU895fTr10Ly5cvj2jwQMbG++PrrY109oulviPhbw5k2O5H+yOShwtR+kLaDGoJNV4mqUa9Pnymyb99+0c29ZH7jpr4AEVhoHEEEAqa+2WToRvpm0+EV9RDXvfsE2bZtl6jXTK8H3UTT9xGDsck7up0P5HCDn7guXm3Tzg/iTUMFa9Om9ZLrry9ralaWoK9+/T6+4ZBvMIz9t7NQyIYkurkZ7TXhxsoQsby4Dh8+x+glze17cHpcUyO+1pt6HVWPMn5PkD5D40FY+s2D4iEE4tg8Hvq+kTYXNAzap0XOH3R8Vc/1KpBD+6egefMLj2zaBRlnNC3kcIKG8xLFReYX6d+1n+rY8cHjxNZ2PGjdoHPpIPy171q2bKV06DDammM6HxU8ap+kgqrIx2/T3e+WDGQN7lefCKug7cGPF9JnBRGxIHMTP+6aVyRPyFogSDvxCot4HUTbrX2lu98Vv7HYZZC5r9saU7+RBQvelvbtR0mHDnXl0UfryejR84zjPTpfjWTrPATixd3NBhOPtV082oRfHMgBE791PiLoRw5HJaKcyHeZbNsDIkgK0n/FkxvCK7LvcB5ANtld3PKK2FG8BHH2LSYquFHPtxUrlocO+nmNR3Z8X3/9s3W7Vq1aVWTDhq3StOkAX8/rQfpAhHEix4owtT/kML2yMB2oR+aPqC0fmc9onlAbNWJ39rvNARlDND8mu1zkt+csJzKvRtbUKGM7L8j4H6R/jqUv5LzJm17QeRPC0kvsin5/6K0SyFpQ25gePnEeJIulLfm9G5b+N9X9EpI+uk5R3iY7vGmPNGzrOLsNIZ6s3b5P+wDlvHlvWjaDO++8wVofqV3f70HHtUR9H4yXBLIKAQqSs0pNpUE+bx/6h/y65VBKSkJBckqwM9GQE0i1ILlKmXwyodGJHki9sFGQHPIGxeyllAAierQziBogTAVCNmDtOIIYmp3pIott1ICIGG1NGwGI4Q89cY5sQPl5H0NOqyMGUlM9R/4etjqx84canE1CL8RgrGki1wYjdaxxId8ksgFjElzarJB8mcQDGhciSDZdF4YYXRFPgUh/ZPJQgfQRpk0dhImy8+u31JisV6eef35pefbZZZ4e3YNuXAT91r3CI5vvJvG3M+5Nm7ZL27bDLXGh24MYupF+yfR96HW52q+qEdJPOGnqQ4KOYagI0zT+mMS/6CYF0rdpGU1iTg3Tv38LadOmtuTMmeHb/NK9/7YLj4r50bEbEV8Haa/OSkK+cw0faXx3Cp3q1asq/fs/Ips2bTPeThGkz9B0EZamPhIZC01CII7NmdYV46l40D7NKUi2PXfPmPEK3D/Fu2yIkD7od4uIkpDDb3ZZTZu+utbRK6pPPbW4Kx60bho2vEeGDWvrefAtGvYqinr44f7y+efrXF932zD023Q33RaCrMH96hNhZZq/BOGE9FlBDteaDhOZbrjQvCN50nB+BxyDMPALi2xgo/M25PBBENGAM9/ovMltjWl7MS1X7gIZO7aT5M6dS1q3Hu57GE/TNt3m48XVTi/ygIAzfGZmc8uLttObfDzWdvFqF17xxKOOTfPpVHlJRr5LtG9C5luI7cE0Ntn1lAxv6pFtAuEV+b2/996n0qzZQDnjjJKeh2X82vAHH6yVu+5q79vM3QQ3zlvWnN8esq5wE4A649ObCHr0aGx9y4iXbdOtUc7CIYwTOVaEqf0hNjREkIqUyWRDs+vI1JdpuCDrPcS+o2J6vY3J7UHXsuiYHllOddrw1FO9pFSpk32/QSQfQebompjJLqRhTHbYeI2PnDd5kww6b5o3b6m0aDHYt2q8hI/IekIjRtu76cChzu/twyc5cuSIV3PyjAfpq/TlRI//qe6XkPSTuUcatnWc5gf9FiK/T6dTBXsuo7ajNm2Gy0svvefZNk02x4R/HEyABLIQAQqSs1BlZeWsfrfxoNw3ckPKikBBcsrQM+EQE0i1IPmUQjllee/TYUIUJMOoGDCbEUAM/E4kqAHChBExWNtxIIJLt/SQxTZaHr2yt1mzQZ5XkaoHRxVieV3lq/lDyoxuLMZq4EE8b5q8yprqOCvUiZ1HZNMSMRQgBmNEIKv5QuLScIihEtmAMV0NZrOyrwbVON0eRDyg7yHi21tvvcryQFiiRFHXtBBjOnKgAdnwQvohU35MHloRJgrCT/T59turRP9VqHCJNGqU6fmZIlyi+cZN7yCb7+jGlablxxw1dCNjhV/f/Pvvmy0R+L/+dZf07z9NPv74C08MqFhUI0D6aSQ+k1ge4YQaZpH8IN7u/DxKRsJN9/7bLi8yJqAbkujhGaQ+3Ro78p27jam28EiFirYnUkSAGaTP0PwinicRlqbNLZMQiGOzeSPeNKbE8jvS99tzLP1mdLzRtcA999xkCfFKliwWS/KB30WE9Oi80Jl4PNcnmscxY+ZJZuZTruXTwy+2N0UvAOh4Y5ojBgWM3B7jJn7y6wdUJNmnT1PJk+ck1+wgV5379cMIq3iKSpC+HRUZ6iZtp05jZe7cJZ5V5SY0jQyM9KP6jp/wKGhbcQuPiHyDiKlMawrNA2rHiGbe5LbecHpFtT3Ex0vY5sbUTm/Vqq88q8jrdg9kbRfU+2A82okzjhdeeMfyuO/3mLymmfpcjdt0OCre5dL4kO8y2bYH5GaQVPEyzSc1X07vwuqZWEUuKiqOVtSFjD+RNgfb+9/UqYtEx0M9OJg/f16rCSHr1kixlzO+yLlVPIWKaJtM5FgRpvaHsEXs0sgaDe1nkbiC3PiAzPH9Dioh36S2l6BrZdujKGJb1PiReRdSV85+HplfaPhEH+TivGmL5/CLHAhwvoyw9NvPQNYTmh6y96DhTAcOTeujeM9LwtL/prpfQtJH1xbx2CMNw9gc2daQg9qRa2unU4XKla88Zif69ttfpGHDTPniix88m3Sq9mXi/Y0xPhJIBgEKkpNBmWnIi6v+kh7PbU0ZCQqSU4aeCYeYQKoFydZCqM2pUv6s3BAlCpIhTAyUDQmYhEpOJPG6whDdULfTjnYDETkhjnhzVEZ6LemLL77r2kKQzXV9Edmw87s2LogR0W8DN97GpiCfTdjqxM474qEMMRQgBmPUkI7EFSmYUkOIemr98ssfpX37ulKkSEGriIghBDFkI0JCRDygedJ22KXLeJk581XPJuS3UYkYXTViZBMW2ZRB+gqTt16TWBsVJHsZCW1hrPYjs2e/7ns1mFt9qxhw/vyl0q1bQ8vbUiIeZAME3biyN2O9rrN2elnyKwtimPVqi+oJYfDgGZYAPH/+PFK9+mOeSbltLKhXqMzMqdbVtLfeevVx7yKskIMjpg0B5JvVb3/IkJkyePBM32aB5Md0qEG9nE2a1BW+vjHd+28bODImIP24xodcsevm5VJZv/XWf0RvhPA6KKLxIyIb55iq7Uv7nw4dRsm+fQeOCRbR+WJkn6EChxEj5ljflKYT+cSLJSIE8ttw49j8iKdQMxHjT2ScSN9vj/1uQrxk5NGZBiKkjxxnvOaFdrzo4QR0c9LkYXjcuE6ino39vGFpH9Cz50RRwZPfYxL8m+pn8+btMmzYbNG+rnbtf8iPP/5uHeTy8o6s8UWKA/36AJPHTqQfNgkS0DWd6YYOZ3tYvnyNfPjhZ9Y6whaa2b8jm7So52oV0qkYUw/Zuj2RYjev+kSEp+h6wCuNI0eOyptvfmyNbb17Pyy69o98kMNR6OEZZOxzs8usW7fe+m5atarpe0gaYRZ5gParr36S9u1HWuIopwASWUNFzqF17jx16ktSsmRxS2TpdhOG02uqV734zReRfEWKI7X/GjNmvuVtuUyZc01dSEy/o3W8cOFQ0YPvfo9JOOd3a1ZMhfB5OYzzG+RgnxZJr4/XthHNDQ7aVyxa9J589dWP0q5dHdHvFHlMdahx2Ic9ChcuIOPHP2cdhjXd0OaVNjL+6LuRt0To3HrEiLknHMyKNb7IbxmZB7gd8NC1hK6fu3dvdILnWaTfS+RYEZb2h84bTPM+pA9TnoiAEY0rcg5m21F0jIlc75nsziYnEYhAWtvt00/3lrPPLmV9auvX/2nNKxctWi6nn15COnV6UKpVq3RsrePce0GFzMiaOrKudB2sdpuqVa9zXQcjcWp5Bg1qJa1b1/Kds3v1MXrI7/nnl8natd9b32OxYoU4b6pVxWKJzE+CzpuQOajffgb6DSK2PtMeYyoO9oal/01Fv+T88Ezpa1hk3yNee6SaXqrH5siOCbEtOw/f6rxP9+A6dx4nBQvmkzlzMuXKKy+2okXGkUj7LbJGQuaVDEMC6UiAguR0rNUQlqn/S9vkmQ93pyxnFCSnDD0TDjGBMAiSe1UvJg/d9LfYyvRQkGwixN+zKwG9Yr5evV6em4FOLoi3OIQjYiyx44lFBI0sJBFDoN/JX93gGTPmUdENRtNVU0i5keuRTKLHvn2bWtfce3njQo3QXbs2sISJbpuEXvWscU+cuED0Glc3JmGrE7sciIcYxIsFYlxEDbuIoTjSeGF7l9TNXadHti1bdlhe/ZYtW+n5iSIiUJOQsEePRpaAQa8gND2ICMZPXIdc66j9xzPP9JdbbqngmR3kezBtWDgjt72eeCWo10KOGNFeChU6cYMS3cxz6yd046FPnymWAE83rk31HbmhY4utrrrqEunXrwVUh6Y6jvwdFZEjG1cmcbx62B0+vB3kwRL5bt08/tmeED777DvRK9XHjXtWBgyY7okl8jCC7RXq00+/db1q13SVLuL10DReoIIfLZRJII18J6Z60429UaM6WAIx9En3/tvmYOKv4Uybx3ZciJeYyPZqi4M0Dj/vsKh4XetaNzxOOaWYzJr1qgwbNke2bdspToE8IsDU/Dj7DPu6xKeeWuTpiTWeLFWk1aDB46J9qNvjJ2zh2Ow9NqPffyzhUEHyvfdWlN69J1tCv/79W1hz7CBz41jy6HwXEXhFbmDbAmGdFzg9GdrxIhu0qFdXk4fhli1riq5RIkWubnyQfl3fCzKG2eno2DtnzhKZMmWhdQBi4sSuUqnSFfLhh5/7Xl/vJg72EpEhh1WRfhjxIIp4pURuHbCFdP36TZNGje4RXffkypXzuOpB5qnIwRjT3Ltp0+rSr19zSMyHiKS1EEidRLZFHc9UgDt69DxZsOAt8csXssZF1lqaB2Tsi7TLOOeUpkNdiCBB53QTJ3ax5mMvv7zcEllpe3d+c4hoUMvjXHPYc+du3SbIkCGtrQN5kTYUp9dUr/5T13jjx3eSmjWrnBDE1L70hcg5qz3H2bVrjzz5ZA9LTJbIBxn/kcPQmkcVEqn4TMc0rwc9pBmvMiPlQ76HeNoeUMGVMmjU6F6rfSLjlc1M8zpw4NOi31cQm4i+H0SQrAfPW7QYLM7bRILWG9pv6rpCD5n89NPv0qfPk7J48QpxOwgQS3xufTNiN438PmxbxpVXXuQ630HzmKixIiztD+GAzPuQOooU7Hq1U2TMi/Tuao8TS5b8+zgBmJ2GaUz2O/Cl81md90+evND303Lay708+mvf27lzfcmbN4/MmPGKdfhWb/hQpyvK2e9B24zTkzGyDkYcpWi+gh4S13d0Lvn++2useZMeYvbbmzDVkcaHjBOcN/19K0GNGl09b/RURqb9DJNNFLE9ajp++2epECPb8yS10+qayfQkcvw31VO8+6XIsprS1/DJ3CPV9JAxScMlamyOZISskW68sZx1k6ceENP9z7Fjn7WicR7YRPa79B23NZI6xBo9uoN1YNq0z2xqz/ydBNKJAAXJ6VSbIS5LnfEbZe2vB1KWQwqSU4aeCYeYQBgEydWvKiBD6hSHKFGQDGFioGxGANm8cCJBNkURhCZvjc443Dz0IWloGPW4pMb6d975xPMV0wlvPzGXLogHD24t1apVhBaJiBjPJEjWRa16lG3XbqRrmZDND2STTiNXY8j06b1hL5XqrbR37ynywQefeYq0w1YnWk5kc13DmU6KI1z9rklzVigq6HKKz3RzSq/uVPGA5vWss047FiXyrZvanskTpG1sD7Jx9+67q+XBB3t7Gk79RA0m4a8WHvEahBjAUK/WSL+jbUBPzVepcrw3XH0X6SM0nF5PPGHCY1K06N+eRuyNB/1bvXr997/rpHbtHr4HTZwbF/YmvH7DJhED2v+6hUM2rkzeAO14P/30G6lfv69lwIx8ghq6Ec8Fbp4Y9QDAtGmLZOjQtpI3b27r+3vppfc8ETk94Nt1Nnz4HM+rdk1t08TKNF4EFXKZhJem/CgYvw13fX/06Efl2msvg5tZdui/0b4BHV80PuQqbW0fAwe2stq2c9PXvqbdq5IQ7/de70a2SUSg4dwc0+/qmWfeEBU6PfZYfas/jBTUIf0sshFvlwEZX72EQMi72XVshjuBGAIiQs6pU3tYKeghH0TUGUN2jK8iY5VznNHvp3XrYdYcQcuhArzIB/EWjnp19duADjremOaHdjm03+vS5V+iYmevg5h2WBUaPvvsmzJt2svW1akXXnimdYijYsXy1jrO76CCpuPcZNQ4vQTYbmHdKvedd1b53qqg70QeHnOLB2kX+p7fPF3H0lGjnpGZM1+Tdu1qu4qR7bRNYnFEkPz226usOZymG/moEEAPprh503Mrv45PnTqNlblzlxi/IRXm64GaSy89xzesCmo+//x7a5N58eL3rXzqjSt9+jTxFEmbuGiCprWknSlk7Lvjjuut71rXAs45pZdI144bXWO6AYqcX6M3u9hrDk1bD8d26DBa7rzzelfRoF0W9f7q9/jd7oGsN5wHDZ1zHBWJaZ+Q6AcRhJnEQ848mubosXj9jYZFVp3fOMuK9EXapnW99swzS2XSpBesg3WIPS6SKXJARdvswIEtLc/IemhVv3/9JqN5UI+EkXF7CYKQ9uyWT6/xEonPOdYgtowwjBXo3EZZJar9IXMPZN6HCNuQ+YCWFTlw5xSg6/zriSeek8zMp2To0DbW+Bwp2jLZnf3sFqb+VPPsvAXD1N+peO3kk4tY+xI6n0AdVCCHBp3lsA/8qJjNax2seTexcX6ruvbRPQ/TIR0du9U2pvOmJUs+suZKpvk5503evXeQeZPGEg+Wpn4XsfX57Z/pGDZiRDvX9Wg041jQd8LQ/5q+vXj2S258TOnrO8ncI9X0wjA2O1khB9bd2EauS1CbqNOxgu1gyGuNFLTNMzwJpBsBCpLTrUZDWJ5Nuw5Lpf6/pzRnFCSnFD8TDymBMAiSzyt5krza+X+CKz9UFCSHtCExWyklgGx2OTMYZFPEq2C6Gdy581jLcwjyuHmlRN7TMCZPjBrG7/Sv3/uRm9honkxGEKeQwC1OL88LavB7/PGm8vDD950gvomMBz2pq+/pZqd6q3S7mtaOVw3C6jlJPfPo49zcd0tbPU107fqEJ7Jk1wnyHSCeP03iQS0w6ukIETdrfHPn9hP13Pfxx19Ip05jZPv23Z4eIf0EnBqXyfuE1/uIsdmrsk3XuXltYpje0/RQjx7IpoyJjbN8JhGohvXzkmzyTKHvK3P12lSnTlVr41M3QP/6a6/l2VgF4Yh37RdeGGJ5MddrFB9/fKrVhmLZ2ET6QGTjCjn44neNM9JnReYVEWTpO7oxqGKUAgXyWX2eCh+HDWtrHdpANpI7dKhreS7X9qtXQixWNXkAACAASURBVKtHZRVMOr2ZO/Nm2twybQrYnjHdrp+P5gCByfulqZ/0ex8VCUXWXXbpvxFxDTq+KEPEQ7A95zt8+LCMHavt9TlP8byzXlCBUmRdunk1R4TTtoeSEiWKyowZiyUzc5rUq1fVVeikacabpcapfUjjxv2i8pLMsRkZPRITBvkOVEi7fPkayZ07V6BDeonIMbLZbB9UW7duvXV1qIo8/AR2CANkDuS1PrHHziACU30Hmec5GdeqdZvluVUPstq3dOhc+s8/t8rKlV/K669/ZAkkbAGsmzd+r7mT1xpLr2dt23bkcaJaDdu16798Bb2ab2Qthh4yQdYfNqs777xBunVrIOXKXWh5+db51Btv/Nvq47Vv1Lnlgw/e4buWNAl11Jumzo28bkvxm8NFMzfRsgU57Kxr+ObN/yn33VfZ8jCakZHD8uinbU6/l/feW20dLlPRuv2YBIbI4SjTHMnZnpGxzz4sqfN+00EcZ9zoGjOyD9N52oQJXSwhv/2gc7CZM/tI2bIXyKJF70mvXpOtm5TcblpwiqncxOp2unowUw8I6Ljv9phENfqO3U51jjNixFxLkJ9MD/jIeg+99ULLo2KwQYOetsri9STbS3JWnN9EsqtQ4RLp1OlBy4ZjHwTWNff69X/KihVrrPWg2vf0icUmgsyddb57zjmlrO9db+bp2PFBo93Pqy0gtoLId/2cMSD2lMj4lJd6AHzggX9Y/bDzQfJn2011TFGnCK+88r6n13Q77lSPFUHnNvFuf8jcQ1kh874gc1LTnBgZ87TfV6/9Onex+2y/w25a1gkTFkiPHhNdk/eyo5jes7915yG1zZu3S5MmA3wdodiZMNlvnJlF1qx2fDrH0Hmpzv1r1brVcx1sz0H92Lj1g61b1xLdm9HDYir+1jFH+y11hLB8+afy/PNvHXMUYNsq/eaTnDet8/wstC7ReZNGgggfkcPWJmGoaR7rt3+m36+uMfz2lUz9RKy/p7r/Rb69ePZLbrzCuEeq+Uz12GyzinaN5DYWoeOCHlZ94IHbLI/yuk960UVn+d5GF+t3wPdJICsToCA5K9deFsn7O1/ulVYzNqc0txQkpxQ/Ew8pgTAIkhXN611KyTklchkpUZBsRMQA2YyAGpB048XvevlIJPEQJPt5z3KrgiACG7f3f/99szRvPsgykrk9ft4JvDZR1Jii3kl0QyDoYxJ0+YnxvK4v1Y1B9QyhBkL0Op9PPvla6tXr5etB1S6bvXF77703Wxu36m1Q2496U12x4lOZMeNV+fDDtVb6mg9dQPs9YasTxLMY4iEX2YhBvyHUEKJ1o9fdq6hUn0jvbc56MG1URnrddb6rxjv1tPHii+8eV7Wavn5DVated8JGEvpt+PUJbt+DGtFUQKPeCr0eFZo88cRjUqbMucZsIJspzlPrxghFxNTG/a4ZNgk93NKP9FiGnOpXY7B+z6tWfWVtoCICGqTsfmGQzXeTZ3a/a5y1vaiYQMsV5DEZ393iivQQhWykKWf1yvf99+stIbmbADMyLZPQ0enpGvlmNQ99+zaRRo2qGb1JupXblJ85c/rJfffd7Irf61tXA2737o08hSV+dZld+m9EXIOOL8oTESGq0F7rcvXqbywDuZ83wsi2p/2zitzQx8urOfJdaRrly19oJfXZZ99Z3uLchE52XuLNUuM1ja8axstjv+nd7Do2o20nlnDId6Dxox5vY8kL8i4ytusYWrlyBev7UyGD37wQvQpaD/ronMprbPUTmKpgSkVwyjDog9ZP0Hi9NsW9PEa69X1uAmxEgGHnFfF6d911l1kieNPmvekGE4RPkLWkaTPbb+3u5f22WLHCljdovZo20qs9kn8/j2zI+15h0HwhonBkLWnnAxn7VFxSt25V+fnnDdb6DPVCvm/fAenZc6JMnboIRuN1yBMRJGsi2r5UzKnfmFdcqBgZOXCKrMm1bh94oIp1oEjtGCbROQwLCBjvmxrsJE1zdO1LTLdcANmHg4R1fuPnoR0uXERAZTtgwCNSvXrlqGwiiCDZTtI0z0XKEHR81e9l1Kj2UqPGra72xqDxmcZLxGag/YreOKUeBfUACXIzVqrHCq2bVLY/ZO6heTTZvhAxKSKADDLmaZvRwyybNm2zblxCvoNfftkgTZsOtG4Giny8xJV+B7rtNUGkkB4dC/X9vn2bSocO9SxhtelB461f/y7LOYHOBRAumi4atymPkb+j80nOm7wFyei8yWaPsES8niP9k5+tz/buGnmDnc5Pe/VqAt98ErTNBQmfyv7Xzmey+iUvLqa9imTvkWo+wzA2az5Q24iTre5BDBrU8gRbNtrHOvdlkDVOkPbOsCSQbgQoSE63Gg1hecYt3SGTlu1Mac4oSE4pfiYeUgJhESQPrVtc7qtQwEiJgmQjIgbIRgScV1r7eZ+JROJ1RR+KTkUgHTuOsQRwQR412rVpUzsq8ZSm42UY0d+8Fny6SFePsyqgsh81xHfpUt/yQuzl9Qkpl9/GvRpun366j9x0U7njolLB3IgRc07weqMewdQz8llnYd7i7UjR61CR8qhxWI1MalhFr9cNS52gBgf1QqPX3nkJvlFvI+hVvWi+7PoxberY4fzanpfgxnklorM9qJff3r2byBlnlESaiWcYv7aogrhZsx4/7mplPy98mkgQ7wvIZkoQLyZ2IU1iDQ2n8arIpVKlCpbnRftR3r17Txb1JI48bh7LENGSs+0kQ4yMiuw1X+qJWD1oqNc356P11a/ftBPYaNtV78PqbTjavjmIVwa3TVlEPOIsCyJG1vAmgYabtzMv0bZ6WdJDI9deWwY+vBLZBk358doE+/LLH6VNm+HHjf+6YaXerf75z1uiEiCh/WQ69N/Ixjw6vmidIkJuZ90HEeogQhv0Wwj6XSFXgcabpV0WkydA7afUM2mDBncf87LHsRkZ5RIXBhXQICKXxOXyfzEHHdu9PA/aMW7ZssM63LVs2Upj9r28Mep6qXv3CSccWEOFnH4J61jWrdsEmTHjFWP+kACmdZyb5yy3AwFu61md0w0c2EoqV74SGl+RmxnQq8617H6b2yY26jVZhXSmA6XOePwOh2k4t/FI5/vTp78sjz/+1HFepbXffvzxZpbQCD1Y61am9977VJo1GwgdtjUx0d+Vi7Z7zZfpQQSwprmIMw3k4IwzvM6bg3ghRw5j2vG7rTPs39DNdju8fiejRz8q11572XFI1UO17dlRD+x5PX4HOp3vIPXhDB+tZ25Tu/D6HfF6iYqHnGmYDr5rWP3eevfWdn1hVHPvoGXOaraHoOXT8LE4K7DTQwXJ8RKVB/lGNM0xYx61blby6qO9DvS48dSxeMSIdlKzZhVP8TYyV3fGrTYjtaGWLXuesQpTOVZo5uJphw3a/pC5B2L7Qvr+IH0Yki9nxQa5EcvP7qyH7XRdZj+muY2X2Bbp0zUNVCxs50fnpUEO+Qbhgjh5MH5MEQGC2IeRPojzpr9txm7zpqBzHsTrOdI/qQ1TD7vaNwbY+XBbG8Vq6wva/pDwqex/nflLRr/kxyMs+3HOPKZ6bLbzMmvWa5bdGnm8xMj6LjJOOtMI4lQHyRvDkEA6EqAgOR1rNWRlaj5tk6z4Zl9Kc0VBckrxM/GQEgiLILn+TQWlZ/ViRkqtW7eWQ4cOHQs3ZUpz4zsMQALpRMD2aLt69deiBl71dhfNowbkli1rWl7zzj77NOvqeq9HjVy7du2xFmK66T9//puWV8hoHt080Y1ZFVSpR1ingM8Un+ZDN9s7dBh97Box5zsad58+TaR8+YssA7Ea1FX8azPSzS/1aqRCkqDCX6+86alx3WRfvHjFCUF040+FnjfccLlkZGTI11//ZAmRFyx461jYyy47z7o+slq1SlELtdXgmpn5lEya9IIJoefvulnbs2fjwJvIYakTRIyBXJmMeBtBjPtO0B98sNa6An7Dhi2+9YN6obAj0banBwPcvFfqhpN+C/fdp+0qtyVwmDLlRdGNa/vR60K7dm1geeCLvF4z2obk1xZ1k13zVLx4EdH+S69ddPNyYhKauOUNMRL5eS33Ky8qDnG72lrLp9c+RnqXiEzPS3yHGtHiIRhC6xzx3OGMSw9b9OzZSM49t/SxflmvFNcr152Pjgl/C7uviEnIoleqqRdwtz7ZmZ7XdbVBPFsH9RLiJeLRfGn/pB4Z1KugirHVU56Ktp3jhf1tNG5c7QSRN1p/znCmQ01ad/rN6hxBheh6/bnexvD55397gtH8NGlSTVq1qhWVV2Q7L9ml/0bE/KYrNCPrGe2for1+Wq+vfvDB3seJztzamulb0PGvRYvB0BW4iIf0RLC0y4UIgTSszt9mzux7gviPY3M0vVFs7yCC5KDigdhy5P82enAGnRcGFT22a1fH6rdLlTrZ6tv1uvrBg2daczPnE0TIaeK1bt166/rpaNetdvwqktD1imkdF+nJXzcHp0zpbnl4VWHI3LlLZNiwOcetZ6Px8o+0vTFjOlprX/Tx21x2iyPWucG2bbtkwIBprp52lVffvs2katVrJW/e3NZ8dtKkhcetJ3Q+1apVTYnn3MRN8Izys8Np3rt1a/j/a6GTjK+jh1IXLRout956tTE+DeB1M43by488UsOacwXxQo7OWU2HPIPcMOJ2k5L2I9oPqbdm57zVCxJ6U8PPP/8hjRv3Nx6Cj/XWEKgyXQLpOq9Gja6+cyRUPBQZvelwlB1eDwRqO4/lEABa/jDOb3TOpjawYcNmG+eqXuXUNeijj9azDi/kyWPuK/x4IYLkeN7WgK4D1C45fHi7YzeReJUBna+rPWzkyA6iNwD4tb0gt7lpntQ2pe0Z8Trrt65G27SGCzpWOONOVftD5h7IYSjkYGsQMSmyPrP5mdaOkXWoY/TChe9Ix45jT9iL0DmeiuOvvPJi6/a/4cNne94e4Ce2RRwKROP5EnFyYJfXTxjn1a69nJ4E+Q40rPaF6kQGtQ9z3jTWWk+YHuQGSpSlyet5ZP80Y8Ziycyc5jo+Om19u3fvlZdeek+GDJl5zHatY9VDD91hOYswrbtMDBLxe6r6X2dZktEv+bELy36cM49hGJs1P+j8yHQLFLJHaJfftN5KxHfAOEkgKxKgIDkr1loWyvPBw0flxszfZfe+IynNNQXJKcXPxENKICyC5PJn5Zb5bU41Uho1apR88803x8JRkGxExgBpQsDN21M8i6abYP37P3KcET7I5lQ0eVEvwvPmDZCrrrok0OvffvuLJcA1Cc7sSHWjVD0mqPFR/473ho1yevrpxSdsbPsVSsWg6qlNNz6i9QQauehftOg9S/CsVx2ij6avooSKFcvH5F0n1XWCiDH8rh62eSFePYIKW9Ugo0LgoUPdN8psz9Rq6CtRoihadVY49TQ7duyz8uSTL0GHBDStatUqWqIBNaZHc52yKYNqGFy8eLmMHPlMoLao36b2Qw89dKcUL17YlMxxv8d7M8UZuRr5JkxYYAmo/R413uumc+S7Cxa8bQlk3bzYm7yS+3mjstNBxTmBgPoERrygaD1q+1IvkCoWT2ZfqGmZvG/7iawQbxtBN2uc5VfvcSrs1TEsUvzlxUmFj40b3yu6aRD02zDVu7bvlSu/lL59n7SuukYeOz/333+rnHJKsD7LLf7s0n8jYv4gXqiUpcnTtYbR+Ub37o2iEvubxi/UY47fZo3dJjSu9u3rSp06VY2CkESwdLZNRECh3qumTu1xgmchjs1ILxLfMCZhRqw3w8Q3tyImz22aXpCxHfFAqJ5rdc4xcODTxvlivNYGkdxU+DpmzDxLJBL0Zh89YKfrJj0gg6zjtM9ZvPh9y+uz6VCYjq0qRlOPjEjcdrkQL/JBrjq349W8f/zxF9YNP/YBILc2qELkRo3ukWbN/hnzLSc6d3/55eWWEME0b7PzonOBJk3us/rsQoXyx/UzUQbLl6+x5iboXMnOwC23VLDWOUHX2MiGc9BDqZonk8BcOapn3+rVKwdel5nG1iCHPPUAbbt2IzzrX+Nq376ONG/+z+NE0+jhSbt+dLNevfIha15kjhPtoep4NFjEQ3WQWy+ceUKEcRpevcnWrHlrPIoDxRFG24O2E22/I0fOhQ+96HiofYWKNm+++UrjvBOCIyKIIFmFmGp3jbxBCE0jMpwe9GnXbqTrWGeyNbil6dcXBLVbmdbVGt8DD1SRX37ZKD/99IfMnp0JeUd2jpfJHisimSW7/SFzD82j6TAUekNRkEM4mq7OIVq3HubqeEB/j8WOoqzXrv3eOoCA7gVomrZjEh3D9BYJv7menx0pFrGZ2vUee2zcCTeRONfBQQ5RRbZD/dZeeuld64AhOo+z2Whf2Lz5/YH3BDhvim7e5NbvJoql/c3o+i/SIYTXmKPzvbp1q1oOjNB1V7TjV6zvJbv/dctvMvolE6dU78e5jYupHptNazC1PQ4a1EqqVr3O6KDn9dc/lEceGeppQ4n1cLCpfvk7CaQbAQqS061GQ1ae1T/tl4cm/pnyXFGQnPIqYAZCSCAsguSMHCIf9C0tRfNn+FJ68cUXZcmS/51ApSA5hI2KWSKBJBBQUdd33/0ir7/+kSXuWr36m2OLQ11Y6nV/KrJVIU6ZMucF8sQcbfbVi7QKupYu/besWfOd5aHZNvLpNbGXXXaulZ+KFa+QkiWLBdr0RvOkhsi1a7+TN99caaWvnpPsjXg1xNr5uO22a+Waa8rERUxm5y2MdYJyS3Q4ZfP++2tk2rSXRT1OHjx4SK6++hKpUuUaqVWrSsxCgk2btsu7734iaij57LPvjhmh1TCim+da1yrIrlDhYlfxVCLK72yLq1Z9JT/88NtxxnHNkxo41bNO5cpXyQUXnBF4Iz4R+Y53nGqgVKH7lCkLLe+g+j2WL3+hVR/qVdm0KaIef3WzX71v6OaC1qnWo3ouqVHjloQcsvBigHrusDff7by/+OK7VrvUR/tnLb/2g+pxr3TpkkYDYDR1Epm2CtKuueZSqV//LuPGs4oA1GA/bdoi63vVR9urHp6pUePWuIj59fvQ70I9nH/00efW5pot0LK/DWWk7eTcc09P+Ldhf68q7lfxjDM/Wl9ab8nMTzR1nqh3Et1/x5pveyNm4sQFVnvVdqRt6NZbr5K7774x5uu87fJPnrzQiv+kk3JZIg69YeOuu26EBRWaT90smTHjVUv4pn2h/V3qBu/tt18fd1FbrGxjfZ9jc6wEsff9BMnx9ESI5QYLpV7kXn31fWt81+9K82nPC4OM7Yg3OucNIeotSL9lHXtswYL28WXLni//+Mc1CV2j2GT0kK3Oh3Re/MUXPx433thrFR339IYZnSPqDQtBbtRx1oB6e3z++bes+bGObc55iPZflSpdmbA1GdYSvEPpulLnIpp/FSjr7UT2HEo9fqvHtcirlmNNU9uTzk3efnuV69xE56xaLzq+JGr+5iyDzk1UHKTr2pUrv7D+dgptlMd555W25sXXXVdWrrjiIilWrFBC1tixsNXDwnq4UT13az3qN6ccdezTA3yxHE621xnqJVbj1zWmekPVuKtXrxToINv69X/KM8+8Ic8+++axNYd+g/qt3HtvxbjaDVCeWj49JKQHLyL5xWtOjuaF4f5HIIzzG52v6o1kKlRU79WR9kFnX5Eom4hJkJyo2xoix3btY7QPUFFZNA4ZIvsC7Wvvv/8WeeCB24y2i8jvxF5Xz5z5qlUvuk5RO63O+++/v7J8+OHn1i0qepPdE088JoULFwj8qYVhrAhD+wsMLkEvRNphtP1ce+1lUrv2bXLjjeVjPgCg48Jvv22SpUs/tuaSerOUbXu353n29672C7XhBDkA4LS//fHHFmtMVbtdrF7U9UCijrH6T+daatez19TxWgerYP2TT76ybMM6djr3A5SN9g3aJ2h9aLnKlDk3qm8uQU3nWLScN8WXMLJXo21CbY+XX35B1Ouu+OYajy0M/W+i+yUTDaSOk71HGoax2dmX2GskPfit8zF0XLDXWrNnv2YdfNO1qNos7PVWqtZIpjbB30kgrAQoSA5rzaRJvma9v0sGv7w95aWhIDnlVcAMhJBAWATJimZioxJya5l8vpRWr14tU6ZMORaGguQQNipmiQRIgARIgARIIO0IIJ47zj//jMDejdIOFAtEAiRAAiSQNAJ+gmS9alqv4kzEjRBJK6BPQoi3cOSGkDCUhXkgARIgARIggaxMwE+QrIfEp0/vbTlO4PM3AT203bhxP+uwiR6ymTatV6BDFORIAiRAAiRAAiRAAiRAAiSQdQhQkJx16ipL5rTLvC2y+NM9Kc87BckprwJmIIQEwiRIbnlbYWl3RxFfSlu3bpXu3bsfC0NBcggbFbNEAiRAAiRAAiSQdgTUE0CjRpm+V4jH4t0o7YCxQCRAAiRAAgkn4CVITpQnwoQXKEAC6m2wRo2uxzzsu73auvUDkpnZPMt5uwqAgUFJgARIgARIIOUEvATJYb2tIZXADh8+IkOGzJShQ2dZ2TjttJNl3rwBljdbPiRAAiRAAiRAAiRAAiRAAulHgILk9KvTUJXo9qF/yK9bDqU8TxQkp7wKmIEQEgiTILnixXllapNTjJT69+8v69evt8JRkGzExQAkQAIkQAIkQAIkEDOB1177UOrW7ekbj3qjfOyx+qG7LjvmwjMCEiABEiCBUBJwEyRfffWlMmlS17T3RDhhwvPSvftE33p56qmeUrv2P0JZd8wUCZAACZAACaQLAS9Bsh4Katu2dtre1hBN/bnd8NC3b1Pp0KGe5MyZEU2UfIcESIAESIAESIAESIAESCDEBChIDnHlZPWs/fDnQblnxIZQFIOC5FBUAzMRMgJhEiQXyZ8h/368tJHQnDlzZMWKFVY4CpKNuBiABEiABEiABEiABGIioF6MBgyYLiNHzvWMR70/LVw4VK6/vmxMafFlEiABEiABEkAJRAqSzzzzVJkypbtUrFgejSJLhtu9e4907DhW5s9f6pl/vSJ+xoy+cuGFZ2bJMjLTJEACJEACJJBVCLgJkps1qy79+z8i+fPnzSrFSEo+9YaH229ve1xaepjs6ad7y9lnl0pKHpgICZAACZAACZAACZAACZBA8ghQkJw81tkupZdX/yVd528NRbkpSD6+Go4eFdlz4Ij8tf+o7D94VPYfOioHDx+VPLlySK6MHJIrp0iBPBlSMG+GZJXDyYeOHJW/9h2Vv/YfkcNHtHxHJUcOkdw5c0jOnCInZeSQgnlzWOXS/89HJEyCZK2Pua1KSoVz8vhWzfvvvy+zZ8+2wlCQzFZMAiRAAiRAAiRAAoklsGXLDmnWbJAsW7bSM6Gbb75Cnnqql5QqdXJiM8PYSYAESIAESOD/CTi9BGena9G/++5XadQoUz7/fJ1nW6hb93YZNaq9KBc+JEACJEACJEACiSMQ6fX3nntukrFjO0nJksUSl2gWjdlNkKxFmT9/oNx9941ZtFTMNgmQAAmQAAmQAAmQAAmQgBcBCpLZNhJGYOCibTLng90Jiz9IxBQk/01Lhbrfbjgo73y5V976Yq/8tvWQ7P5/Aa/NM0NFvLlyyKlFcspV5+aRalfml+vOzxtaEa8KkFeu2y9v/nevfPrTftmw47Alrtay2o+KrPPlySHnl8wllS/JJ/dVKCCnF8sZpAmlZdiwCZK73FtUGlcq5Mt6/fr10r9/fysMBclp2SxZKBIgARIgARIggRARWLPmW6ldu4ds2LDFM1etWz8geiVt7ty5QpRzZoUESIAESCCdCQwdOksGDnzaKmJ2uhb9tdc+lLp1e/pW7eDBrUTHZj4kQAIkQAIkQAKJJeA8KKTefidN6ioXX3x2YhPNorFHirftYvTs2Vi6dm2QRUvFbJMACZAACZAACZAACZAACXgRoCCZbSNhBOqM3yhrfz2QsPiDRJzdBcl7DxyVuR/ultnv75I/dx4Ogs4KWyR/htxZLr88XLmQnHVyOIQG6/48KBOX7ZQ31u45TnyMFE5F12eXyCV1ri8oD1xXUPLnzp4uk8MmSL6rfH4Z9ZDZs17Xrl1l+/btFCQjjZ1hSIAESIAESIAESCAGAtOnL5YOHUb5xjBmTEd5+OFqMaTCV0mABEiABLIrgT179skzz7xh/Vu16iu55ZYK8uijD0rlyhUkQ403Ls/Ro0dlyJCZMnjwzGwlRj58+IgMGDBdRo6c69tcFi0aLrfeenV2bVIsNwmQAAmQAAkEJqBzi//+9weZNOkFefXVD6RgwXxSt25VadmyppQoUdQzvm+//UUaNsyUfPnyUIxsoL5//0Hp3XuyTJ688LiQtCcEbq58gQRIgARIgARIgARIgASyBAEKkrNENWW9TG7dfURu6vdbaDKeXQXJf+0/Kq+t2SMTlu2QP3cclqMx1kjJwjnl/qsLSNNbCknBvBkxxhbd6z9vPiRT39kpr3y6R/Yfiq1EOXKInF/yJGlQ8W9hcnZ7wiZIPqN4LnmzWyljNTz55JPyySefUJBsJMUAJEACJEACJEACJBA9gb1790v37hNERclej14Hr8Kna64pE31CfJMESIAESCBbEti8ebv06DFJ5s9fekL5e/RoJO3b17UEPs5HBUPLlq2UDh1Gy513Xi/9+z8i+fPnzRb8tmzZIc2aDbLK7/VcccVFMmNGHznvvNLZggkLSQIkQAIkQAKxEtC5xeLF71trX/Xi63zU6/GoUR1Ex9fIZ9u2XdK375Py1lv/kSlTukvFiuVjzUravx9508Npp50s8+YNkKuuuiTty84CkgAJkAAJkAAJkAAJkEB2I0BBcnar8SSV972v98kj0zclKTVzMtlRkKwehEe/vkO0Lg4djk246ySsIt4yp+eWfrWKSZnSuc3w4xhiydo9MvmtnfLNHwfjGKvISTlzSK1rC0irfxSWEoVyxjXuMEcWNkGysnql82mWSNzvWbp0qbzwwgsUJIe5cTFvJEACJEACJEACv17WRQAAIABJREFUWZ7AV1/9JA0aPC7ffPOzZ1kofMry1cwCkAAJkEBKCKj4Rz3kde36hGf6mZnNpW3b2pIr1992muwsRtbyv/vuannwwd6ye/ceT2Z33HG9TJ3aQ4oWLZSSemWiJEACJEACJJDVCPzyywZp2nSg/Pvf/3XNuoqSJ03qKhdffPax3ylGjq6WbY/SX3zxgxWB3rQ0eHDrEw6gRRc73yIBEiABEiABEiABEiABEggTAQqSw1QbaZSXCW/ulCfe3BGaEmU3QfLyr/fJ4Je3yU+bDyWsDorkz5CBDxSXKmXyiYqUE/kcPiIyc8UumfL2Ttm590jCkqpwTh7pWb1o0oXWCSuQIeIwCpL71ypuicP9nm+//VZGjhxJQXKqGg7TJQESIAESIAESyBYEZs16Tdq0Ge5b1ttuu0amTeslxYsXzhZMWEgSIAESIIH4ENi+fZfl7feNN/7tGaF64R8ypLXUqVNVdu78S+bMeV2GD59jXaHer19z0d+zy3P48BEZMmSmDB06y7fIFPZklxbBcpIACZAACcSLwAsvvCONG/fzjU4P/Awf3k7OOKOkrFz5hTUfUXHtxIldpVKlKyRHojfI4lXYFMfz3Xe/SqNGmfL55+vk8svPl+nTex8n9E5x9pg8CZAACZAACZAACZAACZBAHAlQkBxHmIzqfwRaTN8kKooNy5OdBMnvfLlXOs7dIvsOxs8rslc9qmfhvjWKSY2rCyRMlKxi5KGLt8nsD3YnpTmdXiyXDKtbXK469/hrQZOSeJITCaMgufZ1BSWzZjFfEvv375eOHTvKhAkPJ5kYkyMBEiABEiABEiCB7EFgw4Yt0qLFYHnnnU98C9yw4T0ybFhbejTKHs2CpSQBEiCBuBHYunWnNGkywLrmPMjTsmVN6du3qeTPnzfIa1k+LHJrgRaye/eG0q1bQwqjsnyNswAkQAIkQALJIvDcc8ssD8lBngsvPFPGjessN91ULshr2T6sfduDghg7tqPUqlWFc5Zs3yoIgARIgARIgARIgARIIF0JUJCcrjWbwnKpgPT6x3+T3fsS58k2aPGyiyD5q98PyEMT/5S9BxIvRrbrIF/uHDK+QQm56aLEbAZNe3eXjHhte9Aqjyl88QIZ8uKjp0nJwn9fC5quTxgFyWVK55YX2p9qRD5q1Cjp2LGyMRwDkAAJkAAJkAAJkAAJBCNw9OhRmTx5oXTt+oTxRV4Nb0TEACRAAiRAAi4E1OOxeuF/6aX3ID7qDblv3ybSqFE1yZPnJOiddAm0f/9B6dfvKRk//jljkZo1qy4DB7aSvHlzG8MyAAmQAAmQAAmQgMhrr30odev2hFHoLUFDh7aRiy46C36HAUXs2x4mTFhAMTIbBAmQAAmQAAmQAAmQAAlkAwIUJGeDSk52ET/75YDUfWJjspP1TS87CJJ37j0itcdvlJ83H0o6e/UqPOXhEnLBqfHdFHrj8z3S49mtsieJAmsb3g0X5pXxDU6WAnkyks4zWQmGUZCsZX+/z+lyckF/MfhLL70k//znmclCxXRIgARIgARIgARIIFsQOHLkqCxa9J706jVZfv3VvKZTgRg9G2WLpsFCkgAJkEDcCaAeCStUuMQS/lx7bZls50VPxcgzZiyWzMxpsnv3HmMdnHnmqTJlSnepWLG8MSwDkAAJkAAJkAAJiGzatF3ath1uCZP9Hl37PvLI/dKx44Oif/MJRmDXrj0ybtyzcvHFZ0mNGlUkIyNHsAgYmgRIgARIgARIgARIgARIIEsRoCA5S1VX1sjs3A92y4BF20KV2XQXJKs/5D4LtsqClX+ljPvlZ+aWZ1qVlFw542NI+GnTIWk3e7N8t+FgysrUokph6XBnkZSln+iEwypIHteghFQtm8+3+GvWrJErrjicaESMnwRIgARIgARIgASyBYEDBw7Jt9/+IjNnviJz574BiZ5sMLoZW61aRalTp6qUK3eBFC9ehJuL2aLVsJAkQAIkEBuBvXv3y9ix82XQoBmuERUrVli6dKkvjRtXk/z5E3MrV2wlSNzbymbNmm9l6tRFsmDBW4ESUm5161aV+++/RS655GwpUqRgthNyBwLGwCRAAiRAAtmegI65HTuOkVWrvnJlceedN0jPno2t9W6OHPHZ/8r20AmABEiABEiABEiABEiABEggrQlQkJzW1ZuawnWbv1UWrU6dMNat1OkuSP70p/3y4MQ/U1Ph/5+qmmH61Cgmda8vGJd8dH92q7z0SWrbUZH8GTKm/sly/QXpufEVVkFy01sKSae7i/q2o23btkmxYj/Epa0xEhIgARIgARIgARLIzgRefnmF1K/fJy4IVJy8cOFQuf76snGJj5GQAAmQAAmkNwH1zP/++2tk8uSF8u67q63C6hhSrdrNUr16JSlevHB6A4go3dGjR0WvMu/RY2Jcyn355efLjBl95cILecNUXIAyEhIgARIggbQlsHnzdpk16zWZO3eJfPfdr9bYedtt10itWlXk6qvL8NBt2tY8C0YCJEACJEACJEACJEACJJAIAhQkJ4JqNo/z9qF/yK9bDoWKQjoLknfuPSIdZm+Rj77fl3LmZ52cS1597DTJFeN1SyvX7ZcW0zfJvoPq+zm1zx3l8suIesXj5vk5taU5PvWwCpKvOz+PzGhREkD1pYjsBcIxCAmQAAmQAAmQAAmQAAmQAAmQAAmQAAmQAAmQAAmQAAmQAAmQAAmQAAmQAAmQAAmQAAmQAAmQQCIJUJCcSLrZMO6fNh+Su4b9EbqSp7MgecnaPdJp7hY5knrtrlXv/WsVl1rXFoipDTSZukk+/C71AmstxEm5csgTDUpIpUvSz0tyWAXJ+XPnkI/7lQaE7b+IyKaY2hpfJgESIAESIAESIAESIAESIAESIAESIAESIAESIAESIAESIAESIAESIAESIAESIAESIAESIAESiJ0ABcmxM2QMDgKvfLpHHpu3JXRM0lWQvP/gUWk3e7Ms/zoc4l2t+MtK55Y5rUpK3pNyRNUO1Lv2PSM2yMHDIVFYi0iVMvlkQqMSUZUnzC+FVZCszGY+UlKuPS+PAd9mEfk5zIiZNxIgARIgARIgARIgARIgARIgARIgARIgARIgARIgARIgARIgARIgARIgARIgARIgARIgARLIFgQoSM4W1Zy8Qg5ZvF1mrtiVvATBlNJVkLzm5wPSYc5m2bjjMEgi8cFUhvxyp9PkglNPiiqxqe/slFGv74jq3US9dFqRnLK402lSMG9GopJISbxhFiQ/emcRaV6lsIHLXhH5MiXsmCgJkAAJkAAJkAAJkAAJkAAJkAAJkAAJkAAJkAAJkAAJkAAJkAAJkAAJkAAJkAAJkAAJkAAJkMD/CFCQzNYQVwJ1xm+Utb8eiGuc8YgsXQXJYRTvan31r1Vcal1bIHDVHToiUmPMBvluw8HA7ybyhdy5csjIB0+Wf5TNl8hkkh53mAXJynp8A8Qr9VoRCVd7SXpFMkESIAESIAESIAESIAESIAESIAESIAESIAESIAESIAESIAESIAESIAESIAESIAESIAESIAESSDEBCpJTXAHplPz2PUfkhsd/C2WR0lWQ3HbWZln2X/USG66nxjUFpGf1YpI/t/pLxp9tfx2Rm/v/JoeP4O8kK+QD1xaQfrWKJyu5pKQTZkHyqUVyyrs9Twc4/CAi24BwDEICJEACJEACJEACJEACJEACJEACJEACJEACJEACJEACJEACJEACJEACJEACJEACJEACJEACJJAoAhQkJ4psNoz3/W/2SbNpm0JZ8nQVJNcev1FUVBq2p+wZuWXsv06W04vlCpS1L9YfkFrjNgZ6J1mBLzsjtzzX9lTJCKaxTlb2okonzIJkLdCijqfJRaedZCibtpf1UZWfL5EACZAACZAACZAACZAACZAACZAACZAACZAACZAACZAACZAACZAACZAACZAACZAACZAACZAACcSHAAXJ8eHIWERk0ls7ZdwbO0LJIh0FyepF+IFxG+Sr3w+Gjnm+3Dnk2TanyoVGMenxWV+5br80nPJn6MqjGSpZOKe81aOU5EojRXLYBcl9axSTutcXNLSH3SLyTSjbDDNFAiRAAiRAAiRAAiRAAiRAAiRAAiRAAiRAAiRAAiRAAiRAAiRAAiRAAiRAAiRAAiRAAiRAAtmFAAXJ2aWmk1DOFtM3yfKv9yUhpeBJpKMg+a/9R6T2+D/lhz/DJ0hWJ8KzWpaUq8/NE6iylqzdI4/O2RLonWQFzp87h3zYt7TkOSl9XCSHXZB8/9UFZFDt4oYqPiIia0TkaLKaAtMhARIgARIgARIgARIgARIgARIgARIgARIgARIgARIgARIgARIgARIgARIgARIgARIgARIgARKIIEBBMptE3Ahc0+c32b1PxYHhe9JRkLztryNSf1I4BcnaAiY1LiG3XJovUGNY9Mlf0u3ZrYHeSVZgFSKv6H26FMqbkawkE55O2AXJF5x6kizudBrA4VsR2QWEYxASIAESIAESIAESIAESIAESIAESIAESIAESIAESIAESIAESIAESIAESIAESIAESIAESIAESIIFEEKAgORFUs2GcKmysPX5jaEuejoJkFX/Xm/CnfL8xfB6StSE82eQUufnivIHaRJg9JOc9KYd80Ke05M9DD8mBKjXGwO/2Ol1OLZzTEMtvIrIhxpT4OgmQAAmQAAmQAAmQAAmQAAmQAAmQAAmQAAmQAAmQAAmQAAmQAAmQAAmQAAmQAAmQAAmQAAmQQLQEKEiOlhzfO47AvI92S78Xt4WWSjoKkg8fEak1boN8/Xv4BMl5cuWQmY+UlPJn5Q7UJlb+sF8aTv4z0DvJClwwb4Z81Pd0yZWTguRkMdd0Rj90stxZPr8hye0isi6Z2WJaJEACJEACJEACJEACJEACJEACJEACJEACJEACJEACJEACJEACJEACJEACJEACJEACJEACJEACDgIUJLM5xIVAt/lbZdHqv+ISVyIiSUdBsnKq+8RG+eyXA4lAFlOcyntonZPlnFNyBYrnx02H5O7hfwR6J1mBzzo5l7z2WCnJmZGsFBOfjno2bzjlT9l74GjiE4syhQYVC0n3+4oa3lZR/tooU+BrJEACJEACJEACJEACJEACJEACJEACJEACJEACJEACJEACJEACJEACJEACJEACJEACJEACJEACsRKgIDlWgnzfInD70D/k1y2HQksjXQXJ/5r8p6z6YX/ouN9yaT4ZVLu4FCsQTL27c+8Ruanf73LocPgEsjdfnFeebHJK6FjHkqGsIEi+8pw88kyrkkAxvxSRvUA4BiEBEiABEiABEiABEiABEiABEiABEiABEiABEiABEiABEiABEiABEiABEiABEiABEiABEiABEog3AQqS4000G8anQmQVJIf5SVdB8sRlO2X80h2hQ9/ytsLS7o4igfN1+IjIA+M3yle/hcvrc0aGSNd7i4p6602nJysIknPlzCGr+pWWPCflMKD/RUQ2pVP1sCwkQAIkQAIkQAIkQAIkQAIkQAIkQAIkQAIkQAIkQAIkQAIkQAIkQAIkQAIkQAIkQAIkQAIkkGUIUJCcZaoqvBl9/bM90nHulvBmUETSVZD8nx/2W+w37zocKv5zWpaUq87NE1Wepry9U8YsCZfIukCeHPLaY6WkZOGcUZUprC9lBUGyspve7BS54cK8BozaB/0UVtTMFwmQAAmQAAmQAAmQAAmQAAmQAAmQAAmQAAmQAAmQAAmQAAmQAAmQAAmQAAmQAAmQAAmQAAmkNQEKktO6epNTuCGLt8vMFbuSk1iUqaSrIPnQ4aPSeOomWfXD/ijJxP+1Ivkz5M2upaRQvoyoIl+38aDUHLtR9h86GtX7iXjp8jNzy3NtT01E1CmNM6sIkttULSKtqxY2sNorIl+mlCcTJwESIAESIAESIAESIAESIAESIAESIAESIAESIAESIAESIAESIAESIAESIAESIAESIAESIIHsSoCC5Oxa83Esd53xG2XtrwfiGGP8o0pXQbKSGr90h0xctjP+0KKMsVGlQtLlnqKSI0d0ERw9KlJr3Eb58rdwtKlcGSI9qxeTujcUjK5AIX4rqwiSK12SV6Y8fApAcq2IHATCMQgJkAAJkAAJkAAJkAAJkAAJkAAJkAAJkAAJkAAJkAAJkAAJkAAJkAAJkAAJkAAJkAAJkAAJkEA8CVCQHE+a2TCuXXuPyLV9fwt9ydNZkLz1ryPSdOom+er31At48+fJIUu6lJJTCuWMqU288fkeeeyZrXLwcOq9JJ9X8iSZ17qkFI7S43NMIBL8clYRJBcrkCEf9i0N0PhBRLYB4RiEBEiABEiABEiABEiABEiABEiABEiABEiABEiABEiABEiABEiABEiABEiABEiABEiABEiABEggngQoSI4nzWwY14ff7ZMmUzeFvuTpLEhW+K98ukcem7cl5fXQ7NbC0vGuInHJR/Npm2TFN/viEle0kaiX59EPnSx3lMsfbRShfi+rCJIV4sL2p8qlpXMbeG4UkfWhZs7MkQAJkAAJkAAJkAAJkAAJkAAJkAAJkAAJkAAJkAAJkAAJkAAJkAAJkAAJkAAJkAAJkAAJkEA6EqAgOR1rNYllmvL2ThmzZEcSU4wuqXQXJO85cFRaTNskq37cHx2gOLx1waknyeyWJaVo/ow4xCby0ff75NE5W2THniNxiS+aSO64PL8MrF1MCuSJT5miyUMi38lKguRe1YvJQzcVNODYLSLfJBIZ4yYBEiABEiABEiABEiABEiABEiABEiABEiABEiABEiABEiABEiABEiABEiABEiABEiABEiABEnAhQEEym0VMBFpM3yTLv06tF1ukAOkuSFYGP28+JHXGb5Qde5Mv4C2SP0P61youVcvmQ6oDDjP9vV0y/NXtcPh4BixdLJdMaFRCLi51UjyjDVVcWUmQfM8V+WXEgycb+B0VkU9FRP/LhwRIgARIIJ0IrFu3XiZPXij1698ll19+gWRk5Ein4rEsJEACJEACJEACJEACWYDA++9/Jn36TJEJE7rIpZeekwVyzCySAAmQQOwEjh49KhMnLpA8eXJLnTpVpVCh9LxNMHZSjIEESIAESIAESIAESIAESIAESIAESEAJUJDMdhATgWv6/Ca79yVfABs009lBkKxMXluzR3o8t1X2H0qeIFP1QO3uKCItqhQOWi3G8IePiAxdvE1mf6Ceb5P7TG1yilS8OG9yE01yallJkHx2iVyypEspgNC3IrILCMcgJEACJEACWYnAc88tk6ZNB1pZrlbtZunS5V9SrtwFkiMHhclZqR6ZVxIgARIgARIgARLISgQOHDgku3fvkU2btsmyZStl+vTFcu21l8nIke0lf/70thkFqScVKy5fvkZGjpwj7767Wm68sZy0alVL7r77RsmVKycc1Z49+6Rbtwly9dWXSoMGd8PvMSAJkEBiCWzZskOaNRtk9YNnnnmqtGpVUxo3rsZ+MLHYGTsJkAAJkAAJkAAJkAAJkAAJkAAJZFkCFCRn2apLfca//O2A1By7MfUZAXKQXQTJimL80h0y5e2domLeZDx3lvvbc23OjMSkdvSoSP1Jf8rqn/YnJgGXWPveX0zq3lAwaemlKqGsJEhWRm91P11OL2bayPpNRDakCinTJQESIAESSBCBzZu3y/jxz8nUqYssUUjBgvmlWbPq8n/sfQm4T9X3/nLNihBKk9JEaSAahdRP9ZVUpEiZk1mG5MpwzTLezJEhQn1ThgYNEpqTopQGFc3mkHn4P+/pf3zP/dxzzn7P535maz+PJ/nss/fa757W3utda3fo0EBKlCgapVq1WEVAEVAEFAFFQBFQBBSBVEZg374D8v33v8i3326U9et/lrVrf5Dt23fJp59+7dps6KBTpqRL7do3pDIsgdv26qvvW2RF6OnOlJHxsKWvM6RkkJrhhPjyy+/K2LHdpWRJ1fEDd4R+oAhECYGjR4/J8uWrJSNjqqxevd6qpVKlctK3b0upXr2SvmAUJdy1WEVAEVAEFAFFQBFQBBQBRUARUAQUAUUgWRFQQnKy9lwCyP38R3uk30s7EkASswgnEiEZsZHRN4MX7pRDR6IbKbl59cLS5faiUSMj2z27/9Ax6fn8dlmyNqthw9zzwXIUyJtLBjUoLv+54sR4di7ZCMnDG54qd1Q09c3fIvJDsI7X3IqAIqAIKAJJgQBICkuXfio9eoyziCNIl112vgwa1FaqV6+o0ZKTohdVSEVAEVAEFAFFQBFQBOKLwJYtO2Xp0k9kzpw3rGi+QVLDhrVkxIhOUriw6W4iSKnJnRck5C5dMmXevDezNQQE7tmzM6RmzcrGRr733hrp0GGEFX2ayW8sUDMoAopAxBHYsWO3DBz4jOUobKeOHe+Trl0fkGLFCke8Pi1QEVAEFAFFQBFQBBQBRUARUAQUAUVAEVAEkhMBJSQnZ78lhNSPz9suC1f/kxCymIQ4kQjJNhYgmz4yfYts3xP5UMlFT0qTzreeIvdec7KkxeildFCrx77xb/Tno1HgWV9cOq/0qFNUrrvgxHlyM9kIyQ2vO1n63F3MMN0Picha05KgvysCioAioAgkMQJff/2TtG8/XFat+sZqBYgOffu2kKZN60j+/HmTuGUquiKgCCgCioAioAgoAopAtBDAixsTJrwozzyzWHbs2BW4msqVy8vEiT3k4ovLBP42lT9AROkWLQZajoNu6e67a0hmZhcpWtSbrPjJJ+vk0UdHy623Xivp6c2oiMqpjKm2TRFIZAQOHDgk48a9YEVLttPNN1eRYcPay0UXnZPIoqtsioAioAgoAoqAIqAIKAKKgCKgCCgCioAiECMElJAcI6BTsZpaw/6QX7YdToqmnYiEZHTMT1sOyZBFO2XNpoOya1/Oicn58uSSqhcXkJbVC8uV5+aXGHGRs4yxhZ/9IzNX7pFvfj8YkbFXpGCa1L/6JLn/2pPl7FPzRKTMZCkk2QjJFc7KJ//teBoBL55W3Ufk0yyKgCKgCCgCyYoAntVu02bYcVIy2tGt2wPSrVtjKVToxHEuStb+U7kVAUVAEVAEFAFFQBGIFQJHjx6TRYtWyIABzxx/ZSNo3XiVY/ToR+Xqqy8N+mnK59+16x/LWXDBguWebc3IeFg6dGiQjWiMvnnrrY8lPX2CRWTMzOwqpUqZHNFTHlJtoCKQ8AgcPnxExo59Qfr2ffq4rLpOJny3qYCKgCKgCCgCioAioAgoAoqAIqAIKAKKQMwQUEJyzKBOrYp+33FYbh7yR9I06kQlJKODDh4+Jl9sPCgzV+6WLzYdCBwxOXeaSKF8aXLB6XmlfpWT5O7KJ0mueDCRHaMNUZ/f+mqvTFm2W/7ed1T2HjgaKGoyiNVFC6UJxkXLGkXksrPzxSzScyJNmmQjJAO7zwacJYXymwbgRhHZmkhQqyyKgCKgCCgCUUAAzzq3bj1Efvnlr+Olt2lTT/r2bamk5CjgrUUqAoqAIqAIKAKKgCKQbAggkufEifPlySdnyZ49e8MSv2HDWtK7dws566xSYX1/Inz07LOvWaRkv9Sx433Svv29cvrpp8rBg4fls8++kSlTFsqLLy4VRFEePryjkpFPhMGibUwZBPbu3S+9e0+y5rGdLrzwbHnqqW5yww2Xp0w7tSGKgCKgCCgCioAioAgoAoqAIqAIKAKKgCIQHAElJAfHTL8QkTe+3CudZ21LGixOZEKys5O+/eOQrPrpgHz64wFZ9eMBOXjkmBw+ckyOHBU5duzfnGm5RNLSRBA5+PxSeeXaC/JbhN1rLigQl4jIfoMMcn/6436rPSBdb9h8SHbvO/pve/7/h6CugkANYvXpp+SRS8/KJxXPzSfXX1hAzjnBIiKHYpmMhOQpLUpaUbr9E9amn5NmfVJBFQFFQBFQBMJD4NixYzJp0kvSo8e4LAV4RWALrxb9ShFQBBQBRUARUAQUAUUgGREAWW7EiNkyYsRzYYlfp86NFoH2mmsqSBouyzR5IgCsMzKmWuTvoKlVq7ryxBMtpFixwkE/1fyKgCIQZwQ2bfpTWrYcJB999NVxSSpXLi8TJ/aQiy8uE2fptHpFQBFQBBQBRUARUAQUAUVAEVAEFAFFQBGIFwJKSI4X8kle79DFO62Iu8mSlJDs3lP7Dh6TzbuOyM9bD8mmrYfltFPyyJnFc8sZRfPIKYXSkjJq8N97jwoieG/YfFj2HzomJYukybkl8sppp+SWAnnVgOQcCclISG5zcxHpeOsphqVnv4isS5blSeVUBBQBRUARyAECW7fulE6dRsnixSuPl3LyyYUkM7OL1K9fU3LF+1mHHLRNP1UEFAFFQBFQBBQBRUARCA+Bw4ePyNixL0jfvk9TBRQrVkQuu+x8qVjxYqla9Qq55ppLpWhRJchS4P3/TIhGvWjRChk6dKZ8//0vxk+vv/5y6dHjIalevZISvo1oaQZFIHERmD//HenQYWSWKPS1a98gmZldNep54nabSqYIKAKKgCKgCCgCioAioAgoAoqAIqAIRBUBJSRHFd7ULfy+sX/J2l8OJk0DlZCcNF2lgsYQgWQkJF93QQGZ9nBJAqW1InKIyKdZFAFFQBFQBJIdgVdffV9atRqcxQB69tmnyeTJPS1CiSZFQBFQBBQBRUARUAQUgRMHAS8yMvTDG2+8UkCEveiic6Rs2TOlQIF8UrhwIXVii+Dw2L17r3zwwVpZsGC5fPXVBlmz5nurdOBfvvy5UrXqlXL77dfJhReeo0TkCOKuRSkC8UJg587dlpPwyy+/m0UERD8fMOARKVTI9NJdvCTXehUBRUARUAQUAUVAEVAEFAFFQBFQBBQBRSBaCCghOVrIpnC5/xw4JpV7/5pULVRCclJ1lwobIwSSkZB8coE0+bT/mQRCG0RkJ5FPsygCioAioAgkOwIwgLZrNzxLlGS0SaMyJXvPqvyKgCKgCCgCioAioAgER2D58s+lVatMEMpLAAAgAElEQVRB8uef26yPb7vtOunc+X65+upLJU+e3MEL1C8UAUVAEVAEfBFYtGilNG7cJ0sefblIB40ioAgoAoqAIqAIKAKKgCKgCCgCioAicOIioITkE7fvw275xxsOSNPJm8P+Ph4fKiE5HqhrnYmOQDISkoHpCx1Ok8vOzmeA9y8RSS7HiUQfLyqfIqAIKAKJjMC0aYulc+dR2UQcMKC1tG/fQHLnTktk8VU2RUARUAQUAUVAEVAEFIEIIPDttxulTZthsmrVN1ZE3j59Wshdd9WQ/PnzRqB0LUIRUAQUAUXADYE//tgmLVsOlJUrv8jyc+XK5WXKlHQ5//yzFDhFQBFQBBQBRUARUAQUAUVAEVAEFAFFQBE4gRBQQvIJ1NmRaurkd3bJmCV/R6q4mJSjhOSYwKyVJBkCyUpIfrxOUWlyY2ED2ntE5Nsk6xEVVxFQBBQBRSBcBL766kd58MG+smFDVmeUiy8uI9On95EKFcqGW7R+pwgoAoqAIqAIKAKKgCKQBAjs3btfeveeJFOmLJRrr60gw4d3lCuuuDAJJFcRFQFFQBFIbgSOHDkqAwdOk5Ejn8vWkG7dHpD09GYaoT65u1ilVwQUAUVAEVAEFAFFQBFQBBQBRUARUAQCIaCE5EBwaWYg0HraFlmxfn9SgaGE5KTqLhU2RggkKyH51ssKyZgHTzWgdExEPhcR/FeTIqAIKAKKQKojsGvXP9K+/XBZsGB5tqaqATTVe1/bpwgoAoqAIqAIKAKKgMj8+e9Ihw4j5ZprLpURIzpqRE4dFIqAIqAIxBCB1177QO6/v1e2GtVJOIadoFUpAoqAIqAIKAKKgCKgCCgCioAioAgoAgmCgBKSE6QjkkmMKn1+kz37jyaTyKKE5KTqLhU2RggkKyG5dNHc8k76GQRKiJCMSMmaFAFFQBFQBFIdgWPHjsnQoTNlyJCZ2ZoKA+izz/aT8uXPTXUYtH2KgCKgCCgCioAioAickAhs2vSntGw5SA4fPiITJ/YQ6H+aFAFFQBFQBGKHwHffbZImTTJk3bofs1Xao8dD8vjjTSR37rTYCaQ1KQKKgCKgCCgCioAioAgoAoqAIqAIKAKKQNwQUEJy3KBPzorX/3FI7h79Z9IJr4TkpOsyFTgGCCQrIRnQvNmjtJx9ah4DSr+JSPKtVzHoeq1CEVAEFIGUROCFF962iChuafDgttKuXX3JlStXSrZdG6UIKAKKgCKgCCgCisCJisCRI0dlzJi5MnnyyzJlSi+pXr3iiQqFtlsRUAQUgbghsH37LmnRYqAsXfppNhkqVy4v06f3ljJlSsdNPq1YEVAEFAFFQBFQBBQBRUARUAQUAUVAEVAEYoeAEpJjh3VK1PT8R3uk30s7kq4tSkhOui5TgWOAQDITkofeV1zqXnWSAaW/ReSHGCCpVSgCioAioAjEAoEtW3bKu+9+Jq+//oGsWfO9fP/9L3LyyYXk2msrSJ06N0qpUsWkYcMnXEW56aarZPLknnL66adGRdSjR4/JX39tl88//1aWLv1Evv12k3z55QbZsWOXVd8VV1woN954pTRpUlsuuuiclCNG//PPPvn1183y889/yDff/Cxr135/vI8uu+x8mTGjr1x44dmu2COS4apV38hLLy2zjNfoVxisH3jgNmnU6FYpWDA/3Wd2Wc89t0Q++GDt8bLatq0ndepUk/z589JlBc148OBh+emn3+T999fKe+99IRs3/imffvq1VQzGaeXK5eSOO6pK/fo3S/HiRYIWn5D57X5HNLSvv/7JGv8Y97/88pcMGQIngHtjIjf6HQSIH374Rdat+0lWr14vkAn4Y95NnfqElC4dnbkfiQYiwvtvv22RDz/8Uj766EurDWvX/iB79uy1xs7ll18gVateIf/5z/Vy+eUXSp48uSNRrbGMvXv3y2efrbfG8yeffC2rV397fE3DfMa6Vrv2DVKr1rVSuHAhY3leGez++/HH36x+wxqAvrMxeOKJ5tK9e2PPdRN7wyuvvCeLF6+Ujz76SvLmzWPJBSeUSy8tG0gulPXyy8us8latWm+VVbduNenW7QE555zTA5XllXnfvgOyefN2QXsxb7766sfj4xXfzJs3yOrrVE47d+6Wjz9eJ++9t+b4umHvl5EcW7HCEDrAhg2/WnMYf+z1B/UXK1ZEKlW6WKpXryS3336dXHjhOZKWFn3nKMj022+bZdmyzyyZvvpqg7Uv23uSva7cc89NUq7cuRGXCeMc9WFOfvLJOvn2243W3Eay+/j226+XGjWukpIli+a4qzCPmjXrL/fee7N06dLIdZ3EPv311z9a+gHGHvYqGxO7n2ydMpKYhO5R69f/JF988b21zl1zzaUybVpvOfvs03KMgbMA7Cu7d++19DJgv379z9Yabq/jkdijnbof9n7svXY/339/LRk1qpO1h6VCQlu3bt1prdsYa9B3MJ4xfnC2mDt3oFx1VTnfpmJOoh+g777xxkfWt5gL0HebNasjxYoVjipUGBM7duyWL774Tlau/MLqrx9++NWaB/a8vP76y+XBB2+XypUvCbwmYM5DFwMu69ZtsHCy153zzz9LZs3KkAoVsu7J+AZnAOzfWKeAiX22a9iwlrWXFypUICK4AH/sPT///Lts2PCb1ReoD+cWYHDXXdVl3LjuUqSI6Z4xIuIEKiTW66mfcFjPcM577bUPrHXU1tUwlm++uYpgXccYnznzVddigPFDD/0nUPuTNbNTj4Y+bY81tAdrPs7It956nXU+jMQ+GG2c4q1XYE/Dvvnxx19Z5xMnnjiTVKhwvjWPsY7l5FwSBMd46n8n+v1LosyvaO+tTn1u48Y/st253HLL1TJlSrqceuoprkMX+wf2VwRvwN6P/a5GjUrSsuVd1nkzyL0CysK9AO7aPv30m+NlPfpoI+ucE63zDfYd6CvLl39mnR/tu+DQc9Y999Sw1tZwg1Ao1mLpSbE+o7utZU4d+4UXBsuVV14UZGmOeF63+yr77hN3GLj3zMh4WPLlMwXPirhoMSsw3jpAzBqqFSkCioAioAhEBQElJEcF1tQt9PF522Xh6n+SroFKSE66LlOBY4BAMhOSG1xzsmTUK2ZA6bCIrIkBklqFIqAIKAKKQLQQwKUwDNrjxr0gixe/ZxH0wkkwbs+ZM8C6fI9ksslr8+a9ZRnUTQly9OvXUpo3vzPQ5b9drtPg8S+xZL1l/LeNwab6vX5niCO4hP377z0CQwgM+ajTeQnrVXbz5nVkyJB2rsRikLaeeGKSLFnyoevnuNTt0KEBhRXkGThwmmdZrVrVlQEDHokYsQEC2+SSWbNel0WLVhwndfj1A4zPo0c/KldffalnNhjYunbNtIw90UwMESrUMAMii5PU5CXf669nyg03XB5R8UEm27Jlh0UIWr9+ozX+nSQ7t8pY4wCML61aDbZIQuGM5XAaCqMexj4ieoIgxyQY2fHkdbSMfvaYnjTpJVm4cMVxArKfbCDygdzWoMEtvnPVj9DlVT7WzJdeGmY5noSmAwcOWYSXQYOmu8oJx4aJE3vIxReXMUKLvpg2bZE8+eRs17Jg3IRTC4jhTApdL0OJT15lMHMSBrqmTTMs8n9OymHaEck8wATkpQkTXvRcp0PrA8Gpd+8Wcued1aJm5M5JG0GOef75t+SZZxa5Pk/vVjYcqB577EHL0SBcg7mfzJAJ5L6pUxdSegnKgkxDh7bLMSkW+wWccSZOnC/Qi2ySuWn9aNGijrRtW19KlAiPmIyxNXjwdGt8TZ3aK5vzwJ9/bpPZs5fI9OmLqX0a8t5223XSq1ezQP0Uzh4FR7Unn+wQyPnKiSfW7F279simTX9ZZGDoQk6HDjfs/dbV0Py2DvDHH1stoj10ACeJ06tvGcIz1t2ePcfLtGmLPYcIyL6xIiKEYsmu2yYyEDBEv2Cv8tJ3QbzNzOxqOVdGOmFNQL2zZr0m7767mioeTjjdujV21Zn9iOhehYeSfbF/Q28eOnTmcUcFt29BcB0xoqOA0Mwmp67h5vQT7phFPw4fPts6a/glZuwzbYnXeuolG84mc+a8EWi/cysLBPyRIztF9DzG4BmrPFhHvvzyB0vXYe8uoEdjv8F+EE3n2XAxiKdeEQ6e0NnhjAxHj0g5NIRiFyv9T+9fsiIfzniI1vyK9N4KHRL3EbaD7po132VxUvaav16Ou9hD4FDco8c4684kNEEXzMzsIvXr1zSeR1DWihVfSN++T7uWhbKD3NuxaxHuWnHOgv5uOzWavsWd3xNPtPB18lKss6IYizN6KOboT+YumXEWg/PrPff08LUVMOU4zzzOQBs2Odpv7JkcypkzD8o3lWMa/9H4PZ46QDTao2UqAoqAIqAIxAcBJSTHB/ekrbXWsD/kl20g+SVXUkJycvWXShsbBJKZkHzR6XllYRcmStk6EdkfG0C1FkVAEVAEFIGIIoBIZGPHviBTpizMcrkIQicu3kHIQ/TcP/7YZhm0Z8x4xbd+U5TNIMIjGvCUKQtkxoxXLcJNpUrlpG/fFnLjjRUtWfv3f8YiA7klXP4jignIB2yC4R7RoceP/y9NJmDLRj6T8Rxt6tIlU+bNezNIsVbeMWO6CEjJzoTLXkRDhoHEz7jARJ3DBToivvTsOcFIfnrqqa6WsTenJDAYwxCdady4/1rELyREcuvZs6lFhAIBomPHEZ5kMJAr3UhTToxwaQ/yD0iSXmMpcGeEfMAQ0THmgG2QxJAqg5SHvCDCN2s2gCbY2eUDZxBlTQmODw8+2NeKcuqV3MayqVy33zGfFy9eISNHzjlOYsS6gHnSsmVdawwdPXrUmiPp6ROyzRHkhaEdUUAjZWi3nT9Gj54rL764NIvYIAS1anWXRQpGBMdjx8QyRkI2GIDs5GeIXLZsldSt2z0wXF4RrhHlceDAZ6z9wS898sg9liOCH8EDkaIef3z88bnsVV61ahXl6afT5YwzSvjWmZP10s+Bw64UUQnvv7+XrwxMOYE7I8wPsF4uX75ahg17NgvxHuMYRuM2berJaacVt6Lddeo0MhvROojBPEwRA38GYhaM4xMmzD9OcAXhoUuXhoJ1FaTC/fsPyosvvmM53YQSc5G3d+/m0rTpHZTDDSMgZALpdvLkl7KsGagLGN95541ywQVnW5GbYFgEWSoz8/nj+lUQAr+bPJs2/SlDhz4rCxYsP14mdKOePZtYkeqxVoEYPHz4LNd5i7zDh3eQKlUuYZqbJY8dHRlR0Z17PPRIkF3Hj38xSx/gpQIQLhEFGTrE229/It27P5WNrBzEiQzrSPPmA6yoYkGSSf/yK+vIkaMWOXLkyOeCVBkoKjPw69x5VKDyWcIz9PeWLQdaEfu8konsG0gwn8zQuUC0gc4TNHXt+oB1LsmdOy3bp5iXOMs455pX+RiT6enNIrYmwGERjm1wMML4hIMHnCHg4IGEedG//1TP5g4b1l6whzp15kWLVkrjxn2CQmThY790YHIgDC08CFk7XF2DGbO7dv0j7dsPt9Y4r8SUw4AXz/U0VD57D8/ImJqNiAanv9at77b0Vr+11Fmm6eUcBp9EzGM7Hjz55Kxs+qR9RixT5nT56affLadT6PihKRqEvpxgFU+9wgtPOAt16nS/pSvkzZvbIm/26fO0qw6PvNhjgzg0mPCKpf6Xk/NEqt2/JNL8isbeyuhDXmNz4cLhctNNlbP8zN6PQfefPr23lClT2nPog0gJPWbMmHm+hE/sf7NnZ0jNmlllMc0pt9+99HfoMTjjwpHyjDNKWvqS29nCT29QrP+HeKzO6DnBnLnDZ+4rmXLCOfMATUavYc6JTDnhzKdwv4mnDhCuzPqdIqAIKAKKQOIioITkxO2bhJPsz7+PyE2Dfk84uRiBlJDMoKR5TjQEkpmQjL76OONMKVIwu9Enaz9uFJGtJ1rXansVAUVAEUhqBGBwWL78c+nVa0I2YtKtt14ro0Z1zhbF76+/tltGYr/opgz50gScbYRyRtHEhffIkZ2zkNRM5MYgspiiCNsyw9jZocN9ctFF51iEI5ArfvnlTxk0aEY2gqGznUGM5zBuwPDXq9dEX6zt8t2eaEb/ImIUouLZz0T74e53eQxiJyIxwvjLRM+OBLEFJAFEuZs793/k7L59W0r79g2ykB5NF9osuRWYjxo1J0tENtsYgyd+S5Uq7hpZ0TQGgTlLhEK0uZ9++sOSI5Ss6tZ30SJDAgvM9bfe+tiKUmcaP15PhLvJDFJ7y5aDPIdipKI0us1nzEFEJ23U6NZsRKRXX33fitzsNr5BMsTYyykpGWWjbydNejlLPYgw1qdPC7nrrhquhF7MgdathxzHDBhNn97HNzI2CD14yjs9fSI1Z92IXjBS4nvGQcJk2MFzzyDBOonVfusRS3BHGUHXS3xjKp8lILLri2nPy+nvcN4ZMOCZLOslysSYHz26s9x77y3HIx/7tY1x4siprMz3XtHGMFfGjHlUsMc4yXvIDzIgnG9CEzDo0eNB64nXIM8lh5bjFwENxFu8ygCyWGjCPGrRYqAsW/bZ8Z/CWbu9IpV76WuI/tap0yh5+eV3s8mEve2pp7oFiq6PcQOnNDxHbTsM+EVyS09vapGZ4NBmJ+RHtPWOHUe69hP7soX9nC90Uchk2qOC6F+m8QmSOV4TGTJkpimrRebwernC7WO0C5HCQCZ36j5eFXk5koTmZyKa+ZF9jQ0NIwN0Z0Q3BdHbjTDoVqRXNDPoK717T6b2KpSLaP7PPttPypc/NwzJ//eJW/RhkI7Gjesul1xy3vGMJoKIXz8CJy8iv5vwIEzBaZN1IAwtA7pO584NXUnfbvUF1TWY8wGjV7Nj36uD472ehsoF5y84PDz11PNZfvLSW7GWoo+ht/olNwJdjgZ9nD8GTmPGzM3mRA2xgpwRoUuA0Fex4sVxbVG89QqvcwmcuEDahnOkM+FsjjOcmy4P/XH8+Mcsh4ycpHjqf0HPE6l2/5Io8ytWeyuixuKejHl9zW3PwXiBQ3u/flOps7bf2dMOtICzDJOC6pehZYIgi9cTcHYMDVrQseN90rnz/a6vqeB+pUmTjCyv1Zj0BugxJzLW8TijB8WcOSexjhus3mG/SAgHX+ZMhTHMjHvGYS6IjYCZj+HmibcOEK7c+p0ioAgoAopAYiOghOTE7p+Eku7NL/dKp1nbEkomVhglJLNIab4TCYFkJyRPalZCqpcvaOgyrFk/n0jdqm1VBBQBRSCpEcAFOp6DRbTKUAKeKXqfKTLClVdeJDNm9JGyZc8MjBEu5fBMNUhFTmOXl0y4QG/aNCMbodqumJUFdXbpMsbXIOFG7LLr2bbtb8soDNKAVwrHeP7++2vl9ts7GXF0exoPT6qDxGgi6tiFe13wwigE8g0idrEpJ6RS1Pff/74tvXpljXaJCJ+IwBpKCjURXPHdoEFtpUCBfEbxnSQIGKsnT+4pVate4fudqX7mgj+0AjZKcbTJkCwpE4Q4RCMvWjSr4Tq0XUxkxHDmibMerG0g4PXrNyXb2O/QoYH06dPSlfRrmsNoHyJAhxv1e82a763IoKFGfKxtcP7AWuWWEC0JkeBDo0kyEYnx7WOPjbUIgKYUSvSCU0jv3pOMkZGd5b755lgrunNoQiRzOLIwBl/7W5BHQYaA0web2PWSIaOZxgNkysk6x7bJlM8UBd8rCiCiKMPhwy2B7F6v3k2mqqP2O8YtotXDOBmqn7hFErUF8dMH0FdTpvSS6tUrhiW3X9QyN+KtsxKMexjvnXsx8yqBswwYsxGZMNRRxUSq8tufsG6DOImo2UyCU8FDD/WzIiMjQjLW8xkzFktGxjPZ+slrv0Y9bmQGu35237XzY/wj+iyiyPulnO4roWW7kczd6g93jzYRWO26GMM88pr0duQxOWkwYyScPAxZGuV6Ob1gXkF/93OUjMY6B+I4nAbt1ztQh9f4RZRHOCV4Ea+hJ4LA4RW1nN3L8WrG6NFdrHUCzk/hJCaKY2i5rHz4rkePh+Txx5v4Ep5NejXKCUdHsOVOhPXUiaHfGPaL5MtEAQRRDM4GqZC89Gi0LZwzYryxibdegQjqiFYfui75OaZhz4WjKhxJ3BKIzHD8DNeBM1H0P/Y8kUr3L4kyv2K5t2IMhzr9eq2VoXsO5gJeZ4HjH+Osj3J79Wpm7YGhCd9Dxw/yUldOXsnyev3Iz3EbMtvBDh55ZGiWNrN6w4mGdSKc0VnMb7rpKuveE+dTr2S6d8d34YxL9kyF8nFufeih/3jKaNqj7A/ZYBHR1J3irQNEs21atiKgCCgCikB8EVBCcnzxT6rahy7eKTNX7k4qmW1hlZD8LxL7Dh6Tb34/KNv2HJV9B4/Kjn+OysHDx7L1aVpaLilcIJcULZTb+u+phXPLRafnTdi+37XvqIBc+9ffR2Tn3qNy9Ngx6ylhO+XKJZI7LZcVTbdYoTQpfnKalCmRV4qdZIqum7BNjohgyU5IfvimIvLo7acYsNgvIsGeTY0IuFqIIqAIKAKKQGAE/KLdMqQd0zP2JsO6l8Be0ar8CCqmi1FT1E7IsmHDrxaZ2ESWw8Vlmzb1j0eZdLYDhOYGDdKtpwy9UhBirF0GiBq1anUw9nFodONvv90obdoMM7bJWfDNN1eRZ555QooXL3L8n0HuxNORMFgGTa+/nhko+iLKR5Q7PGs9a9brWarzew7SRFxgCTuo0DmeGNIEQ9gN52LeRF6BrLEiQ/oRF+1OYiMrMiSrnJBMcLGfmTlPBg+ekW24miK/4ltESULEbbdk+t5rfvhFKneLpOgsx689DMHO1Ca7rtB1Mtx570ZoC2ctglwgPT75ZAfXqOReWLPrJRMV57PP1kvDhk/4rulMpMeg62aQ/H6ORSjn7rtrSGZml2yOAibHgHgREyEzjOTYb2bMeCUbFF7tsTOa1k3T917Y+0UKd4vIGKobeDk7sWRVP4cpP4I25DDNCdP3dlts4i+cGxBZtkyZ02XEiNkyYsRz2WDDejJtWm8rCq1binQ/mXQAyJCTfSWcNuCbcJyR2LFs52PGEBPRLMgrB0HWKCavSY+3y3DT5aC/d+v2FB1h2SmPFzHIJLNXVEH0N9bb+vVrZnNcMo151Onl0IPf2L28WrWKFhFwyZIPpWXLupbjwHnnnSkHDhy0IiHCuYlxUgy6B7DyoS2myHk4C8IZyhQlMqiMdr8mwnrqHGN+r0eYyJ2ITg1nrwULlnsO23DOnqY5EOvfsf/A4bdz59Gu49dPP/dzxgh3DYhE++OpV/jhiXUMDpg4d3slvz2X+d6r3ETS/0y6k92GVLh/SZT5FY+9Ff3I6JDIF7rnBHX8Rxluekw4DsAo69JLy8rMmX2tF9uCJC+9yS/wAso3jRPT3n6iYZ0oZ3R2fDN3eYsWrZTGjfv4Drcg965BzzzMWQWvA7VrNzyLs2CowDk5nwWZa35546kDRKoNWo4ioAgoAopA4iKghOTE7ZuEk+y+sX/J2l8OJpxcjEAnEiH50JFj8vuOf4m52/85Ir9tPyK/bDssf+06Itt2//vv+LN19xEjdLkQTePUPFK4YJqULJxbShXJLWefmlvOK5lXihZKswi+pxRKs/49numPnUdk1nu7ZenX+6y2Hz6SnWRty1cgby45s3gei5hc6pTcVrvKlsojp5+SxyIooz1oF9qX6inZCcmVz8svs9qUIrppDR5NJvJpFkVAEVAEFIF4IWCKdusXQdSWmTHSeD2r7NVuXMZ7kVv8CDOffvq11K3b3TMyiYmQDDxAgAXp1i81bFhLRozoJIULF3LNxlz2MsSR0MJN5G/kD71U3bx5h3TqNFJeffX9QMMslAAY9BnK0MoYw4TzGy8DiSkCJJ449oveHORi3I7ciOioc+cOlKuuKueLIRNFNUj9dmUMQScWZEgTcdGWl53vTCRERGfBfAuasIZgHEycON/1UxN5hSHUmKKyhFYM4yqifT/66Jhsa5QpEqjJQGla2yALQ1ZBPucYDSfik93uUCeEnJDFGNJwKN7z5y+TZs36G4cOExWHiSjKGO+MwoSZwWTohMMCIh3fcMPl2WowjQvTXAlTZONn2LsQRRwRzkOTX3vsvCbSH/bKOXMGSI0alYyy2Bl+/32rdO06xnU/9YsCjO9NZAWGDIUofR07jsj2nDLK/89/rpexY7tLyZJFPdtj0teYiFgoHM5WeHEBJGNENx00aJpn9HQTyZnpp5deGuYabd2toYzTTKTHNONcwziNeHXcjz/+Jk2b9rdeDPFKrFNSougTXu1g5MO3oTp0uLquLQcz/0Jl9tOL/c5PTH/6EZJBsIDjJBMFulixIjJiREepV69mFgdK7O04q6AcUwpK4GflYxz0mKi/DCnFrY2Jsp7asvm9HmE6+6AMRm91i+Bq6v9E+t1EgoOsXuu76QwTzhoQCWziqVcAz5deWiZdumTKjh27sjWHObOa7jweeOA2GTmyU6AoyYmm/50o9y+JMr/itbdiAjDnvdAzd7jOtj17NrF0aPu1Jb/7T9NaE84+6Lfn+EXjZ+4GGD37RME6kc7opntSe5yZ7vJM+6ldTjj33YyOjPIZfYYJEpKT85lpXjK/x1MHYOTTPIqAIqAIKALJj4ASkpO/D2PSgv2HjknFXr/GpK5oVJKqhGRENwa5+Pcdh+XHLYfl1+2H5cfNhy0C8s9bDsneg97E3EjgfM6peeTcknnk3BJ5pUyJPBZ5+cLT/yUrg/gby7TqpwMy8rWd8sXG8Enz+fPkkvJn5pUzi+WRs4r/+wftQTtPLpBL8uaObZuijV+yE5Lz5cklawafRcC0QUR2Evk0iyKgCCgCikA8EDBFvWSesYfcJoIL8jCX0jYGfs8U1qlzoxVxrEQJd8KN6Rk6PEmOSD9FixZ2hZyJgmkiMTEXtCxxJFRI5uLeeanqJDHCeDJw4CNy1VXlrcivoVGHQ+sKJdeB0AziAvoH0acGD24rFStebITGr6MAACAASURBVD0FzRAa/MgVoXX7GUgGDGgt7ds3cH3emXkmOsiTvMuWrbII7iwZkrn0Dudi3pbDb52IBRmSIZkwxFi7HabxHO48MZF3GeIeQ+xgDPV2W03Gu6ee6mpFAbaNkqF97Zx/buOAwZ0h9qBs5xh1kig7drxPOne+XzA/77iji++2FWoYxdjBM7Ygl2IN7dTpPmnbtr6grxDRz0SsCoK1LRhjdGPGGBNRFHWajHfR2udNYwv1+pHjvvrqR3nwwb7W6wChicEnGu0ykQuZ8WAiukLu0Gh2fm3xkwmRSJ9+Ol3OOKOEaxHO8e9Vh4kMZSI0M3qWSV9jo0TZUbGgT4GI4RYZGe1kIskz/cTu28xcDYe0YRrjzN7PjFmvepjn4kEmx6sWXvqxXXai6BNebWWwDF2XQucmnJg6dbrfIsxj3rRtO8wYCdg0/0Ll9XPoxGsHmBsYa27J1J9XXnmRzJjRR8qWPdP1e9tZbt26H32HJkisQ4a0kzp1qrrqFgyRHhUwpA+nICyZhCE6M+M1qHyQNZHWU8hjIrQxr7Qweqvb6zem9S2Rfjf1m9/LB6bxHg8dLp56hUl3ZBy/MDZMhGTmfOIcY4mo/5nOq5A/Fe5fEmF+xXNvZe7w0NfOeyHneMX62q9fK+vVqlatBsm77672XT6d523MR7wE0KPHOOsb3Hn27/+wnHPO6TJ69FwZOHCab1lB55nfnmMKvLBp05/SsuUg6w7YK5nOJCcK1qZ1FvjF6oy+f/9B6dVrgqcDqd2XjLOYaT9FWeHeIZgCjNhyMg7leOmsc+dRvnOH0UWjpQfFUweIVpu0XEVAEVAEFIHEQ0AJyYnXJwkp0ScbDkiTyZsTUjZGqFQjJG/edURWfrtfln29T1as3y+IipwoKVcukcvPzie3X1FIbr60oEXqjVXatueIdHx2m6z++UBEqyyYL5dUL1dQal1WUGqULyj4/1RIyU5IRh/MbXeaXFkmn6E7/hKR5HWoSIWxpm1QBBQBRcALAeZylDF+onwmagxr6PcjEoIoM3t2htSsWdm1WYwh1tQmxuAEA8H48d09Sc14cq1Fi4GybNlnngMwnGi2TPtQoX2pmjdvbnnxxXcsEmC5cmVk4sQeFjmDLccZmdZptIARBqTg004rbrWP6f8gz0j6GUhMpC9TZD0TmTy0w+zxwFx441vTpTdL9vKSw29FMxl+IrEaMiQYlrzNEMfCmScmRwvgwGDFyBckooqfkddk+GOMdiZnC7SbiUjtNB45jSTOSEkmUiPqcpLjnH0CghQcI+rWrW5FazRF57XHbWgUKdN4ZvoPZTBjzLSuoJyghmCT/EF+NxEI0KdeEd6hC4wf/6Kkp09wrTKcyHZBZHfLa3IoYEkyjLGUXa9yopugjQzJEhGs69W7yRU+E1mNcbJAwQy5z+Q0Ayy6ds2Ub7752Rr3M2e+6tnlcFxq166+p6MFPmQIySyZl3G6YOZ80DHMRGM34epXp0m3cOp++fJ53wNivg8fPttIbPEbi0GxCZqf0SmdfejcX6Bj9e3bQpo2rSP58+e1qmbGBKsX2G0x6Rl+DkZMH5jWXWYeAws4cNavX9Nz/rHklKAkVkY+BnMGK5QTxLEE+RNpPYU8JgIm6yDM6FPx1FWCrgWh+U39hvyzZ/eXO++80bUqv+fl2dcBctoG5/fx1itMuiO77zL7E/tKUiLqf+y9SSrfv9jjNtrzK957K/PSFbCw74Wc8taufYNkZnaVUqWKUXotynG+JOScj126NJJu3R6wHHiRmPtJ1inNtOdgv4EOWKFCWc/lzqSnQW7M+SpVLvEs40TB2rTOxvKMzpyL0WHM2s/cKYV73mL2FOZOlV27mXvBSO79dlnx1gGi0SYtUxFQBBQBRSAxEVBCcmL2S8JJNfmdXTJmyd8JJxcrUCoQkn/eeliWrNkrS9ftk/V/HJLDCURC9uqH3GkiZUrklZvKF5BbKhQS9ENalLm8+w4ek3Yzt8qH3+9nh0egfCAjlyudT26uUFBuvSy2hOtAghKZU4GQ3L12UWle3T265P8g+EdE1hOIaBZFQBFQBBSBWCNguhxlLqNtmU2RcZCPISSbjBAmAz3IMQ891M8yNLslvwtf5Gei6yKfiVTCEI/CiWbLkirsCE/AoXnzAZI/fz4ZN667XHLJeRYszGW0k5QIgjVIzYsXr5SmTe8QEBOLFftXB2DJAgxZEuWZjPJox0MP/cdzujz77GtWtFWvZCKTO7+zL7FfeGGpMM/FM5feQQistiwMsTIaER/dMDQZoPANS95mSJ5BI5YwjhYs6YAhybHEDj8SBfMMN0MaYoh/jEHTjjRYqFABGTVqjkVcQ3RSRCW3CV6MocjZd/PnvyMdOoy01o0xYx61SMB2JGhmHGBcBSXIsREaGSITM+5ZYmuk93rTmon6/AyLeCb04YcHy4oVn2cTDWMTEVcR5TZWyaQHQA6TLmDLyowthmhnkskvspUtiynaEyKqTp/eW8qUKZ0NaqaPTXtjJPU1v4jaTuFZEh0zV5l+Qt0METIc/ctv/B85ctRaJxGR3Ssx5AyvbxndAt8yBnWGsBgrfcKrvUxke3vdRhm24x3+Pnp0Z7n33lssZxd27iFfkP4x6RkmHePPP7dJ69ZDfJ0W/UhfrN6N1wz69GkpefLk9l2+hw17VgYNmu6bh51/diFMHzL6EzNeUSdLdkTeRFtPTQRMyAxiWnp6M2NfRlJvjdWez9bD4OTnmLN7917p1i1T8JJSaML8Hzu2q9SrV5MVJ8f54q1XmMjdQRx4mTWE2Z9MmMRD/0OdJ8L9SyLMr3jvrehr5g7PeUe2fPnnViTkq64qJyNHdj7+SgqjJzuj0OKFGrw2tmrVN5Ke3tR64aFgwfzWOsPqgK1a1ZVBg9pKgQL+gYNMfT1sWHt55JF7fB0JTU54zH3biYA1o2/E8oxuOovaGxuzXjN3SuGct5g7L8jJkJ2ZtTteZx7Tfhftu4UcKzFagCKgCCgCikBSIaCE5KTqrvgJ23raFisSb7KmZCUkf77xgHz8wwF55Yu98vuOw7L/0DE5ljjBkAMNh/x5c1nRkq8um9+KMlz5vPxSKH902MnAqNucbfLamr2BZAySGbaFk/KnyVnFc0u1cgWlevkCUrHMvwf1ZEmpQEhGFO5xTdyfpP1fP2DS+D9RlSx9pnIqAoqAIpBKCDDP7OEiesCAR44T0PzazxiiTIRkkxHCZBgzRXmE/KZoD4whlyEtMGQ95qI3FHOGaGMb+GEsgeEVxHNEOq5a9YrjxQWJaHHKKSfL2LEvSN++T4sz8otdGEsWYIilJgOJieSxc+duadduuEWc9kpBcLcvsfPlyytTpz4hpUuf6rsMMJferLHIWRFDqgvnueqgaxpDukKZLDGEIXkG6S/U/fnn30rjxn19n2ZniLsoi+lPhlDjR4JAPYzBAfn8yPam5+HxPUNsRz6b6IUI78CyYcP/s/YCEJSRWMOo3Xc26WH9+o2u0RqZcRDOk5/MemnaV9BedtyzRPyg884vP4xZNmncK59fG7FvIrptx44js33ORNeMZFvssl599X3LKI/x6pX8yHrObxhjN0O0e+edVdZccJOJcSiATCYSIl4dAOk/NzzLHQlPV/fvP9Xah72SH5k59BvGgOynrzG6ll0nq0cykfeZfmKJmrbTVqTGL3QPjNk33vjIs8hwnJHswpi9iDWoMyQZ1oEsUvg5y2H3KVvPsPf8HTt2u5KRUTYz5oP0j8mh0+Qc4BelFfKaop2zejc7zpkzHDP/7H5k+5BxLGHGK/O0uC1bIq6nkya9JD16jPOcTiZnWueHzHmB0VujMbdzUibWdjg/Y531S35zz28fd74AkhM5g3wbT70CexYcjV9++V1PkRlCIT5mXnBBPuY8l4j6H2RnzhPJfP+SKPMr3nsr+pq5w7OJkNhP4NCJ+yv7FTJ7QjHBGux7SeDfu/ckmTJloeCeyHnmRnmMDoh8zDnU79yHMuCAirl6zjmn+y5nfkEgWAePVMc6Ec/oDOaMMymr57F6qHOwMYEzkN/06iG7dsfiDtVtMsVTBwiiq2heRUARUAQUgdRAQAnJqdGPUW9FlT6/yZ79R6NeT7QqSCZC8qZth+WtL/fJW1/tld92HJHte47I0SQlIXv1Z5GCaXJuiTxy2xWF5Nrz88v5p+WVfHkiS07evOuIdJ+7TT7ZcCBawypLucVPTpNLzsgn1csXlOrlCsiZxfNEPRp0ThuWCoTkEoVzy8reZxBQfAsKBJFPsygCioAioAjEAgHGGAs52AtENoqBiZBsR/P98ssNrjCYDGMmkjUT8ZkhJJsMuYxhjiWOOIFgiTYwboBwCVIuDLduRlaGnGFf8i5fvtoiYpUrVyabsQXyMWQB5DMRyBhjmIlIajJkNmxYS0aM6CSFC//7/KUp2QZIhkyNst5/f63cfnsn32JN0bXdPmYIm0yUV1N7Tb8zpCuWGIL+Hjp0pgwZMtOz2qDzhDGwM0YWWyBmbJvWA5PhLwjRxCvKzoUXni1PPdVNbrjhct8uZIgq9vOX5513hhVpHM+phhpZGcOojfNZZ5U6HpHObS1iyb6m9T+04Wy5DAmNeVKWeTbUNL/C+Z0h4Ps5cnjtu2jP0KHtpFGjW40RGcOR2+sb0z6O70yOKc6yGRKJiWjnF0EadbGkWz+nqzZt6llRyG3Sv7MNpn0NeRmjLPKx88JPX2Mcf2z5WecUOEnVqtXBdyiZ+gkfM0RN05odznhm9opwnJFsWRgnMpZEzJBkwoloFg5ubt8w+5StZ+D1j06dRgrmiBehkCVNsHreX39tt/ZGL/K5yTnApKdg7Z09O0Nq1qzsCSkz3oKM80gTkhn50DhGH2bGq8nZNJHXU2YPD0KWYaIfBhkbkZrXOS2H0Q389Hu/eRsajTSnsjLfx1OvgC5iIsGjDSbHCrud7BprIiQzfRxr/Q9tTPX7F7SRwT7a8ysR9lbW4RZ3Lo8+2lBGj54rY8bMy+Zsy9wF2nPswQdvP+4Y6ub4j3zMWYa9T8D+3KxZf8/X5Ex3bfa894ruCh2mR48HBTqV3+sMJwLWzP4eyzM6u1YzLz4xunq4ugYz3jEOTWdMdu2OxR1qqF4QTx2A0VE0jyKgCCgCikDqIaCE5NTr04i36Ps/D8mdo/6MeLmxLDDRCclHjops3HpIXvzkH1n2zT75ecvhWMIT17oQZRhRbutUKiTXXVBAQoLx5Ei2b34/JD2f3ybf/nEoR+UE/bhsqbxS9aIC0vC6k6VMiTySK7Jc66DieOZPBUIyGvd699Jybsk8Blx+Q0yoiGGnBSkCioAioAjkDAGG3BLE4LN1605p0WKg79PDkNjPEIXIIo8/Pl5mzHjFs3F+hjGQbMaNe0F6957s+j0b6ZEhswAbPGFfokRR17qYqA5BjMt2JYxsyAsDP4iJzZsPkAoVzs9GwGUvo3HJi+goIDXDSBQaZdmWyy9qq52HuZA2EdJNRFKMQ0R78oqODJJIKLHSbyY5L7FNRlS7HBPRO5wor+xluvNSHvNp5covZMGC5fLJJ+sERgPMAUS9ASkbBi834ptpZWFIJiwxhBnPzFOMtswm4q+djyUPIj9jEDGNbZPBhokQ6OwXjPOJE+fLvHlvyZ49+6Ru3WrWU96mSEYogyG2g6CLuT5nzhuWkdWNGMXgAmPW8OEdrDUd67JbxCfIZIoaa7c9qLGIIRGjbIaExpABGWKzaX4F/Z015noZl70i0oPgjud6QQDNFcPDNIzbgwdPlxEjnvOFgjWWoxAmEpQf0RW6xZgxcyUjY6qnbjFnzgCpUaMS1X1Hjx4TOPmMHj1H3n13tWBfatu2ntSpU831NQqTwRKVsiQE5GX3fz9C8mefrZeGDZ+w5q5fCqJHMqRDhpBsWm8hr9PQjjn04YdfWpE3sWfC2QLjH+Re7BXMuooyGfkZ8qUXnibdAt8xJGKWkM46JFKDPmAmZp+CnoEIglOnLrRe7/DaX1A1MyaQz+Q0hzxMtDuTc8D8+e9Ihw4jPSPAM5FamfHGEErsrmEIyUHKY+Rj9GF2j2PnVqKtpyZyut0/LDEU+efOfVNatx7iO+uYtTTgtI1qdtM+bNLvvYhzxYoVsSKKNmhwS0wdr0ztYV7ucAIeVK8wERJRtsmxwlk/c++B/H5n6UTU/+w2MudV5E3W+xfTeIzF/EqUvZVxuAUeuHNJS8strVoNksaNb5P09GZZ1hBmTthO19DLcY962mnFXe+p0D9w4MY+7ZeYOxPTnmq6awutH0EuFi9eIRMmzJdVq76xzkKPPtpIqlevJGl42tYnnehY29DE8ozO6sNMpG1GzwuiN9p4sPeeTAAE9i7IRGyOtIJjWnOjrQNEuj1aniKgCCgCikByIKCE5OTop7hK+fxHe6TfSzviKkNOK09kQvLW3Udk/Fu75JUv9iZ1FOqc9hG+v+uqk6T1zUWs6MmRSh98v1/az9wq+w7GPsx0wXy55IHrT5ZG1xeW0kVzR6pJESsnVQjJg+4tLvdUOcmAy98i8kPEsNOCFAFFQBFQBMJHYMuWndKhw3CLmOaXTAZ157cMSRH5p0/vI/Xq3eRarclAbzKMmSJQMAZ+CMaQNUwXoEx0qqDkOsjG4AwDP8jSCxa8KyDRTZvWW2BccCbmMhptRMTVqVMXyNy5b2WL/GKXZzJs2PlMJFWU06fPZJk8+WXPYelHJDVFezr77NM8CdVeFdoGSETsnjUrQypUKOs7Zxiil4nM7lYBYwi1x2SpUsVl0aIVluEK/eyVQEYA4fCii84JtJgwxgeWGMKMZ4ZgZTeAie4U9IKfIYH5EVEZIyJDggrUSR6ZmbUNn4KgW6vW1dK+/Qhp0qS2dOnSKIuRlTUUwZh1xRUXWcSYyy+/QDIzu0qpUsWySceQfcOJPvzFF99JgwbpRtKkiXjHvijAEJsj0Y/OMhCRHVGu/IihXmRVtAtOPKFEW0Tq6tOnpWUYj3Uy7eOQJ4ixnI1Q5mcw9XuSGPIEjdwdBFPTvmaXFcSpgSUAeK3jkGn8+BclPX2CsSmsnsNEy0dlJj0CeRgyK9amtm3ry4oVX1hk1tWr17u2BXrDkCHtpE6dqr7EfGacMeRLL0AZ3QLfmtYy5DGNZ+QJ+jKBcSAEyMDuUyC2wSkQr3dUr17Rc39B1YzeYnIsspuA/QrEIcwjt2RyDjDpKX7Ears+FiOGUIIymfGLfGyEb7Y8xjGT2RPYuZWI6ykzNoPseezYYKOpB5i6Uc3KnFshgJs+DbLuf//7tjz66JgsTgC33XadDBz4SOBzUCQaalqHo6lXsDptkHsgVt/2I30xcz3IXGDXIYYwx5xXk/X+BeM5EeZXIuytwIJxuMWdC0iko0bNsZyU4DASemZizrbYA3v3bmHdf61d+4PnPRVLqmR0bjhCNmrU29MhKojTdk7XwlTHOhHP6MwZidGpWGcqVg91jiXm3hP5mXsXJgiL6V4/p+Pc7ft46gDRaI+WqQgoAoqAIpAcCCghOTn6Ka5SPj5vuyxc/U9cZchp5YlISN574JhMfXeXTF+xW/Yfij1ZNqeYRut7OLA2qVZYut5eNCLRko8dE5nw9i4Z9xYIqfFJeXLnks63nSIPVT1Z8uZOnHDJqUJIrlflJBl4r8lgjajja+IzALRWRUARUAQUgSwIMMbPoOQv5nITZcIQVaXKJdl6hCFJ+106bt684/iTzW7d7fcUult+PMPcrNkAz8t6E+GAicjIEEdCZWP6DsaNG2+saJFsRo/ubEV9Co1wyfRX69Z3y2WXXWBFre7evbF06NDANXrUxo1/WFghKopfMkUYZi7t/TB77701FvHRjSSCCFijRnWSe+65KVC0T9sACaIKjE1Fivg7YDEGPebyPBRHxhAKgyqexxw2bJbMm/cmteoFjRjNGHcZI4YtHDOe/ZwYnI1kiSZBInbu339QevWaIFOmLPTFMydkRpOjBdWRZCbWoAki4tKln8rBgyCsZjeyMoYijINRozrLc88tsaKre0UmZ8mNTNSnUBiYdZjBnyFJoG7TGkd2E50NpJLevSdZz277JTfSFwiOiEIMY7qd4KSA54erVr3SGNWKFjJARpYkE4R8C4MpIvxjT/dLXo4PjENBkGjNAeCwsprIi3Z5QaJnMg5TKNeLOMTMf3xv0pOcWLCEW5ODCkvGe/HFofLzz79Lv35TPfU8Wz7GmYlZW3MSQZ0hkTOEWjYCJUMUDTqW2fxsVMH+/R+WsWNfsMhAfi9fMHoLZGPI7owDnh92XhHpbWzuvruGDB/e0dVxx4kfM96CnOPQrsceG2s9Ge+X+vZtaUXhNiWmD1GGae1k9wRWP0i09ZQ5+7Jj0+4Tdn1myeWmvo7F76ye6EYqwhiaMWOxZGQ8c3ytr1SpnKXrgJCcP3/eWDQhSx3x1isYnTao8+b8+css5zi/5Ofows71WOp/zrYw59VkvX9JhPmVKHsr63CLOzI4RD3zzCKZMqWX5RQVmhiH5n79WgnqHDlyjqfjP8plXiVh9nzoIF27Zlpnc68UKyfpVMc6Ec/o7BmJcYhhiL7MmHQbh8y9J74zjVWWNM3o/5FUFOKtA0SyLVqWIqAIKAKKQHIhoITk5OqvuEhba9gf8ss2kPmSNyUSIRnU4yVr9sqABTtkxz9HkxfUKEt+zql5pNVNRazIt4ZXdoySHDpyTBqO2yzrfjtozBvNDBeentciJte8pGA0q6HLThVC8nkl88hr3UsT7V4nIvuJfJpFEVAEFAFFIFoI4GKuXbvhsnjxSt8qWOMuCmEvN6+88iKZMaOPlC17Zra6n332NWnffrivTF5k1B07dlvk2xkzXsn2PS5CO3e+3yLTFiyYn4Z19+690q1bpvXsrVfyimLGGFUY4khovSypAgaxP/7YauE8YkQnKVy4UJai2P5C9MCVKz+3niv3imyKghlysymiEWMg8YtegchMXbqMcSVF4+l1RAIG2S6UmG0aELYBkok4w2IRDmmRMYTed9//ydatO+Wff/bJoEFtpGLFi+XQocPy/PNvSXr6RE/SFYxq/fu3puYHQzJhI0Az4zlIlEaWaML2JfqTaS/yeZHkGCNvLI0gTASzSy8tKxUqnC8wNM2enSE1a1bONk0YQxHId5h7L7yw1NfIypJngkRqg8DMmoJ8JvxZg2KQsWpad9jfTdF17HKc0YlA3sO6DnKOHRUWhsd27erL1VdfGtMny0PbyZBk8E2QNZQZqyjTKxqwyeEmXGMr08esk0VQfYIh6vuNZxZTxqBt48AQbv36yS6HIWraaxyi2UE/LFq0sPz3v0stkgaI0W4JRNHMzC5WXrfErK3hOCPZdTFR5BgSMfoOpLFvv93oOwRNxG9m/Iabh4kqWK1aRSlevIi8/fanvvsLZGDHFkPqN0UWRH1e0eBwNsjMnCeDB89whQZniieeaCHFirmPMedHzHgLQoDfvn2XFfUZjkh+iXWkZHBi1k6GhOWngznbkojr6aJFK6Vx4z7GqRKNPY8llxuFi0EGvAABh9Nlyz7zrc25xiIq8po138mQITNlyZIPre+uv/5yi4iM9SPInUCkmxhPvYIl/kbjHshvTUpE/c/ud+a8irzJeP8CuRNhfjF7Riz2VvZMipdkIPN9990i6enNsp2dGCc77IEPP3yXzJnzhvUKx4ABj0ihQgVclxuG3Mw4XJv21KDniZysjamOdSKe0dm5brorY+0JQfRQ51hi7ALMWGV1LPZlt5yMd+e38dQBItUGLUcRUAQUAUUgORFQQnJy9lvMpN6y64hUG/h7zOqLVkWJQkj+bcdhGfvmLnl9zV45eFijIpv6O3eaSKVz80v/+sXl3BJ5TNl9f//wh/3S/OktOSojEh/nzZNL6lc5SdreUkRKFM4diSLDLiNVCMkA4IO+Z0qxk9IMWMDwtTVsvPRDRUARUAQUgZwjwFz4oxbTRaRTEoYAgvxeUUSZS00vMurvv2+Vnj3Hy8svv5sNHJDhEH3r//7vmrCiPYLEAJKrX2RFkFRAaLn00vMlX75/dSWGxMg8DxraIKZc+xtE9AOZEKTU0MT2F77DZe+0ab0FhGK3xJKbTRGNTAYS1O1G5gHBAJGRO3ceZT03GppAiAI599xzGceprF87DZB+T8zaXzFYBIkebJfLGkKRv3btG2TkyM5yxhkljjfGNL+CRLFkSDA5X6X+VwJDsLJzM8YLhgDjlJ+NJOoVxZkx/MTSCMIQEe32w4mjT5+WrtHjGIK8XQ72ki5dGnkSXRlyY9BIbaibiVaOfCYSGhO5HeUEGauRmiOMgRrze9asDCla9GR5551Vgnmybt2PUrJkMXnoof9I06a1LaeToM4akWqDc/0cOnSmDBv2rG/RjAHSWQATtc/v9QbTuhKusZXBj1k/UI6JVO+si436fuut18qUKemuBFx2/puinzrlYgi3zPrN7lGhDmUmYoRpDYLzGghzfinctZ6NImfS21kiGtrAEk+ZcRw0D7Ou2WUyDlXM2DI5zaE+xjnFS8cDOal//2dco9njBY9Bgx6Re++9hY7WyuzlQQjw3323SZo0ybD2Bq/EOt2w49VEnmKcO21ZmfGaaOsp6zQVdM9j12fmXBN07kYrP+P4irqh61SseJF1LsTe/cEHay2RWrS4U5o1q2M526XlNNpKBBoZT72CJcmZ9hMnDOxLFF5RuZlokagv6FzIqf5ntzGV71/QxnjPr0TaW5kzqT0urr22guUgiTNUaGLPoPgO+rbba0R2mQy5GXlNjrvMPAvnfjLcJTGVsQYmjC4b6zM64/BnOu+gbayeEUQPtccRq/uZ7pbZFyjCuZsNd8zb38VTB8ip7Pq9IqAIKAKKQHIjoITk5O6/qEv/5pd7pdOsbVGvJ9oVJAIhec2mgzJ08Q75YmN8o/RGG+tolI9oyROblZCypcJ/zgz073vG/Cnrfz8UDREDl3ntBQWkGkFLTwAAIABJREFUZ52iclHp8NsUuNKQD1KJkDyuSQm5+VJT5GmsZT/nFDb9XhFQBBQBRSBMBFhiI3MR6RSBJYB4GbcYknTohSYuKxctWiFPPjkrGxEVxv0WLeoIIvziOcWcJBiMp09fLBMmzLeirEUqeUV58SufuUS2v0fkq86dG0pueJeFJLa/MA4QEbB+/ZqeZDXWSOdH+mMMJGhCKOEA5IKJE+fLlCkLs0U1RATErl0bSZ061WiCRyhOdtsQLdsrsrfzG8YgGyTilF02SyD3IqEzF/tspDSGBBOpOYJy2CiNLLEjKP5Me/2ITCYjrx8RMpI4oixmHNh1+hn92X0EZYEg7xddHXkYjE3EJTesTNjjGxPBiomUb9cdhLwRib41ESiD1FG16hVSq9a1cs89NQTrSDzIydEgizFOIsDJa3wxGEfz2XtGN4L8QaJnsnu2F7GBxZQhD9tjlCUwMuRvxkheuXJ5i2yN+W8nZn30muPMmpgTgzdLRjERDFnnCuhPM2f2lYsuOifIMhKRvMycsyty68dQIdixxZBwGCJfqGOKW0R6W0bMEeR//PGHXAlNXoAyYzXouoCxcfvtnXz7kHW6YfvQpN/BgaZx476eUcsZfcXZoERbT9mzmIl042wjsxYhf1BiZ0Qmd5iFsG1iir/iigst8t8999wk5cqdGxdyMjM/oqlXmIhQwDHI/o38LLHQ6y4gEfU/53hK1fsXtDER5lei7K3Ag9Eh7bHhp3szZ1CUgzPX5Mk9Becwr8TML+bulnktgr0PYtZbU55UxppZ50342L9H8ozOkKRNZy0EA3n44cGyYsXnxiYEOZ/ahTHjFHn9nDyh+8+c+ap07DjSKGPQu0FjgYYMzNiIpg6QU/n1e0VAEVAEFIHkRkAJycndf1GXfujinTJz5e6o1xPtCuJNSF757X7p99J2+X3HkWg3NWXLL1IwTQbeW1xuubSg5MoVXjOXrtsnXZ/bJgcSJDr1eSXzSN97iss15/NPuIfXcvevUomQ3Lx6Yele20T62i8i6yIJoZalCCgCioAiEAABlohiuogMrZK53PQybrGGkKef7im4MFy79gfr6dVXX30/G0EYROQ2bepJ48a3yVlnlQqAjDkrSAUbNvwqs2cvsZ5czml6/fVMueGGywMVw+CMAv0ituB3hgCIfKERBN2EZYx0pshzzMUzjOdPP50uJ59cUD788EvBE3wgF4Q+r16pUjlp166+RYT0evaSBd1u2x13VJVRozpZBlq/xBiMTAQMt/JZ0oIXCZ0hrzARNplyTARPZ/uYcchEvUOZjDET+YLgz5KcvcgiDHHPK/I7O0aD5GPmmV3esGHt5ZFH7nElprL7CGNkZcYUZDJFfQrFgcEe35gIVvPnvyMdOow0EqJQlokMGKSvmLzMeoNy8FIAIvlXr17peKT7N9/8SEaPnpvNmccmyKWnN434HmpqE0sWCxJlliW5eI0vBuNwnItMWOB31lEnyJqLchmc/YgNjOMN6gli4GWMsyjTFGmL1SfdIjcza1GTJrXlySc7SMGCWe+OmDURpPdnnnkiLCc5JtKeaS9Bv3XqNMr1NZHQ8WhaF5nxG24eZs7ZZYNU3qDBLb4OFKxDF7OuMDp4r17N5OGH75Zvv90ob7/9iYV36OsdmF8PPHCrtGxZ1yJ9B3UAYfbyoOsC0zbW6YbtQz/9buvWndZ4Xbx4pXEoMWTyRFxPGR0YjWfGpg0SMzaQl9H5jcDHKAOzvkIU6Jw4+9WqdY2UL3+e5YyK13eGDJkpq1evzyYtXtDB3n/55RfEqCX/VsPMj2jpFey5Jug9EENy9rsLYPSSoHMhp/qfc1Aw6yPyJ9v9C2ROhPnF4BuLvZXVIYEbzlVw2i9atHC29YM9g+LDjIyHBS8S5cnj/XorQ9xlHHeZ1yLYe5ecLpqpjjWzzsf6jM46N/qdtTC2x417QXr3nmwcAkH1ULtAZpyanDxxZ9+q1WBZteobo5xB7gaNhREZmLERLR2AEE+zKAKKgCKgCKQ4AkpITvEOzmnz7hv7l6z9Jfkj+saTkGyRYOdskwOHEKNXU04QyJcnlwy6t7jcUdGfkOFVB/qg/lN/yQ9/JUaUZMhZuECajG9aQqqUjT0pOZUIyVeWySdz251GDK81InKYyKdZFAFFQBFQBCKNAEMeRZ0m0odTLvZy04ucwhpCvLAACRnRju6///8sQ1BOSahu9Rw9ekyWL19tPSVvP/8amu/mm6tIv36tpGzZM6Vr10yZN+9Nz+4zEUfcPmRxxrdPPdVVQJxxIzkwpBuUAQLwtGm9jxPY3GSKVOQ55uLZby7YhDsYh2Dw9DPqBJlTtoGMvRRmDEbTp/eRevVuCiIGRSBHpMDp03tLmTKls5XNEMgwfkGWKl68iKdsDNGBJaEx4zBIlEbmWV40LIihjSGBoUyv6C8MESqWxC92nlWrVtEi/59xRgnXscDuIyAvdenSyHc+shgHJfuyRAS/uR0kAlA4a3qgRcAlM7Pe+EW58/se6//o0Y/K1VdfmlMx6e9HjnxOMjKm+uY3GSBDP2bGargY2XUFWVNoMESEWbdRXpA1hN2z/dZxds4GMfAyTjdM9DdGn/SKDMqQor32SUb+IHp16DhhIu15kaVRFvod8x3GeSb17NlEHn+8SWCiLFO2KQ+zrqGMhg1ryYgRnaRwYf97SaZvmHUliA7u1kaM3xo1Kln6H8aRG4nJhI39O7OuBVkXGH0MGM2dO1CuuqqcUUyGnOi3ZwaJbAdhGB090dZTBnO0jRmbzg5h9bxwohYaOz5KGZjx7qeL+0WGB4l5yJB2UqdO1Zitd8waFy294scff5OmTfsL1kW/FGS/YseyHwk+EfU/G58ga3+y3b+gjfGeX0HwjfbeyuiQkAH7+ezZGVKzZmXXacSc//Eh7i8RNfy004p7Tkd2fpl0bkb/D7rf5GTJT2WsgQuzzod7/gz3jM467/vtPyDTNmvW33K6M6UgeqhdFus85lc2gogMHjxdRox4ziSi9Xu09luvypmxEWuZKKA0kyKgCCgCikBKIKCE5JToxug04uDhY3JF+q/RKTzGpcaLkLz8m33yyPStMW5taldXIG8ueeKuYlKvyklhNfTpZbtk9Ot/h/VttD4CKXlskxIxj5ScSoRkRM1eN/RsInr2BphYo9WVWq4ioAgoAoqADwJsNKYghkrGyx8iuUWkw7+zhhBc2iKKEUhyl19+oZQvf67154wzSkaMgOoGHS41QUwdNmyWZ5RMRGTKzOwqpUoVsyKhNW2aIV9+if3OPYUTmYopF7WZIqQwpFK//nK2iCHwIL/pSb3hw2fLwIHTjHMXhuMLLjjL+lOu3Hly6aXnWU/uFitWOOKGZNtA9sor78lLLw2zyO5+iYn0Ek6kENYQ5RdBlulzhpDMEB1MBjEbQ8YQxRoyYGQbOnSmFQXNLwV9opoxGPiRd5m1MZy1wDhRXDIwhkj7M68nle3fmUhWfgR5p3gM0S5opDZ2X/EjWGHdHzVqjowZM8+a+4h06Zdi1Y+2DGz0LT/sTMQUU6S3cMah1zdY5x57bKz1vKpfYh0eUAY75r2IjSzGb7451rg/hIPVd99tkiZNMmTduh99P2ejlqIQliThR6qBzlarVgdjk1hjKvpp/PgXJT19gm+ZiGY5fnx3XyIno08i8vuAAY9Y0TOdidmTvPZJRrfGk9wYa0ETOw79SJl2pDA4a6WlpXk61tmysX0XtC2m/AcOHJLevSfJpEkv+WbF2g3nLuaVEaZvGF2D1cEheJUql1gEoyuuuFAuueQ8KwryeeedKfny5TFBQP3O7MFB1gVGR/R6CSJUYFZn9ZqHKA9El+bNB0jevHnl0KFDvucpP0KPU7ZEW0+Z9QbyB9nz2LWC1c+owRiDTMwc9jtfmcjoOFuCXFix4sVRbw3bR9HSK0DOvv32TsZ2BrkHYtZGPwJnIup/ToCY9iF/st2/2G2M9/xi8Y3F3srokJDDtB8yjlAoZ/bs/nLnnTf6zkdmf0YBJsddhvgd9J7EuJD4ZEhlrNl1PtZndOZey08/QIT9xx8fL0uXfirnnXeGrFjxue8QCKKH2gWx51QvuwLKWb78c2nVapB1XwxdC2cgrxTLMQ8Z2LERLR0gJ3NWv1UEFAFFQBFIDQSUkJwa/RiVVnyy4YA0mbw5KmXHutB4EJK///OQ3DX6TzmqgZEj3t2nnZLbiip86Zn5Apf9xcaD8uhzW+XPnUcCfxvND8qdkVeeaVlKip+cFs1qspSdSoRk60KlTSm56jxTpOm/RCQ1HC1iNlC0IkVAEVAEIoAAewEWNDoGYxj3u+xjDCEMWTICEGUrAqS0adMWSb9+Uz3JyLi4nTixx/FIwgzBLsjzu7ZQTLnIayITMqRS1ljNGFxMJFzGQIJ24alOkG5jlWyyHqLvTZ36hJQufapv1Qy5gCG9hFbCGKJMkes+/fRrqVu3u+cYRp3MHGPmOktkYgxRrCGDNWYzz3rb+LPPGvsZRJi5FqtIlKzzgMmgzs5XP1xsjBkSP/KyJHfn3GHGqh/R57331kjr1kOkbt1qcvDgIXn66QW+8z+cNT0naxnbn35E6e3bd0mLFgMtw6JXYvoxJ+2wv926dacly7Jln/kWF2QssFGyvQgBzFgPEsU9KE4scchEQnDWyzyLbtr/GYO2ad93ygSyWLt2w2Xx4pW+EJl0G3zMzHuvPYpxIHHbJ/fvPyi9ek2QKVMWesofVK92FsTMdT9SJki+/ftPlQULlkufPi0s8rdfdMxYG+edbWX0HeTv1u0BSU9vZnRGZOYwymMi7DL7eSywY9sUZF1g2sYQp4Al24dehEfoXiClr1jxhbRpU89yNsNa7pVYh6VEW0+Z9QZtDhKplsW+b9+W0rlzQ8mdO3b33kH3v6B6op8+x5Dk/Qjy4cru9h0zf6OpV8yd+6al2/qlIPs3ymEiovs5FCWi/ufEJ1XvX9BG9hwWzfnF7D+x2FtZHZJ5rYO522Sc7CATM/6YfZC5p8IdAF7LKlGiaCSXPdeyGH09WbFm9HaAEsszOjvXvWSC8+iLL74jnTqNsnTwzz5bbzy3BdFD7UHC3C37nXk2b94hnTqNlN2798odd1S1nJ39UpC7wUhMinjrAJFog5ahCCgCioAikNwIKCE5ufsvqtJPfmeXjFmSWJFkw21wrAnJh44ck+5zt8sba/eGK7J+Z0DgsrPzydx2p0nQe0wQxFtN3SIffL8/4TBuXr2wdK8d/cO33fBUIyR3uf0UaXWT91Pf/7Z7D+KeJFzfq0CKgCKgCKQ6AoxBDhgEuYxmiSRexs+cXo5Gs8+cF6+4PHRLuBAdO7ar1KtX0/qZIX2HQ0xhyrX7DlH4UIdbYiNG+kXbdZbLGFxMF72sAT1ItKZIjAvbQMaSARiCbRAynd0GhkRhwpjpJ1OEV+YCPYjBkDFEseRmhlgJPIOQf5lnLU0RZBniXqyI9iz5xUT6YyJZXXxxGXn22X5WBHu/xBhH8X1QgxYzVlGu1zrnNGb17/+w9O49WVau/MKzKeGs6Tldo1js/Ih2zLwJx4kinLYx4wrlBokyy5Bv7767hmRmdnGNusvgE2TNC4oLs34EIS6xz+AOG9ZeQM7KheePXBLztDqeoZ4yJd03mrFdNNNP//nP9TJ2bHcpWdL7noZxTLnmmktl2rTegoiYoYkhfbjtk8xcDBLlNFQuZu32I6PMn/+OdOgwUnr0eNCK1luv3uO+QzFWc95NCIaYhP0F0ZErVChrnFLMumJy6LIrYXQWxrHLKLQhA9Mmv3EeWjxzvmCJUyib7UM3HcF57ho8uI0cPXpMOnce5YsIq6Mn2nrKRpoPsuctWrRSGjfu44tXNPesnI5tt+9Zfc5vHDD3H0HmTE7aGW+9YtiwZ2XQoOm+TQhyD8Q4b+KuBPoAXpNyS8yaFmv9z5aTWR+R1+TMmYj3L5A7EeZXouytLBam6MjMegPsTedt5GHHH3O/xMyzWOgwQcZdsmLNnAuAQyzP6KxMXuMSL1e0aTNMLrzwbGnSpLblSOoXeTjcPZW5s/RabxFIZOzYFwQv782Y0Uc+/PBLwZnVLzEOiTnZ80O/jbcOEMm2aFmKgCKgCCgCyYmAEpKTs99iInXraVtkxfrEI22G0/hYE5I/33hAHhi/WTQ4cji9xX8z9qESckuFgvwH/z/n4EU7ZdZ7uwN/F+0PTimUJmhTlbKmKL+RkSTVCMk1yheUic1KEOD4R78iCtAsioAioAgoAgERMD1ZahfXqlVdGTSorRQoYH4FAdERGjZ8wjd6lR9pj738DyJTQFg8s9sRMkGY9UoZGQ9Lhw4NjkdpY56ZY6KYhNbHlItvTMYNJmIHE40EdTFGSOQzXfQyZBuUAwJKvXo3Rap7fctxGg5ZIjRjUGMJtk7hmHL9+p01jMFpAAYtr8QYskzEaLtsZt4HIU3Y0az9oj6ibrYv0f+IIpmePsF3nDz1VFfLKONF3GMM/7EiJDNkHJNBHWAwpD2TAdEGlSEihmPQYsYqZHAjOsOYNWrUHBkzZp71hHdaWpo0atTbN7p4TsiG4S5oOWmjXSdTxpVXXmQZ9cqWPTNcUanvmCjuKIh9whRRYRFlc9Kklzzr93tCHB8x+ARZpyggHJkY4m8Q8sDGjX9Is2YDZNWqbzxFqVatojz9dLqccYb3eZ5Z11iSINtPfmQmuzGMc5OXXFjzEYl1yJCZvt3k5tTCOCOxeLhVzqzdXjqyTSAoXbqERbx//vm3pGdP/32NfZkg6Hg25WcJW0GiuzLYMes3SwoKQsQ34eH1O7MHmxzMnGWb1gUTmdBZFtuHXroixmvz5gOkQoXzpV+/h63I3s89t8QXKlavS7T1dP78ZdKsWX/ftgF76ClVqlxiHC7MWopCTA4nxopinIEh70Akv1cqmDKCYJ0TCOKpVzDR/NG2IOsHcw/UsGEtGTGik+DFIbeUiPqfLWcq37+gjczciOb8SqS9lZmbzB0Zo4uyjrvsSy/M/RLjBBPkTBHtdTCZsWbGEvDzc7hmyghyRmfOKl7R8XHn+/jj4y2CL+5jV69eL+3bD/cdAkH2Ebsg9s7Si4C/fPnn0qrVIGnc+DZp3vxOadfuSd+Xl/wiLedkfPt9y/RrNO8WotUuLVcRUAQUAUUgeRBQQnLy9FXMJa3S5zfZs/9ozOuNRoWxJCQfPHxM+s7fIQs++ycaTdEyHQiAuDuzdSnxCKDjidW8j/ZIxks7EhLLB6sWlvQ7YxMlOdUIyUUKpsnHGYzBGhGSESlZkyKgCCgCikCsEGCNDiZioi0vE20vNIJwaFtZmWJF2rPl27TpT2nZcpDg8tYrIWIYCB7OZw2ZZ+bCIaYwBj/TM+toB0P+ZcgZKIu5UGUihzIGEtTHEtEiMZ9sA+RPP/0us2ZlGCPxMRfo4VwuM+WajFqMYQyYmaLQMiQYlsjEEIhZcjM7FoOMIcYA6Db/Q8ceQ9yLhbMFS1QZPLittGtX35NgzRqOGYIQS1wKZ71kSGhuRGdndMbOne+XRx9tKKNHz5WBA6f5LitMZKpIrEvOMpj11xQ9l9mvwlm3wmkrsw8EkYWJcN669d3Sv39rKVjQ3RGZwTiaJCZm/Qhi8DU9q27S19CvLKHJjxzmHB+R6Ce7PMbY7rU2Mc5aqMeN9ME4DTFrotu8YddcN7ztSO9r1/5gOVcgqlmXLpkyb96bvlOUIbaEM8dN3zDEryDkAfYFFkZvYXQxtC/IfDThEenx4FWfaV1o2vQOGTq0nRQqVMAoMtOHKMTNUdEerzh/IYo5nIGaNs2QL7/c4FmvF3nG7YNEW08ZPSUI2YhZSxm9FdhhvC9Z8qHMmvW6dQ7OmzeP1KhRSVq0uFOqVr1S0tLco+cbB0gYGdh7gtdfz5QbbrjctQb2HBSLc2Y89Qp2HWPvXJh7ILxG8MwzTwic071SIup/tqypfP+CNsZ7frFjMtp7K7BgIswzrwUwrwSw7WH0WtZxl5lnQfacMJbz45+kOtbMOh/LMzp75+L2Qooddbhv36etSPeYA3DYRyRjv8SeA4PebXidxWwHzFNPPcUK0IE73Hvu6eHrUB5OkJCcjHt8y4yNaN4t5FR+/V4RUAQUAUUg+RFQQnLy92FUWvD9n4fkzlF/RqXseBQaS0Ly178dlI7PbpPfdhyOR1NPqDpxF7lqwFlSMF+wS8l3v9knbaZvTUisziyWR97oUVpyp0VfvFQjJAOxxV1PlwtOy2sA7zcRSZ31LfojRWtQBBQBRSDnCLBGBzYSrSmqFiRG9OA+fVpK/vzu+wIrk1tUupwj4l4CokAgsuKUKQs9qwD5d+LEHgIyqDMxz8yFQ0xhCC+McYMxgDPkDLSZMSYwT38zBhLU52dsjvRYsA2QNWpcJaNGdRJcDPslxtjNYBFax9atO6VFi4G+0T1MxF2GSGyKjMuSokykZrt9jLGOHYcok7ncD0JmNI1txsAOuRgCTCwiKjLjkyF6MWQjFmdE7Mdzn4sXr/SdW0HJcSwJzY3obEfFv/zyCyQzs6vky5cnKjJGYr1ixrzp2W1mbYiVsY7ZB9jIXUyEc+zhMKyC0OaVGIzxLaszBe13Zv1giUPMfDMRtCE/Sx5h9gLsK2PGzJWMjKm+upapn+yP5859U1q3HuJZlh95kXHWcnP6YvBgHLO8hGbWXLfynXqsHcn/1183W9FnP/54nSdG7PoddCwz+RkHiSDrEfM8NbPvBRn3eDHhySc7eDo5MDj45WGI80HG25YtO6VDh+HWywduCeMB5ODQs46XjEwf+o3XuXPfshw969evKYsXvyeNG/fxhSyIXp1o6ylzHmP1Q2bPg94Kx4SKFS82nmcQCdFLN2vTpp7AcZkhqOd0vON75p4gEsSuIOT2nLQrnnoFs1+hbew9BXMPNGBAa2nfvoHk9jGuJKL+Z/dxKt+/JML8YsdktPdW9uxouptgiZ/MHGPWdfQh67jLzLNYECFPBKyZdT6WZ3RGd8RYCnUWczpqN2z4fzJgwCOyZcsO42s7QfRQ537K3Eu4EfCdDpiTJ/e0nJOYl87YuZOTPT/0W2ZsRPNuIZJt0bIUAUVAEVAEkhMBJSQnZ79FXernP9oj/RI0gmw4jY8lIfm1L/ZK1znbwhFTvwkDgcnNS0q1cuaIGc6iP9lwQJpM3hxGbdH/5JSCaTLmwVPl2guCtSkcyVKRkJxRr5g0uOZkAxw7RcQ72kk4WOo3ioAioAgoAv4I7Nmzl4qOxkYIMkXVql37BovUVapUMU/BGEMjPo62IcIW0BkFwktoryiCTOTAcAyebL+ZjBusAYAhErFluUVBC8WVMZDgG1ww49nXaCdnxCdGfsgTaYKt3Ubm0tpPRrafTJFxGUMGG6GHNdYx4zAITiyRCcS9Tp1Gycsvv+s51Ngnr5knwmG0mTt3oFx1VbmoDW1mfDKR0RmykYkgbzeSKYsdU07gGBIa8oeul3Zknb/+2n48mhsjY7wIfMza4LdvsvOQ7c+cDl5mH2BlMb1wgD0cJFfoKH6JieSO7x955B7LSOvleBUuNgyBjo1A9eqr70urVoM9I0UheiHmxDnnnO4rbiT1HBOZCQQ67PtVq15BQWjCy4/cx5ADe/R4SB5/vEkWYhXj7MGsrV4NZNagUFKDU49FBH6MTZAH339/rdx+eydfLNk5RnVIwEyMQ1+QaPTMvmdyxrKbwJKmTASTgJBky84Q54OMN79xj3XSJgfnIp/DY/owVD7neLWdInLnzi2IxgcyoF8ykcOc35rWB+SN5XrKjE/G0RRym171YPvSJvVgv/BLJmfjnI5z5/fMPYFp3jHrO3tGyGnb4qlXsOsYc/6CDjlp0kvSo8c4T0juvruGtYYULVrYF7ZE1P8gcKrfv6CN8Z5f7Jg0zfGczkvm7Mg4MDH3JexdIFMW2s067n766ddSt25334ixKM90J6RYX2+EINHO6Izu6Da+bUft004rftyJlyENB9FDbTDZ4AehepHTAdN2gPnnn33Svv1wWbBguW9fme7OjR0dRoZ46gBhiKufKAKKgCKgCKQgAkpITsFOjUSTHp+3XRau/icSRSVEGbEkJM9cuVuGLgbhUVMsEOhQ6xRpe0uRQFWt2XRQHpjwlxw5GuizmGTOmzuXtLmliLS5OVibwhEuFQnJd111kgy5r7gBDkQvXxMOZPqNIqAIKAKKQJgIMOREU5Qhu2pTVC2vCMKhooP8B5LMG2985Nsqt8h0QWD4+ec/ZPDgGdKgwc2CKItuxnVnFAgYobxSRsbDVuTnPHlyZ8nCGDNCCTEwxMPgni9fXmne/E5XQhNzqc0YNxj5WAIgU5ZbdAxcbMMw3LNnUyld+lQLP9ZAkhPS19Gjx+Sttz6W+fOXyb331pTZs5fIW299IoiECpJR9eqVjj9BbJOkduzYLbNmZUiFCmWNQ40hnoYaeEF8xHd4DvuSS85zrcOEjck4ZiJ8oVKGUMkYMljiBGPgdXsyFAbrpUs/FRBWSpQomgUvJpI0G13VRNxzErxMA4Mx2qCMbt0ekPT0ZtnWFFP5+B3j6Mknn5V7771FMH9D1zaWeMoQvRiyEUviZ8oKjVwDoxPWcUT4Q2REt4hrpjkDzELXSzx13qnTSME4dxKwGBlDCXxY06dMWSClShX3lJHpV1MeZsz79Slr6I62Ydpu53ffbZImTTJk3bofPZvOrDEMScZrDw+tmMUI0UMRJZnZK0LrwN60cOFy+eabn6Rjx/uyROM3RfxFWYwx1eRkEWniL7OnmCK/sQQ6G0+GKO0VCYvRjb2iizIkX7d6sW4PHDhNGjW6Va677jLPMc8Q6Zzz4sCBQzJx4nx58slZ1nh0ksyZSI+hBE+suSNGzJabbqosIOxFK6Gerl0z5bnnlvhWwRJvwt33IAeIq9BB7ryz2vE9hhlfEDynDkZY19F3qL9Bg1uy6QTMeGD2clt3AGHD6/wVVC9fBVirAAAgAElEQVRhMXLK5xyv1atXPO7Eypwx0IZQvRqORdOnvyKdOt1//IxhD6hEW08ZZwP2dSDTuGD2PGbvtLHE+jxnzgCpUaNStJaE4+WCsPjYY2Nl5sxXPevyc6Rg1ncUnJMzZhAQ4qlXoI+HDp0pQ4bM9BWZcUw3OX6x90AQJBH1P8iV6vcvaGO85xe7b0R7b8Udwz339PAl6zJOC8x9CRvZnykr9N4Oc3z+/Hfk669/svbBU075X6AgxoEOY6JatYry9NPpcsYZJYIsbVZe7OkzZ75i/b1Jkztc7zVPBKwT7YyO+89mzfr79qdzfGMc4c62c+dRgjlqO4eypOFQPZQ5S7A2AafjGO4U+/d/xnKOcd7PMXPH7e4cZ7oVK1ZL27b1s8ydwBPB54N46gCRbIeWpQgoAoqAIpC8CCghOXn7LqqS1xr2h/yyDaS91EixJCRPeHuXjH3z79QALglaUfeqk6TnnUUFkYXZ9PVvB6XxxM2y7+Ax9pOY5ruzUiEZdv+/RJloplQkJJ9zah55o0dpAjY8F7qfyKdZFAFFQBFQBCKFgIlgxRBJIIuf8RNGqHHjunuSLJ1tYQ2F+IYxqIbihAthtBnPtp1//pm+ctlRIHBh75Xq1LnRIqyFEiKRn7lgd17QOgnQgwe3saJAuxGlGVIjY9xgonGxBlmG9BcaHcOOQApijzNiEmsgCUqaQp8AY1xKjx49V158canUrl1V1qz5TvB0uZ1gWO/Xr6VFCLejI4Mo/MADt8nIkZ2MzxIzBNtQor8dzePzz7+TiRN7eD6HbTLSuhF3nWPXFMUcee3n3P0i4JnIDiiHjSzHRAYJHc921DbU4xZ1nYmwxER+NBH3QB7HOlSsmH+0L7sPGIMI8sLQOmVKLwEhh00w+i1atMIiF8DgOGpUZ4vEFJpYw4eJ6MWMc9ZgzBqgnWRLO4ri8OGzfaPbMqQjGKEmTHjMwgsYggAG4oHTmMXK6CRg22s6njsfOrSd9ew8G1mS7Xc7HzPme/VqZjlcuKXPPlsvDRs+YUVW9Eog2j77bD8pX/7coOIFzr9t29+Wc9Lbb3/i+S1DtDORZNLTm1pG+oIF8xtlZA2vKAhrA/o8yDP2kHXQoOmCMesmF6NTMJEM/ZwssK+OGfOoYL9mx6ppjjGR7ExEn6D6HkO08tqjGB0ERN0uXRplI4gyJN9Q0ri9/2/a9JelkyLymFti2oTvQFzF+o9yhw+fJVOmLJRQfYlZL1CWcx+w11wQnIPuT8bJFZLBNB6QnT2fIC+77znnj2mPYfoadQdxWrJhQN/BUW7y5Jcs8seECT2kWrUrs8xJ9rxk2stRp4l8isimw4d39H3hJrSPGQIOvsE5A/MbpPwhQ2ZY61/oeGXOGKFELJOemGjrKUO69tvDbfxNDsJ9+7aU9u0bGCP4s3PGrjdWT50zzgV+zkqMY2YsCdbx1itM5znGwdm0fuAeyOtM4rY3JKL+BzlT/f7F3gtwroKDlFeK9vyK996KdjMyMGue6Z4VdbGOngyJNLRv7LtM3KP06dMyy7rPnOPtMeCl83qNEawJa9f+YJ1pIAPOQ3C4Cw3ecKJgzejcsTqjs2cJrNs4r5QsWUyeffZVefLJ2bJjx64s9+8sadjtLDF16kLfV29Md5722MO9S6tWd8u6dRss55olSz6UUAcYZu6E3jXa99QVK150/GWZoGcZJn+8dQBGRs2jCCgCioAikNoIKCE5tfs3rNZt2X1Eqg34PaxvE/WjWBKSM9/4WyYt3ZWoUKScXNddWEAGNygup5+SNVKgX0O/+/OQPDRps/y9NwFDJIvIjRcXkKdblIx6X6UiIRmgrex9hpQobBoPG0Vka9Qx1goUAUVAEVAE/oeAKSITY/D//fet8vDDg2XFis+zQRvUCIUCGNIk8hUrVkRGjOgo9erVPB7N1qtvQbKCcX/69MUCsgmeIweR0YtYZV9Crlr1jedwMUX7YYwQTmKKbTS47bZrPS8+2UtL07PFjEEXDWeiLSKfiZCEPE7yGMZM165jLGPF7NkZVoRTO7GR8ZDf1I92mYg6+eWXP8iECS/K4sXvWRFvWra8U3bv3ivPP/+2ax+DkIVkE+Jmz+4vd955o3H5YMhMzui8TtKL6TlsU9l+T9DDaNCu3XBZvHilZxsY4gxDgjFFanYKwDzNC7kGDWorBQrks0hWvXtPkiVLPpJnnnnCGgNuybSOMNFV/Qz1IDTDccDNGcEL4CBjmyUGwsj13ntfyIQJ862I0aY1lyFFM+s+Qxhjn+hkiEtOUgTm83//+7Y8+ugYadbsjmxGVht/1ujm1l+1a9+QhezOPGOMcl5/PVNuuOFyi+CFtaNz59Hit6YbF5QAGUxj3svYaTteIBKoX7KfPnWLRB1ATCorI5OJnIUyxoyZKxkZU13rRMTPbt0aByINv/vuamnUqLfxiWNUyDgsYJxgXZ8z500rki2MvV4kaegxrVsPkWXLPvPE0BTJ0I+shjVnyJB2UqdOVZqMDEFMeqQpGj32wMGDp8uIEc+5tisoGdku5P+xdxbgVlTf+1+0pLRYoNiKqKiIioSBogIGIiAgKc2lu0upS3dLiIgBqBgoIiYigooSoogoCCKSSv+fd77/ub9zz52ZvebcU/fwzvP4gJw9Oz57z853rW0SlMCL9ZNPVk6T5rJla6Revb6ujIP7BjugRnAQfFOE3Ze98MKLMn58Zylf/ibXdDXxO73s5F1a0+cG5jXQYK5Ll3qOt4KoPmxlII3wS2NUZCenMXwKNOjSlFfbF4B/1671pWXLJ40i0P/NSd+XmTOXWd7hr7rqUsu4C+0i2EBAI2DVjOVg9M03W6RevX5WXxT8uLV3U1VqxSTB8Ti1V5NoEnHAiHP48LaWcQluNOnXb5o1J7I9+QWnE2/9qWZubRrz0G7hObhdu1GO1ePHAMe03ghOwNTPm9qLn99N357X/N40T0I+cPPKwIHNVYZKfvLtFtZUnsD3wj2vwI0gDRr0F+x7OD2aPsRrPYD3R4/uIGXL3qBGFY/zv3Nh/8WuIFN7jPT3ZUrfzmekxlatUNe0R6aZs2n3S7Tr2UBDO3hFxq0HEAEH3o4R+CFq+kM7vGb8wJx28+Yd1n7rggXvWq96iZHJ+v9qI1prdI0XdLfOOnifULMXFOiEAeu9hQvfFRhqm9YSmhtnnPLp5LAC+xsQx3s9gTdQYP7TseMYgXGMl6MI9aBmCKjt8xBNuOcA4SoD4yEBEiABEsi4BChIzrh1F7Gcv/fdMUma5+6tJmIJRzBiCpIjCDfGUV9zYTaZ2LCwXFwgqzonW3aflCbT98n+I6fV70QzYPmrz5NpTYtIpggnmqiC5LH1C0uVG3Ma6EGM7LwRGmHsjJ4ESIAEzlkCJoFcsCfXYFC2mBIHv8EPDichGIaQzM+j8V5kx4eN/GeeedC6BvDqq4tL9uz/m3scPfqv5fUWm5nwlID/7AeiTXjqwYal02N71YIXQbcH6Y4f38kSQzs9moNlvAfx2l133ShffrnJEujmyJHd8vbpxkzjNQjxmrwkajxfabwi2WXXbPQOGdLSErFApNCt2wSrzG4CXJMgKJA5BBvPPfeYVK9e0fIsmDlzJsGBCAS4SGv16vXyxhurLXGH/eBQ5eGH77bEXYH/7lbfDz98l4wf30WKFMlvbMoawad9cJ87d86U69RNG/NIGF5wIcbFVYROj9ch4YcfrrMEJzj8cXq0ohONCEZzjamdB43QxPZCdPr0aRk7dpGMG7fYte3Y8Zo8o5rETF7vw6Nf375NBP2A38dP20b8qNN69arKlVdeYh0qos+FOPb777db/Rr6KVtEpBHoa3ib2KDMGsGYxoMt4tIcaEFoPXt2HylWrLDMmbNcBgyYaXmQdvKQbdeJ5jDYqf7AceLErpYYzH40eUSfOXduXylV6kpZunS19O49RUqXvtIzj37bj1d409jpdthpeg9pavuHcJbHSySHdEzty+19PyKG4PJoDDsC3ylT5lrp1KmuoE/Mn/9/ntTt+cmaNRssj9w4iMRjypfJCyHi8Br7vd73Ej6a6tQ0jzQJ1Vav/kaaNRuSxjt34G0FTl7VTPkyeUB1Em+byuJliKYxWgi+AnnJkg+tg3mNB3VN/E5MnATdGrGoLZRBmTFu9OgxSWrWrBxRT2HIv1b4FeiN3tQWNB527XaK7xRXnHfuPM6an7uNMX77gpo177O8JUP4bHtkxxi1d+/fsnbtD7Jixf/WKvYczWRcZGrfYKIZy73WPKb1khd3jbFZ8Ptoc9261RfM+QK/ec0ao3372pZxEtZJffpMlTff/MRznhiP/alJlBIomHFi72ZMG0pfqpnrB+bB1M+bvlE/v5u+Pbe1kOk95MFkbOwnn9qwmnxFal6BdeXAgTNk/PjFjtk17QV4va9Zk7gxirf537my/4L6MLXHSH9fpvSD20y4x1btem/evAFSqlRJ189cY9Sh3S/RrmcXLBgojz5aPmVf8Z9/jnh6odWs/wIL+NBDd0qrVjWlbNnrLWNOjKMwpILRF8YvrGlsZw4axxFk/X90o7VGD3Ut4XRThmaed9ddpS0HAjDgt/dv6tR5wLiW0OxXBX98aHPJyUnyxBOVU4z4tN8OzgaaNKlu7UlhnxrrJDeDNu3Yrg3nt88L596CNo8MRwIkQAIkkLgEKEhO3LoNuWTJKw7K9FWJ5eGXguSQm0Pcv0hBcuhVlKiC5Ocq55MOVc83gPlPRDaFDo9vkgAJkAAJhETAdOjjJXCxvfoGe9XCoXvv3k2kQIH/CXD8PCavhn7iCg5rypdGjIw4TR77tB4/cIB7ySVFBSLFK6642HilqckTIfIWfG2xEy+NaDb46jov7hqxAATgl112oSDt4Cv/guM2XTkcahvARjVELLjSHAcmVaq0VUVl8oITGIlmcx7igLp1q8j27b9bHtw0nontNLwEC4Ee4gLzZGrXOGSAZ8yLLips5KFpg5prTO2ENAcO11xTwvJOvX79FouX6ftD3CZPcbbAtUSJC9OU2e2AHe1nyJAW8tRT9xs9HbqBxMFd585jLa/i4XwgPIIHW4jy3R6toYRJ6KUVjGmuikdeNQeSCHf77dfLiRMnZePGbSrRCK6679VrkkyfvlSN2k2Mos0jhJ0QtEEAF21hi0lg5STghcA9OXmh5/XMECOPGtVe1T+oQSsCmjznVqt2j0yc2CVF6BsYJQ73kpKS5fXXP0qVEuoH1yM/8MAdxpsV3LJoMu5QFC1NEIyPgwe3kBo1Knrmy+tGCkTqdfWz21wPHGEwhPE51MeLiZdhm5vhh5aHV37d2oD9ju3NPDAOr3KYPD1q+giIuzCfQDucM+dNgWdkjTES8qidVwaWx80LuGaegniQT4hO0OdGyyhB47lW61XQZqEpL+KsX7+qdQsDrneGwYup39PMX0L5pvBNQqTuZjiJODW3sKDNzprVRzCHcnrsGyecxkjNnMKrbBoRePD7bnM7zRoD9Qdx2O+/77OMtDTzxHjrT03iUC+BuVtd4hseNqyNYL0Z7GXbq/40hquB70dTkIx0YYzXrNlQRyNLJ06YH+F7xTtuD+ZsEyZ0keuvvzyUzzZd78RyXoF1eaNGA129JHvdEORWD1jX9ujR0NctMoEA423+p1n7JsL+i10Hsf6+Yjm2agxuNXtkq1atkxo1unj2C9r9Eq2oEv19kSIFrBvI8Jhu3jLtlYTaqWHugfkTvgmvcedcYw2HAhC7Oj3RWqNjbYRx8N13v1BXr9v8XzO3RiI33XSVlZaftQTm4RiXtI/T7Rp4V/vtYI8PNyfi1oCTJ08Zvx1tvrThYjkH0OaR4UiABEiABBKTAAXJiVmv6SpVpwX75e2Nzt6s0hVxDF+mIDmG8COcNAXJoQNOVEFy9TK5ZFjtQgowG0XklCIcg5AACZAACYSLQODVxE7eU908oaxdu0k6dBgt3323PSUrODyH59DHHqsUsmAPkf3559/WNYN+Nku9eGCDHp6lkC83T3s4mO7RY2IaAVNwvBAKYIMfnh7cHr/CEZPQxU5HI0Dw8pJrx6M56Ondu7EllNEcYGvyFchKc+2jm9fEUNs9vLqgTPBYikcjykY4P2JhhNdcDR5YBs3Ve4HhvQQLTiJbhJ8wYbEMGDDDEV3HjnUFoiWtt19NXfsRcGsOo/y2HTu8l9gGYZwEK/Cu/corK6VDhzGphA7B7SfUdoj33LzYhRKnH5G0xuOdRuil8RSmuebZLq8mX4FsTJ4jA8NOnPiK5dlT8zh5Rrbf04gNA9PQ9umafPkJ49XmK1e+1fL2U6zY/63J3IyK7DRNRjx+8hZKWC9jCrfDR7c+r06dKtKnTxPLCCg9j9fNEKHE61cQ7FVnbiJ4zG9wC0PgzQ/oO7p2rSeNG1dP99X0JibjxnUSGMwEzifc6hZ9LcTZuPUivY8Xq8CrrZGOV1uD2A6iPq88+R37kWa/fk2lTZtaqvmy5hr7QF5uYmSE0YoI7PiiaZSg8fyr9Spo518737PDa294QX8LD9cQl4fj0X6TWoEF8oQ5JsTNEJYHPlinDBw4M82NG+hX4W0YN5rYnpxDKZvGO6Qdr5tnZPt3jSBZ2/aDyxJv/alXP4Sxe/bsvnL33aVTFQPtcOTI+TJy5IJU/w7Pof37N5XixYuFUoWWgLdp0yGqdzUCPVVEykBeYw4E+C++2N8SF9mPad6tMQJQZi2kYKYx1G+kfuYVpn0gNzHaDz/8Yu3V2B5RkUfNfou2LPE0/9OsfRNl/wX1E+vvK1Zjq9bg1rRHhm9qxIj5nsae4KzdL9HmK3BMxbhft+6DrvuedljTXon2e7XDaY0RtGU6V1hHa42uNU6369PJM7L9m9+1hHZujfg1RiB2Ppw8I9u/+Zkv451QbpTw+404hY/lHCAc+WccJEACJEACGZcABckZt+4ilvPaE/6UjTtPRCz+WERMQXIsqEcnTQqSQ+ecqILksiVzyNwWmsPfbSKSWN7gQ28NfJMESIAEokcAm2D2lczwXhv4YGOuTZua0qzZ41KkSH7rar433lgtL7ww1/JCZW/e4TCye/cGIR98BpfWSfDslwjyjo1xHKw7CYghPoT4edmy1TJt2huWp06vR+vxEgcREycukZ49zUI4jdAFedJuqJoONzQb0RpRYiAnrVgv0EOx6Qp2tMlZs5ZJ//4zHD1gadsCDke7d39WqlevkEr0o7keLxSPgCYPZ4H59hIMeZXvr7/+kZ49J8uiRWm97EJ8AsE3hAvwNDhhwisybtzLaaLDdX8QQ1WsWEbtKVTTBk3X+wZnxM1DZnA4tMmuXetLy5ZPqsRb9vsHDhyWfv2mOQqGECf6rEaNqkmePDktQdrChe9ah4i2cQa8e3bqVFeqVUvdfrTtzy0cPLAkJY2yhGGhPMj7M888aPVtWrGJRuh1//1lZfr0nlKokPvNJppDIs3BvF1uP17x/YpGwLlBg/6unt/sPJjixYFtp05jZcGCd4zVpe3TjRGFGADtuEuXcY7GNTDMSUqqLdmzZ7O8jWOMchr3wikqCbEYKa9hntGx4xhHAyXbCOp//Xt2QX8yderrAiG6/eC62G7dGvjq60x5Rj8/efKrMnz4vJDHJ/TBHTrUEQhwc+TIZkoy5XfML1auXCvt249OmYMFvoz2B8Owm2662hKVwFMpxGqo70jN1xCvmygOv6GeRoxoJ+hfMPZv3LjVEkPaeUIYt7FaDcYhoJfQCvO5kSPbyS23XGNxxFxjyZIPUsWCfrZFi8cFhjsmox0/Y7+fuVBghkw3mtj1269fE2nYsJpru/IjFo22UYLGiETrVdBm56f/hpfkvn2bet42EFgn27fvks6dx6Vqy6G0WRhM4MpuzXjup/6QFwhTe/VqKJdffnFKnzB27CJ5553PU2UVfRIMtSpUuFlljOhVTq2AXvMteN0MEpgHfKOmth+c53jsT1G/ELovX74mDWIYTsGw5s47b5TMmTPL5s07LCFyYN8VrnmrH6Gak3fHUL4DP+8gfzC2xFgc/GAthHGwYMHzZf36zdZcx2m+rTUC8JOvUMPGcl6BuQLWP2h3Tsbp6EPAs0SJYtZ+xOrV6y2xpW2UDo5NmlSTVq1qhuwV2YlbPMz/NGtf5D1R9l8Cx81Yfl+xGFs1BreaPTKNh3k/hruok08//dbyGIu9Ha8nFK/4bgZKfvoyrD2wpilf/mbVvtK5yjoe1ujaOZVp/q+50cRuQ35v3dDO2zXt/cUX37aMZ0xPOG7nMaXh9Xss5wDpyTffJQESIAESyNgEKEjO2PUXkdzfM+gP+evw6YjEHatIKUiOFfnIp0tBcuiME1WQXLxQVnm3m+Ya2B0i4r3BEjpdvkkCJEACJOBFAIeyuOJvyJDZaQ6p3d7DAVTt2g9YIkEcUmm86fqphV279sqgQTPlpZfSCi9Nm/HPPPOQ5Rkk0Btk4Dt+NlHxHg4gxo/vJE8+ea+qCF6efRCBfQgKMWSw5zKnBDQCBI0YVOON1K/3ObSd115bJR07jpVgQbtdFj9iC/sdxPvxxxssQSkOlP08lSqVsYSmEHu5eXnz8oxm2oT3ygsEfq1bD3cVm4YiBg5ODwekEGwPHz7flblTHiHOa978cU8ubmXTtEGNoDUwfpNnLoRFnnH1b6giGWzwz5v3towe/ZKjgM+pvGg3aAM4WEuPl0CvdgKx9PTpb1jGC27fTfD7OHh5+ukHrL7Nr6dXjdBLIyrReAoL9j5q+na9DujwbqhiRVPf5EeMgsPgdu1GuhquIK6kpKflueceM4oXTTzS+zsO8mbPXi6TJr2qbvNIE0ImiNxhYKQZl9KbT+37OCwfO/Zly3BI861gvK5Wrbw1BkB4ajKA0eYjuO9Cmxg1aoFajIh8YWyCYP+ee27xJUQOzuPWrTstMZaTaM2pPDhobdDgYcFYjL+He76GNNHXLlv2sWWwZjLwsvOI/r1Jk+oCA6BItDkYnkE8BVbaeUSoc1sv8ZRdXhg/QCBv39bgp+2ZxkuIFeHJ+eabr/asX8SDscfL4CvUPtdPeYLDam8XmT9/oFSvfo+vpEweUtNTXozlY8a8JNOnL/VloIDvEMYUmJP5WUNproJv0eIJq++Dd2HTt5ieeaFXJZjGde3NE17CUzt9iKFgjIcyh9K3xVt/ao/hfub4kahHLwPIwLoP5Zv09QG7BMaYs3z5xzJq1ELZtOlndZT49vCNYK+gYMF86vciHRB9c6zmFUh77dofrDX3Z599qyoq5oyNGj0qjz9e2TJaj8QT6/mfZu2baPsvdj3G+vuK9tiqMbjV7JFpbmWAQDM5OUm9XoTRANbxw4Y5G0KanDCYvk3Ej1urkpMX+porY+7esOEjcttt16uEyHY+zmXWsV6jm9qS1ijZtMdi79/AEBp7V36Mb/GuaT9Ve/ORaS6KtGzDPfTlsXxiOQeIZbmZNgmQAAmQQOwIUJAcO/Zxm3Kp7r/J6TNxm72QMkZBckjYMsRLFCSHXk2JKkjOnjWTbByqWdj9LiJ7QgfIN0mABEiABNJNAOKNbdt2WgKbjz/+xvJ+Y3tCxgYlrkItW/YGwYb8jTdeKdmzZ013ml4RYGMOG4nwCAgBKQ6N4fHPfiAcgZeRa64pLuXK3Sh33HGDXHRRkYgIkPwWFB5S4MV20aL3rStNkVfkr2rVu+TRR8tH7PDObz7DER71hAOYqVNfk1WrvrbazO23Xy+4gvCpp+6zrjoPRSSAvGHjHGKS999fK/Ccjb8HCizQLkuWvFjKlLlG7rijlCXGKVAgryo9eNScPPk1S0R15Mi/llgM4iithxc3djjEh0cOeFRFXnH4jW+mVq37Lc9m4RK5wmM5Do7fe+8L2bTpF8uowPZuFfhtQKiAMhUtWkDFJRxtQhuHvfk+adISgdcW5N9uOw8/fJeULn1VWL5nmxU8vH///XbZuBE3c/zP2ADisBtuuFzuu6+s3HrrtVHlhHyhf3vvvS8d83X55RdZbQb/4e+REFdq6yqS4XBABw9tMG5AX49v5vbbrxMI+NBnhipWtPsmeNF7661P5eTJUwLhHuKtUaOCLzEKjGSQx5dfft/6ruO9T4fhAsaeDz9cZx0w//TTrlQ3G6Dd2+0LffXFFxf1daAcyfbgFPe+ff/IRx99LStWfGZ9v/Y4YPd16DfQz2IsyJ8/b1SyhzkTvFRCGAwPjOvXb0kRTQePTeHOlz1fW7Hic0t0G5w25mvly99kGXVcf33JiM/XbOBod59//p289dYnsmHDtpQ5m93Xos3de+9t1ncYrTYX+C0gb4FjJfqa6667zOr7MU7iz1D7m+B+DEzs8eyJJyrLtddelq5vLHi8zJYtqzVvgWdfPyJ3tB3MHebPXyFr1myw+gV8R4gLYt8qVcpJ3ry5ovINRSsRGORNn/66LF36ccq8zB5jwlFe3LyB+e8nn2xIMx8LbPsYy7EWgMdiv2sov1fB23PR11//KGXOg37pppuustr6Aw+Ujeg3aH8PGDcxFiFtiIdr1rzXl4AJwrg1a74RGETZ80SUASzxXYXD8CQe+9PAOb5TX4p5a6Tn9143jeDbxRgzbVpP30Zy4fzusU789ttt1joR7eznn39PtU5EHwzRP767ihVvlSuvvCSu59KxnFfYLCFOxFw8cKzEN4dvGH0H5lrRXJPE4/wvnG041Lgiuf9i5ynW31c0xtZQ+UfzPfQLmF/MnLnMGgexnr3ttmvl3nv/N6b6NVR2yjvqGn3ou+9+Yc3jg79/zJexD4z5O9aQoc6Vo8ktlLSiwTqWa3S7fFOmvGa1JXstgfm/nz0X9D/Ym58z5y1rLxVricD9m/TOrYP3UzEGPfhgOd97y5iLYg8IDgpQ3nCvzUJpY17vxHIOEO6yMD4SIAESIIH4JkBBcnzXT0xyd9eA3+XA0cRSJFOQHJOmFJVEKUgOHXOiCpIvLpBVVvbQeEjeKyK/hQ6Qb5IACaeoW6kAACAASURBVJAACZAACZAACZAACZAACZAACZAACZBAAhHQXAWv8daZQEhYlCgQ8Lr1B17Z4W04VKPTKGSfSZAACZAACZAACZAACZAACZAACZAACQQQoCCZzSENgQeH7Zad+08lFBkKkhOqOlMVhoLk0Os2UQXJFa89T6Y0LqIAc0BE9FftKSJkEBIgARIgARIgARIgARIgARIgARIgARIgARLIsATgFb5hwwHW7TVuz2OPVZQJE7pIvny5M2w5mfH4I7Bs2RqpV69vqoxVqHCL5R35oosKx1+GmSMSIAESIAESIAESIAESIAESIAESIAFHAhQks2GkIfDUuD/l+10nEooMBckJVZ2pCkNBcuh1m6iC5CYV80rnR/IrwBwUkZ8U4RiEBEiABEiABEiABEiABEiABEiABEiABEiABBKfwNtvfya1a/fyLGjv3o2lS5d69Fib+M0hqiX88ccd0qBBf9my5Vcr3Tx5csn06T3lkUfujmo+mBgJkAAJkAAJkAAJkAAJkAAJkAAJkED6CFCQnD5+Cfl22xf/kpXf/5tQZaMgOaGqM1VhKEgOvW4TVZA8tFZBefw2jYeWP0VkV+gA+SYJkAAJkAAJkAAJkAAJkAAJkAAJkAAJkAAJJAiB06fPyODBs2TUqAWuJYJI9LXXhkm5cqUSpNQsRrwQWLVqndSo0SUlOwMGPCdt29aSrFmzxEsWmQ8SIAESIAESIAESIAESIAESIAESIAEFAQqSFZDOtSALPz8ig14/kFDFpiA5oaozVWEoSA69bhNVkPxGh2KCdmF+dojIfnMwhiABEiABEiABEiABEiABEiABEiABEiABEiCBBCewf/9BadZsqKxcuda1pPfcc7PMmNFbLrywUILTYPGiSeDYsf+ke/eJMmfOm1ayzZrVkEGDWkiuXOdFMxtMiwRIgARIgARIgARIgARIgARIgARIIAwEKEgOA8REi+KH30/Ik2PhOTRxHgqSE6cug0tCQXLodZuIguSLCmSVD3pcqISyWUSOKsMyGAmQAAmQAAmQAAmQAAmQAAmQAAmQAAmQAAkkLoENG7ZKrVo9Zc8edwP+1q2fEniuzZ49a+KCYMmiSuD48ZMyYcJiGTBghpVuixZPSN++TQTeuPmQAAmQAAmQAAmQAAmQAAmQAAmQAAlkPAIUJGe8OotKju8d+ofs/ud0VNKKRiIUJEeDcmzSoCA5dO6JKEiuWTa3DKpZUAnlGxE5owzLYCRAAiRAAiRAAiRAAiRAAiRAAiRAAiRAAiSQuARmzVou7dsnexZwzJiO0rhxtcSFwJJFlcCBA4dl1KgFMm7cy5YAuX372tK2bS3JmTNHVPPBxEiABEiABEiABEiABEiABEiABEiABMJHgILk8LFMqJj6vXpAFn95JGHKFE1B8uSVh2TcewcThl28F6TMZTlkTL1CUiRfFnVWf9l3SlrP2Sf4Mx6fCteeJ1MbF4l41hJRkJz8TCGpepPGewb6ty0RZ8wESIAESIAESIAESIAESIAESIAESIAESIAESCDeCfz773Hp0WOiQJTs9kAwunTpCLn99uvjvTjMX5wTOHv2rMAjd7duE+SLL76XMmWutTxvV6hws2TKlCnOc8/skQAJkAAJkAAJkAAJkAAJkAAJkAAJeBGgIJntw5HApl0npOa4PxOGTjQFyV/9fFySV/wjR4+flexZuXkWqUZ06vRZ+fvoGXn6jjzSrHJeX6yP/HdGJq08JG9vPCYFc2eWzJnjo57+O3lWcmXPJA/emEuaVMobKXQp8SaaIPniAlnl1fYXyPk5MyvY7RKRxOnjFAVmEBIgARIgARIgARIgARIgARIgARIgARIgARJwJPDjjzukQYP+smXLr66Ebr75apkzp6+ULHkxKZJAyAT++usfGT9+sUyfvlSyZcsqrVvXlGbNHpMCBSK/Hx5ypvkiCZAACZAACZAACZAACZAACZAACZCAmgAFyWpU517ARPKSHE1BMlrK0eNn5PSZc6/NxKLEeXNmllDkxGfPihz+L/4qKUvmTJI7Rygl8k8/0QTJQ2sVlMdvy60E8b2IHFeGZTASIAESIAESIAESIAESIAESIAESIAESIAESSFwCL774trRpM8KzgPfdd7vMnNlbChbMl7ggWLKIETh+/KQsW/axvPDCXNm9e78888yD0rZtLSlevFjE0mTEJEACJEACJEACJEACJEACJEACJEAC0SdAQXL0mWeYFBPJS3K0BckZppKZ0XOaQCIJkiFEhiBZ9xwSkW26oAxFAiRAAiRAAiRAAiRAAiRAAiRAAiRAAiRAAglMYM+e/dK8+fOyatXXnqV89tlHZPjwtpIzZ44EpsGiRYrAsWP/ycCBM6Vw4fxSr95DUqxYoUglxXhJgARIgARIgARIgARIgARIgARIgARiSICC5BjCzwhJT1t1SEavOJgRsuqZRwqSM3wVsgARIJAoguSLC2SVuS2KCP7UPbh68i9dUIYiARIgARIgARIgARIgARIgARIgARIgARIggQQlcPbsWZky5TXp1m2CsYQPPlhOpk/vKfnz5zWGZQASIAESIAESIAESIAESIAESIAESIAESIIFzkwAFyedmvfsqdbsX/5L3v//X1zvxFpiC5HirEeYnHggkiiB5eJ1CUu2WXEqkMLD4SRmWwUiABEiABEiABEiABEiABEiABEiABEiABEggMQmcOXNWli5dLb17T5HffvvTWMg8eXLJ2LEdpWbNeyVTpkzG8AxAAiRAAiRAAiRAAiRAAiRAAiRAAiRAAiRw7hGgIPncq3PfJf7z4GlpPmufbNl90ve78fICBcnxUhPMRzwRSARBcpsHzpfWD+TzgXWriBz2EZ5BSYAESIAESIAESIAESIAESIAESIAESIAESCBxCJw4cUq2bt0pc+e+KQsWvCtHjhxTFw6i5GrVysvTTz8gpUtfKQULni+ZM1OcrAbIgCRAAiRAAiRAAiRAAiRAAiRAAiRAAiSQ4AQoSE7wCg5X8b76+bglSv73xNlwRRnVeChIjipuJpZBCGR0QXL1MrllWO2CPmjvFZHffIRnUBIgARIgARIgARIgARIgARIgARIgARIgARJIHALLlq2RevX6hqVAECe/9towKVeuVFjiYyQkQAIkQAIkQAIkQAIkQAIkQAIkQAIkQAIZnwAFyRm/DqNWgle/Oiq9X/k7aumFMyEKksNJk3ElCoGMLEi+uUR2mdq4iOTLmVlZHcdFBN6RTyjDMxgJkAAJkAAJkAAJkAAJkAAJkAAJkAAJkAAJkAAJkAAJkAAJkAAJkAAJkAAJkAAJkAAJkAAJkICWAAXJWlIMZxEYveKgTFt1KMPRoCA5w1UZMxwFAhlVkFwwT2ZLjFzqkuw+KG0TkYzXd/koIIOSAAmQAAmQAAmQAAmQAAmQAAmQAAmQAAmQAAmQAAmQAAmQAAmQAAmQAAmQAAmQAAmQAAmQQMwIUJAcM/QZN+EO8/fLO98ey1AFoCA5Q1UXMxslAhlVkDzqmULy8E25fFDaKSL7fIRnUBIgARIgARIgARIgARIgARIgARIgARIgARIgARIgARIgARIgARIgARIgARIgARIgARIgARIgAT8EKEj2Q4thLQJ/HT4tzWf9JT/8fiLDEKEgOcNUFTMaRQIZUZCc9OD50uK+fD4o7RWR33yEZ1ASIAESIAESIAESIAESIAESIAESIAESIAESIAESIAESIAESIAESIAESIAESIAESIAESIAESIAG/BChI9kuM4S0C63ccl+dm7pOjx89mCCIUJGeIamImo0wgowmSH78ttwytVdAHpYMi8pOP8AxKAiRAAiRAAiRAAiRAAiRAAiRAAiRAAiRAAiRAAiRAAiRAAiRAAiRAAiRAAiRAAiRAAiRAAiQQCgEKkkOhxncsAm+sOyo9Fv+dIWhQkJwhqomZjDKBjCRIvvXyHDK1cRHJnSOTktJ/IrJNRDKOJ3dlwRiMBEiABEiABEiABEiABEiABEiABEiABEiABEiABEiABEiABEiABEiABEiABEiABEiABEiABOKOAAXJcVclGStDY989KFM+OBT3maYgOe6riBmMAYGMIkgunDeLTGtSWK67KLsPSltF5LCP8AxKAiRAAiRAAiRAAiRAAiRAAiRAAiRAAiRAAiRAAiRAAiRAAiRAAiRAAiRAAiRAAiRAAiRAAiQQKgEKkkMlx/dSCHRauF/e3nAsrolQkBzX1cPMxYhARhEkj6lfSB68MZcPSjtFZJ+P8AxKAiRAAiRAAiRAAiRAAiRAAiRAAiRAAiRAAiRAAiRAAiRAAiRAAiRAAiRAAiRAAiRAAiRAAiSQHgIUJKeHHt+1CBz+94w0nr5Pvt91Im6JUJAct1XDjMWQQEYQJHeser40q5zPB6U/RWSXj/AMSgIkQAIkQAIkQAIkQAIkQAIkQAIkQAIkQAIkQAIkQAIkQAIkQAIkQAIkQAIkQAIkQAIkQAIkkF4CFCSnlyDftwhs+PWENJ+1Tw79eyYuiVCQHJfVwkzFmEC8C5Jrls0tg2oW9EHpHxHZ7iM8g5IACZAACZAACZAACZAACZAACZAACZAACZAACZAACZAACZAACZAACZAACZAACZAACZAACZAACYSDAAXJ4aDIOCwCy9YflW6L/o5LGhQkx2W1MFMxJhDPguSyV+SQqY2LyHnZMikp/Ssi20TkpDI8g5EACZAACZAACZAACZAACZAACZAACZAACZAACZAACZAACZAACZAACZAACZAACZAACZAACZAACYSLAAXJ4SLJeCwCE94/KBPfPxR3NChIjrsqYYbigEC8CpIL5skss58rKlcXy+aD0lYROewjPIOSAAmQAAmQAAmQAAmQAAmQAAmQAAmQAAmQAAmQAAmQAAmQAAmQAAmQAAmQAAmQAAmQAAmQAAmEiwAFyeEiyXhSCHR9ab8s/+ZYXBGhIDmuqoOZiRMC8SpIHt+gsNxfKqcPSr+KyF8+wjMoCZAACZAACZAACZAACZAACZAACZAACZAACZAACZAACZAACZAACZAACZAACZAACZAACZAACZBAOAlQkBxOmozLInD6jMgzk/6UjTtPxA0RCpLjpiqYkTgiEI+C5C6P5JfGFfP6oLRHRH73EZ5BSYAESIAESIAESIAESIAESIAESIAESIAESIAESIAESIAESIAESIAESIAESIAESIAESIAESIAEwk2AguRwE2V8FgEIHZ+btU/+OXomLohQkBwX1cBMxBmBeBMkP10uj/R/ooAPSgdE5Gcf4RmUBEiABEiABEiABEiABEiABEiABEiABEiABEiABEiABEiABEiABEiABEiABEiABEiABEiABEggEgQoSI4EVcZpEXhrwzHpvHB/XNCgIDkuqoGZiDMC8SRIvvOq82Rq48KSLUsmFaWdO3dK8eL/iMhJVXgGIgESIAESIAESIAESIAESIAESIAESIAESIAESIAESIAESIAESIAESIAESIAESIAESIAESIAESiBwBCpIjx5Yxi8iklYdk/HsHY86CguSYVwEzEIcE4kWQnD93ZpnfsqhcUTSbmtLw4cOla9f71OEZkARIgARIgARIgARIgARIgARIgARIgARIgARIgARIgARIgARIgARIgARIgARIgARIgARIgARIIHIEKEiOHFvG/P8JdH/5b1n69dGY8qAgOab4mXicEogXQfKkhoWl8vU51ZRmz54tX3zxhUyd+pz6HQYkARIgARIgARIgARIgARIgARIgARIgARIgARIgARIgARIgARIgARIgARIgARIgARIgARIgARKIHAEKkiPHljEHEKg7aa98s+N4zJhQkBwz9Ew4jgnEgyC5e7X88uw9edWU3nzzTVm+fLkVnoJkNTYGJAESIAESIAESIAESIAESIAESIAESIAESIAESIAESIAESIAESIAESIAESIAESIAESIAESIIGIEqAgOaJ4GblNYOuek9J42l7Zf+RMTKBQkBwT7Ew0zgnEWpBc96480uexAmpKa9eulZkzZ6aEpyBZjY4BSYAESIAESIAESIAESIAESIAESIAESIAESIAESIAESIAESIAESIAESIAESIAESIAESIAESCCiBChIjiheRh5IYMXGY9Jxwf6YQKEgOSbYmWicE4ilILn81efJ1CZFJHMmPaSOHTvK0aNHU16gIFnPjiFJgARIgARIgARIgARIgARIgARIgARIgARIgARIgARIgARIgARIgARIgARIgARIgARIgARIIJIEKEiOJF3GnYbA1A8PyZh3DkadDAXJUUfOBDMAgVgJkvPlzCwvt7lALiuS1Rel5s2bpwpPQbIvfAxMAiRAAiRAAiRAAiRAAiRAAiRAAiRAAiRAAiRAAiRAAiRAAiRAAiRAAiRAAiRAAiRAAiRAAhEjQEFyxNAyYjcCvRb/La+t+z8vp9EgRUFyNCgzjYxGIFaC5KmNi0iFa8/zjYuCZN/I+AIJkAAJkAAJkAAJkAAJkAAJkAAJkAAJkAAJkAAJkAAJkAAJkAAJkAAJkAAJkAAJkAAJkAAJRIUABclRwcxEggnUn7xX1v1yPGpgSl+aXeY0Lyo5s2eKWppMiATinUAsBMm9ahSQenfnCQkNBckhYeNLJEACJEACJEACJEACJEACJEACJEACJEACJEACJEACJEACJEACJEACJEACJEACJEACJEACJBBxAhQkRxwxE3AisOvvU1J30l7Zd+h0VABdf3F2md+SguSowGYiGYYABMn1Ju+VE6fORiXP9cvnkZ7VC4ScFgXJIaPjiyRAAiRAAiRAAiRAAiRAAiRAAiRAAiRAAiRAAiRAAiRAAiRAAiRAAiRAAiRAAiRAAiRAAiQQUQIUJEcULyP3IvDed8ckad7+qEC6rHBWGV2vsFx7UbaopMdESCAjEPjq5+Py7JS9Eg058j3XnCfTmhRJFxYKktOFjy+TAAmQAAmQQMQJvP76R7J9++9Sr95DUqxYoYinxwRIgARIgARIgARIgARIINIEtmz5VVq1Gi59+jSRSpXKRDo5xk8CJEACJEACFoGzZ8/KpElLJEeO7PL00w9I3ry5SIYESIAESMAHgVOnTsv48Ytl69adMmpUkuTKdZ6PtxmUBEiABEiABEggPQQoSE4PPb6bbgLTVx2S5BUH0x2PKYILzs8ifR8rIPfekNMUlL+TwDlD4OPN/0nzWfsiXt4852WW15IukEsLZU1XWhQkpwsfXyYBEiABEiCBiBL499/j0qPHRJk1a7kUKJBPmjSpJq1a1ZTChfNHNF1GTgIkQAIkQALxTuDXX3dLo0aDZN26HyOS1dtvv17y5cstJUteJCVLXiylS18lN9xQUgoUyCuZMmWKSJqmSD/6aL3UrdtHjhw5Zgoa0u8zZvSSWrXuD+ldvkQCJgIQLqDtHjx4RD799FuZNu0NOf/83DJ1ag8a3Zng8XcSIAESIIGwEdi//6A0azZUVq5cK5deeoG0avWkNGpUjYK6sBFmRCTgTODbb3+SUaMWyPvvr5USJYpJ06Y1pG7dByVnzhxqZJhPJicvlJMnT0n37s9KliyZ1e8yYPoIHD36r2Cf+qefdsmrr34oCxa8Ky+80FoaNHg4fRHzbRIgARIgARIgAV8EKEj2hYuBI0Ggz5K/Zcnao5GIOiXOzJlE+j9ZUJ4qmzui6TByEshIBN759ph0mB95L+UzmhaRu69Ov9UpBckZqXUxryRAAiRAAucaAXjuwYb9kCGz5Z13PreKf9VVl1qb7tWrV5AcOXhTybnWJlheEiABEiCB/yOAcfLw4WOybdtvsmjRe9ahaKTEunaqt912nXVwHiuPemfOnJW//z4oa9f+INOnvyEffPBVSE0C4mocHj/88F1StGhBX0KAkBLkSwlP4MSJU/LLL79bntJ++OEX2bhxm/z99yFrLuv2XQ4b1kZatHgiZiL/hK8UFpAESIAESCANAcylVq9eLwMGzJD16zdbv5cpc63069dUKlYsI5lx8MmHBEggrAS++WaL1KvXT3777c9U8TZrVkMGDWqhNghYvfobGThwhkyZ0t3aH+UTHgJYVx84cFg2b94hmzb9Ips3/yI///yH7Ny5x1prOz3lypUSGLQWL14sPJlgLCRAAiRAAiRAAioCFCSrMDFQpAk8O3WvrN1+PKLJNKucTzpWPT+iaTByEshIBOZ/ekSGLD0Q0Sz3fbyA1LkzT1jSoCA5LBgZCQmQAAmQAAlElAA8UOAqvDFjFqUIOmrWvE8GDnxOLrmkaETTZuQkQAIkQAIkkBEI4BB1yZIPJSkpOeKiZPDAAXiPHs/KY49VkqxZs8QEEUSePXpMkrlz3/KVfseOdaVz52ckTx5eUe4LHAOnIQCDgDVrNsj8+SsEHrz9GARUqHCLTJvWUy66qDDJkgAJkAAJkEDUCUB8N3jwTJk+fWlK2u3aPS2dOj1j3YjBhwRIIDwETp8+I4MHz7K8Izs948Z1kmeffcRooLZly6/SsuUwy6hSEz48uU/cWGCcsW3bTlm69GN5+eX3XYXHbgS09Za4BFkyEiABEiABEogNAQqSY8OdqQYROHD0jDwxZo/sOXg6YmxuvTyHzG9JEUTEADPiDEXg6PGz0mnhfln9478Ry3fDe/JKt2rhu6adguSIVRUjJgESIAESIIGwEsBG8SuvrJQOHcakiD1uvPEKGTWqvdxxxw3GjfuwZoaRkQAJkAAJkEAcEjh27D/p1GmsLFjwjip38OhUq9b9VthQPQ9D2Nu5cz21Vy9VxnwE+vTTb6Vq1ST1G3XqVJGRI5Mkb16KkdXQGDANAXxrs2cvl0mTXk3j6U6D69JLL5CpU3tI+fI3aYIzDAmQAAmQAAlEhMDx4ydlwoTFlrdk+7nvvtsFHvyvvrp4RNJkpCRwrhGAk4UePSbKrFnLHYuu8bS7ffsu6dx5nBQtWoBrmXQ2IPs2vuHD58ny5WtCis2vZ+uQEuFLJEACJEACJEACjgQoSGbDiBsCqzf/Jy1m7YtYfs7PlVmWdyomRfLGxhtMxArGiEkgBALf7zohSfP2yx8HToXwtvmVu68+T2Y0LWIO6CMEBck+YDEoCZAACZAACcSYgJP3Rwg6nn++tVSrVp6i5BjXD5MnARIgARKIPYFhw16UIUNmGzNyxRWXyLx5A6RUqZJpwkKcAi9R3btPVHl8jeWBLK7QbdhwgHz33XZjmeEReeHCQVKpUhljWAYgAScCmIuuXfuDdOs2IeWae7+kOHf1S4zhSYAESIAEIkng1KnT1o1U/fpNS0kGxt+jR3eQsmVviGTSjJsEzgkCJ06csr6viRNfcS2v23oKc88NG7Zac098q5Mnd5NrrilxTnCLRCFxm0ly8kKZMuV11TrXKQ+1a1eRoUNbSuHC4XOcFYmyMk4SIAESIAESSFQCFCQnas1m0HLNWn1YRrz1T0RynymTSJ/HCkidO/NEJH5GSgIZicCCz47I4DcORCTLuXJkkuUdi8lFBbKGNX4KksOKk5GRAAmQAAmQQMQJOB2WFSiQT5KTk+SJJypTlBzxGmACJEACJEAC8UpAc9ht5/2xxyrKhAldJF++3I7FcRpvvcodqytrv/rqB6lRo4vqQLlatXtk4sQukj8/ryGP1zYcz/mCF/FXX/3Q8k534MChkLL60EN3Su/ejaV06StDep8vkQAJkAAJkEAkCMDzf58+U2T69KUp0V911aUyblxnufvu0pFIknGSwDlF4KOP1kvdun081yw1a94nffs2kRIlisnp02dky5ZfZc6cN2XBgnctI9KJE7sKvks+oRH444+/LE/Vr7/+UUgRYO+5a9d60rhxdcmZM0dIcfAlEiABEiABEiCB9BOgIDn9DBlDmAn0f+2AvPzFkTDH+r/oLi2UVd7sVEyyZ80UkfgZKQlkBAJnz4rUmfinbNx5IiLZnf1cESl35Xlhj5uC5LAjZYQkQAIkQAIkEHEC//xzWJKSklNtIvPq64hjZwIkQAIkQAJxTuDQoaPSps0IeeON1cacQhTZpUs9T0MejLetW49QXWV7223XyezZfaREiQuNafsJgCuO4QUZB/KbN++Qb7/9SQ4fPmb9CQ9XoTyYM1x55SVy0UVFpEyZa+X226+zPI3xYDkUmufGOxDoz5q1TPr3nxFSu7vrrtLSoUMdqVTpVsmRI9u5AY2lJAESIAESyFAEdu7cI02bDpEvvvg+Jd+Y39Eja4aqRmY2TglgLgkPycOGzfM9l4RR5QsvtBasYfiERmD79l2WUeEHH3zlOwIIkRs2fESaNXtMLrmkqO/3+QIJkAAJkAAJkEB4CVCQHF6ejC1MBBpP2yef//RfmGJLHc3w2oWkWplcEYmbkZJARiAweeUhGf/+QYEwOdzPgCcLSK07IuOFnILkcNcW4yMBEiABEiCB6BDAIVmTJoPlt9/+TEmQh2XRYc9USIAESIAE4pMAhLsNGw6Q777bbszg0qUjpHLl24zhZs1aLu3bJxvDIQA8Ljdo8LAqrFsgXEv8++/75J13Ppdlyz4WeBOLxpMnTy6pVq28NGpUTTCfyJo1SzSSZRoZgADa5JIlH1rGcBoRPNoSPCDfcMPlAiFy+fI3S9GiBXiLRwaoa2aRBEiABM51ArgJoG3bUanGu0ceuVvGju1kjWV8SIAEQieA2zZWr14vAwbMkPXrNxsjuuGGktKpU12pVq0CDdqMtNwD7N17QJKSRslbb32qigVeqGGsWrbsDXLPPTfLjTdeKdmzh/fmXlVGGIgESIAESIAESMCRAAXJbBhxSeD4qbPy8Ig98seBU2HPX/HCWeX19sUkV3Z6SQ47XEYY9wQOHD0j1Ubtkf1HToc9r00q5pXOj+QPe7x2hBQkRwwtIyYBEiABEiCBiBI4fvykDBw4Q8aPX5wqHR6WRRQ7IycBEiABEohjAm+//ZnUrt3LmMM77rhBZs3qo/KyBQOgKlXaGuNEgNq1q0hycpJAkOn3PC0CvwAAIABJREFUwbi+Zs03Mm3aG5YYOZYPvCb369dUKlYsI5kzc58vlnUR67TdxMjwlFapUhm5664b5frrS0rJkhdL7tznSb58edhmYl1pTJ8ESIAESCBkAk63USGyZs1qyKBBLSRXrvDfYBlyZvkiCWRQArgBZt26H61baL7+erN89dUPVkkwv7zxxiukXLlS8vDDd0np0lfRSDKddewmRr7ppqusm0vKlr3euuEHno9xWw5vzEkncL5OAiRAAiRAAlEgQEFyFCAzidAIrPv5uNSfsje0lw1vPXJzLhlep5DwrCIieBlpnBI4fUakxax98snW8Hsfv/PK82TWc0UiWnIKkiOKl5GTAAmQAAmQQEQJYOO+Tp3esmfP/lTpDBjwnLRtW4sb9xGlz8hJgARIgATiicDp02dk8OBZMmrUAmO2GjeuJs8/31p14Lp160559tkBsmnTz8Z4/Qid7ci0nsLgtbh69QqWCPSyyy60hJ+//75XGjceJF9+ucmYN3i3mjGjtxQrVlAOHz4mu3btlffe+1Jefvl917LVr19V+vZtKhdcUNAYPwMkJoEtW3612pjtdRxi9R49npUKFW5RfT+JSYWlIgESIAESSGQCy5atkXr1+qYqIozNxo7tKDVr3kuP/4lc+SwbCSQQgVOnTkty8kJrjYwH/RjWwc8995hlmJspEw1PE6i6WRQSIAESIIFziAAFyedQZWfEos5Zc1iGLf8nIllveX8+aVfl/IjEzUhJIN4InBWRce8elCkfHAp71s7Llkne6XqhXHB+ZK9JpSA57FXHCEmABEiABEggagRwbXbHjmNl0aL3UqWJjeWZM3tbXkX4kAAJkAAJkMC5QGD//oPSrNlQWblyrbG4Y8Z0tA5jNc+2bb9Jw4YDUgSZXu/Ao9ecOf0E19xqnp0798iQIbPlpZdSj+OB7z700J3SoUMdueOOUmk8z65atU5q1OiiSUpat35KYLAUfN3usWP/ydixi+T55+c6xoO5BK4pv+66y1TpMFDiEAj0qAYBQ/fuDaRp0xr0Dpk4VcySkAAJkAAJOBDYvXu/NG06WNas2ZDqVxiHTZ/eU6644hJyIwESIIG4JhB8y8l9990u/fs3k9Klr6QQOa5rjpkjARIgARIgATMBCpLNjBgixgQGvn5AXvr8SNhzkTN7JkuQ3LBC3rDHzQhJIJ4InDp9Vl785IiMeCsy4v4XWxSV20vmiHiRKUiOOGImQAIkQAIkQAIRJTBr1nJp3z45TRp16lSRkSOTJG9e/9fGRzTDjJwESIAESIAEIkBgw4atUqtWzzS3BgQnVaxYIVm8eKjcfPPVqlx88cX3UqVKW1VYrSAZXpGXLftYBg2aKRA8uz0dO9aVzp2fsbxZBT84ZB4xYn6KxytTBmfM6CW1at3vGOz48ZMycOAMGT9+sePvEOBMntxNrrmmhCkZ/p4gBOBRDe2hX79plsB+2LA2AiEDPaklSAWzGCRAAiRAAq4EvG7dwLysZ89GvI2K7YcESCCuCeCWk5Yth8m6dT9Ks2Y1pHfvJlKgAHUbcV1pzBwJkAAJkAAJKAlQkKwExWCxJdB0xj75dOt/Yc9E9qyZpO6deaTzI/klS+awR88ISSDmBP45dkYmf3BIXlxzOCJ5GVyzoDxZNndE4g6OlILkqGBmIiRAAiRAAiQQMQJuAiyIl+bPHyD33ntbxNJmxCRAAiRAAiQQLwTcDHSC83f//WUt73aFCulu9/LjhVgjSIb4d/LkV2X48HmCmw7cnn79mkqbNrUkR45sjkEOHToqbdqMkDfeWG2sAnjymzdvgJQqVdI1LLw1N206RCDAdnoeeeRuy1Ny0aIFjOkxQMYngHbQpMlgyZ8/j4we3UHKlr0h4xeKJSABEiABEiABJYG33/5MatfulSY0jLNmz+7rOadSJsFgJEACJBARAv/+e1z69p0qU6e+bhm3du5cjzecRIQ0IyUBEiABEiCB2BCgIDk23JlqCASqDNstv+0/FcKb5leq3JhTnq9VSHLlyGQOzBAkkEEIbN19UoYuOyBfbj8ekRw/VzmfdKiqOxgNRwYoSA4HRcZBAiRAAiRAArEj8Ndf/1iCkVWrvk6TiWeeeUhGjUrixnPsqocpkwAJkAAJRIEADl179JgoECWbnk6dnpHevRtLFqUF/cSJr0iPHpNM0Vq/33HHDTJrVh+59NILHMMfO/afjBw5X0aOXOAZn+aWg++//1nq1+8n27fvMubtsccqyoQJXSRfPnfDZ3hcnjhxifTs6V7Wtm1rSd++TV1F0saMMECGIPDPP4clKSnZ8qg2dWoPKV/+pgyRb2aSBEiABEiABMJFYOvWnfLsswNk06af00TZrVsD6d79WfVcMlx5YjwkQAIkoCHw1lufSrNmQ6VOnQdk0KAW3BPWQGMYEiABEiABEshABChIzkCVda5n9YffT8iTY/+MGIY852WW5vfmk/rl80iOrBQmRww0I444gWMnzsrUDw/JzI8OyekzkUnujityyJzmRSMTuUusFCRHFTcTIwESIAESIIGwE/ASYeFa+pdeGiy33npt2NNlhCRAAiRAAiQQLwR+++1Padx4kHz55SZjlhYtGiIPP3yXMRwC+BE6I3zt2lUkOTlJcEtB8KMVI8PLMkTN8MDn9SxevNLyaKx5hg5tJa1b15RMmbz35eAV94knurl6bsa8Al4B7767tCZZhsmgBOy2BU/itWrdb2w3GbSYzDYJkAAJkAAJuBL4++9DluH3Bx98lSbMbbddJ7Nn95ESJS4kQRIgARKIKwL79v0jbduOkNOnz1gGqRdcUDCu8sfMkAAJkAAJkAAJpJ8ABcnpZ8gYokjg5S+OSP/XDkQ0xWLnZ5GaZfPIXVflkJtL5BDDGUhE88LISUBL4Mh/Z2TjzhPyydb/5IPv/5Xf/o6MN3HkB4L9lT0ulMJ5s2izF5ZwFCSHBSMjIYGEImB7W82cObMMG9ZGrr66uJw5c1YOHToiO3f+KVu2/CqbN++Qb7/9Sfbs2S8bN26zyl+gQD6BgOL226+XBx8sJ9igz5o1Mn0axCHw2IXD8s8++1a2bftNrrrqUivdVq1qyiWXRNa449Sp04LDiZ9//l3gNWXjxq2yYcM2+eqrH+SGG0rK3Ln9LG7aZ/fu/TJt2utWeQ4cOCwPPFBWOnasK6VLX5kuAQA83f3++z75/PPv5IsvvpNNm36x6g3Xg0Mog/jh8QyinNKlrwprfR09+q/s2rXX4rNhw1arnfz44w6BYGjMmI7SuHE1LZ6YhEObh8dBsMN/KAfq127rZcpcIxUrlpGqVe+Uq64qLpkzR87wDnnZtm2nrFjxuaxevV7Wr98iBw4csrwv3nPPzfL00/fLxx9vkFGjnL0thtt7D9r/t99ukyVLPpQ1azZYdYu8VK58q7Rs+aT1DUT6Cf4G0Qegfuz2Dc+XXbrUc/1+sEH/5pufyPLla6yr6bNlyyq4ih5iLb/5R1yvv77Kim/dus1WXDVqVLCuRSxevFjEUOD7Rn+B7wv1sH79Zvnpp13WN4YHfeJdd5WW+vWrym23XR/RNhqxQgZFbNf7Tz/9ZvVnmzf/ktL3mrySRiuPSAeeJSGK/OSTjanaJX676aarpFSpK+Spp+6TO++8UXLmzBFy1k6cOCX79h2wxqLNmzE2/x8PRDpjRi9LSOb0oP2grbz22kfy3ntfWHnFd1y9egXrO/AzjtpxLVr0vrz77hdWmRFX7doPWH1C4cL5Qy6j14voG3//fa/lHT64n8Z7mI/AGOOJJypHbE4S67HCHmt37NhtjbHom9Eno0/s1auRoP8P5fnf4eVi6dNnqufr8TSer1q1TmrU6GIs7hVXXCLz5g1QX7MNlg0bDpDvvttujBsBnn8ewt+n0oRF/zV+/GLp12+aMR7Mv1u0eMJzDojvH3HBe7PpwZzvtdeGSblypUxBrbZjKi/yBk9bOXJkM8YXiwCBffA332yx6g7zJntsRD+MMb9KlXKSN29a4Xgs8mzq66I5J/3jj7/kueeGSsmSF8sLL7R29KiG9vzLL39Y849PPtkgv/66J2WebK8xMMZFek0Yb3Vl5yfWa1VTewocO7//fnvKej5wfYix89prL0vX/PFcm6c4jcnoUzEuw5hj8eKhcvPNV8drs/WVL8z99u49YH3/2I8J3GcI7GvLl79ZqlS5Qy6+uIjvfQ2nPSisg+21sNNtB/b+xzvvfC7vvfelNR9H/2/vFT377CPWPo3JOMcXDBGx08XacsWKz6w1IR6Muw0bPmrtt0Rqbywwr/Y6/e23P7Pmx/b+hb1Hh7k55ujhLr9fXk7h7X7zww/XWfN6e12PurvvvtulZs17w76mDeSFtVBwmlWr3iWvvbZK5s59y7GIEPo1aPBwOIpvxRHrsQPfHOZQO3b8IbiFA/uc9rcNQaOf+XPYoPiMCMZ/X3+92eqb1q79IaW/CPccMLC/xzxz3bofrPkm1tc9ejxrec/Wfmdoh1jHYJ3w0Ufrrf6qadMagv4qV67zfBJIHRxtCmMQ9rzWrt1k7edjXArkgXZeqdKtUqRI+NfsSH/v3r+t/Qq0KczL7XERe5kzZvSWCy8slK4yxvvL0d6XR3ros4YOnSPTp/eSihVvcUSEbx3jqdteItZLaBdoH5FoG8GZisW+SkaaZwTyOnz4mDW+f/nl91Z/Z5+1IIy934jbkbAfHM61rv09Y+8R/R32oO0+xe8NVJH6bmOxZ4xvDnWCPTn7zDRwvuq2PxQpBoyXBEjg3CFAQfK5U9cJU9IhSw/I/E+PRLQ80GnAYzIEl1ddkE2KF84qFxfIIhfmzyq5cmSSywpnlez0ohzROmDkaQnA2/Ev+07KmTMih/87I3sOnpZf/zpl/dvO/afkr0Nn5MjxCLlEDsjOglZFpcxloQsSQq1bCpJDJcf3SCBxCXhdS+in1GXKXCv9+jW1RJvhEmseP35ScLg0evRL1saH0wMh9OTJ3SyvchpveUuXjpDKlW9zjAuHqNiks8VvSDNQmOr0kuZK7MD3Pv30W2nXbmTKprD9Gw6KQr0iGZtE4DR16uvWAaHmwUYVhEt+6itw0+XXX3dbwsjATRendP0cxr766ipp1Giga/b9CGw0DBAGm0gvv/y+zJy5zPFqTqd4qlW7R7p2rZ9uAXlw3HZ7nzz5VXU9OuUPQmG0JbBPz4PNWhzs4Ptz8hKEuAPb7aFDR6VNmxHyxhurXZM1idlw0AMjCacDDLdIvdoFmGJzfsiQ2SnipMB4AvsPEyt8Z7NmLZPhw+c7xpWeb9grbbRRfN/z5r1tHVhpHoijO3eu53mghbjq1u3j6hVTk44mjGYzNljAgr43UDDjlA4O7IYPb5suga8m/25hsPGNQz70u++/v1bFEYeNEB7ikN3twNLuZ3fv/sva4A7e+HfLDwyE5szpZx1oBj8wSklOXihTprzumE8I9caO7SRFixYwIoEofsyYl2T69KWOcfn5poyJ/f8AofTTDz10pwwe3MKXsZDpO4zWWBEoDti+HeLzHcaxFnlPz6EQDovr1euXYuCQ3vFcW7ehhsN3MmLEfBk8eJYxCr/ztBdffNsayzQP5p4vvthfrrvuslTBkT8Y8SQlJRv7BoiWxo/vYjz4hTFb06aDrUNk0+PnwF8jSPbqX0x5idTv6IMhJpo0aYk1Rmoe9I99+jSxDDHCtVbRpKsNE0pfl945qS1iwPc0f/4AueWWa1JlN5Q8hbomhGHECy/MlWHDXtQiCymcn7WJKYFor1VN+Qn8HXUHseSMGUstw17Ng/YEUTrmtG7PuTZPsfcHbMNk9JnBhg9OrDRjj8lDPeLVxKOp21DDYP2D9SDmfdq+FmuzFi0etwyunW4PcDL2DhY4O+U3+LaDnTv3WGu8l156z7V4SL9//6bSuHH1sAmEkS6EhAsWvOs6xg8Y8Jy0bVvLShOGRD16THLNo9dNC24vafoevIvy9+vXRBo2rObLqEgzN9Cs8ZzyD0P/BQvekSlTXvOcd+LdZs1qSO/eTaRAgbyhNmHrPYhWFy5819eej1OCzzzzkIwalZRu0aim/sK5z+nlYMENrLbv+e+/E9Kr1ySrj3B77r+/rOAGhkKFzk9XPdovY62E9RHa0NKlHzvuzQQnBIcaaLMw3nUzFggc35wcLbhl3s9NLGiLAwbMEOz5BT9o7zAA9CtKRr5hKIY4YTBsG+V5wQaPJk2qWQ4+QjEmtvftnISKbunCgBN9Y/bsWT3nGJo1nh/mYWl0ikiitS8fnBXbsBDC1L59m6bq6/GtfPfdT9Z6afnyT4zrUnvcQFvEGBZK2zChCmVt4Xe9k9HnGWAYSt1h/t6q1ZPSqFE1X/2Il8FFevs9CKlhRI49SbfHy7GC/U4s9oyDBewwYgp0jOJUnkicW5m+Kf5OAiRw7hCgIPncqeuEKmnzWfvk483/Rb1MF+bPIvlyZpYsmTPRc3LU6TNBm8DJU2fl570n5VTktcdpoD9fq6A8dlvumFQGBckxwc5ESSCuCUAgW7VqUpo8QrDapEl1SziFAwAcEsMT3wsvvOh5GKURwmmAwNtu377TZMmSD1IFb9fuaWnT5ikpWrSgvP/+l9Kx4xjroA4bb599ttHTW56XR00/Qo/ADJk8swaGheV0y5bDXA+F/R5w4CBj+fKPZdSohSliWmx+wBsxPGzAW+uZM2csMWnPnpPSiKARFptVOCw0bXpjk3vixCVWPH4e7eED2heERW5ef5GmH4GNKY84CJg9e7lMmvRqykEYNuU7dqxjXb8OYR4OVyAo6t17SppNfYTt06ex5QEpvd6PwBYbWzhQDT7orVnzPunUqW7KNe4QanbvPtFTWBCODTCIDlEX48a9nAol8tO3bxOrbW3YsEU6dx5niRbGju0ou3btk/r1+1mepp0ekwBE6+0yOG63doEyDB480/NwDHFpPD/C2AHcIezweipUuEWmTespF11U2NQEjb8HH9ZCSAUhPIRUePA9Dhw4wzUek8dN2+My+lHUs9YbqDHjQQG8jEAQVGNI4pRmqIfgfvMfHN5LqI/vo1GjRy0vJfny5RYchAT3v/g+8b3A65eTKHnWrOXSvn2y72y6iRm0bXfoUHh5renp2Qnelrp0GWd5XPJ66tSpIiNHJqXbO4tTP410A78F3O4AgUFS0qg0WQqHODraYwXS69RprCXU8Ptg7H/++da+Rfo4FOzceaynoCfcY7DfsgWH1xjA2O/4mafZ193C06DmwUFt8MEv3tMIvO34NQdwCOvHiERz4G+nrxEdIWy8HPyjD8btERCtBhrhoW/F4Tm8tMOrH7xHoV8IHttMfbCm3sMdJtr9TGD+bRFD2bLXS8+ejVLmtMjT/PnvyNSpr6VaP2BdiBspypa9wYrGa14aypoQ4ybGLfTrmOd4HV6HWg/hWk9Ee62qLa9b3WHtgu+jevV75MorL7UEQej/IVIZO/blFNamsfNcmqeEuj+AutKMPSahqjYebdvwEw77DB999LU8//xcV8NwU3yYmw4d2jKVoAnG361bjzCuqYLjDjSMMRmJBr8brn4f/dPrr38k/ftPTyWkRd4gIsQ6EOUbOHCmNf+HkQfmrB07jpVFi9xF037WNF77Bl71ESiQNtUbfsc8qHbtXp5BV6wYK3ffXVoTnRUG/N544yOrTdkeW/HvWDdgjw9GXtgTguEj9kXsJ1SRJt635wwQgAY7OMBcqXnzx619DeRt5cq11jrHvn3IqWDhMNCK9tgR6jen6cPASNNPpsdoMrAe0P7hdRcG88H7xJifNGv2mOWlHPvXZ8/+b46C/cvAtavXtxDK+OanTZhuT0FftXDhIKlUqYz6u4KBBPbo4RTAnjPBMAxemzHfwT4vbjocMWKe474Ywo4Y0da6aUj7hLpvp1nzoAymPtMPc22Z0hMumvvywfm0DQsxZ549u2/KjUBu3wraGObx9epVtYxh0T9AyI5+2WncHT26Q8qcPz2M8G601juh9nnxMM8AJ3ucHz58Xqq5Egzuk5JqW99qtmxZLCceODNz2qNGWMwtcFOU6Vm2bI3Uq9fXFCzV736+QVO/qrnNKhZ7xpozKido8XSTn69KZWASIIEMQYCC5AxRTcykE4Gqw3fLjr9OEQ4JkECUCDSrnE86Vg2PRXgoWaYgORRqfIcEEpsAPMo0b/58SiFxaILr5iB6c7qa+eDBI9Kly3jPQ5VBg5pLmza1JEuWzL7hYfMFV2126jQmjYigZ8+G1gaMfeW9LZKFB9S5c/vJm29+4uktzyTWwQbxn3/+bW1uJye/pPIsYRLb2QCwKQZPeTjEcntwpeucOX2tK5NNDzx2QCgbKGDF5iK8WtWt+2Aakexbb30qzZoNdTzYx+E0vFubRMnIEyzn4QUDG57BhwBOedYePuzff9DKHw6C3B4/Ahu3ONBmcJVjt24TUh1KQVQ7ZkwHgYA6UCSI8PC8gvDBD3h361bfuqo9VFEyDlThuQwbwMGii+D2bqe/evU30qzZEOtgwe0xeSL2al9oWyhvsFdkiK9xgBPooQibly1avGAdnOBqxqZNh7hGrRWnQ2iGq1J79pysEqI4tTF4Wcb7Xoe/dkZNm6m4Dg+iJpMI045Pc9DixR8HGsuWfWx5CbQPayEOwRWx119/ecqrpsM/P4IbGEs0bjwoVZ9ri2tvuKGk5M+fN403Sc0GrXYz1vZg8u67X1jl9joIBoBwiO5NfazT7xgfIAKfN29Fqp/RhuCNt2LFW9NwQh+CMgUe8pjanC0WhxDM6XDIKW9O3zyMA2A04ObhPDAer+8T+YEnUgilAwUEbgzTWz9I7+OPN0i/ftPSiAf8fgtuglFT/cdyrLDnIugHJkx4xfg92GXRejILLDvKuXjxSmv8NT3hGINNaWh/hxjBywAmMB7tPM0+0G3XLq243SlfbqI9zXzPjk/rHdmPR2jE7Wccwm0XtWr19JxTIE7MEzHexvKBiGfQoJlpxPPoc0aPbi9PPXV/Sh/sNUZBrAJGECHF8ollP2OXGx7B4ekzUMQAIzkYCQYbyTnNAxHPhx+uszysO4mHQxElI06nvilQUFuiRDHJnTtnmuozzY3wQnr7sliuVb3aq1t7wjuY08FLrFObx5y5SZPBsmrV1ynRm9bM59o8BV7ZYGjSo4e3UagNUDMP0oiuEJ92DAtnXwaBW//+M1RrfVO6bvtCaEP4XjFHnjPnTVM0lsFwcnKSwOBUYyQaHKFp7m3KAOpr5MgF1o0jgQ/mAsnJ7QX7OPaDm6QaNRpkGfY/+eS90qRJ6jVW4PuatmKHN93841UGpAMPtbgVxfSEc41np+VkKOzmvdlJvDR//kDLmMLP42Zg7bZnpp0Th/pNxnLsgDD7778PymeffSfDhs1VGSJry6nx9B4Ooza3G3+wjweD+cceq+S4fx283w0jecx53MT02O/csGGbjB27SOUV3o+Hc689Wbtta+fbbv3Bgw+Ws/qk4JsOvNYnOAMYN66zLwMDtKk//tgn06e/4XpzUuD3qhEdIrzGUNIPcz99RihhY7Uvb+cVe8I4z7n11mtTDAvdjHbc9ry9jJMxdqZXlByr9U5Gm2egTt36Obc1GOZr2IN32qvGenfixK6ON6gFt3W0mV9++cPa54SxnOnRfoOIF3NnjOtuj3YPK5Z7xvhGJkxYrNqbNa2hTGz5OwmQAAl4EaAgme0jwxL49a9TUnXEbstqlA8JkEBkCdxeMoe82KJoZBMxxE5BckzxM3ESiDsCwUIp7YaFySOC2xXWJgDID64Rw4ZFsCDN7Up5+/qngQOfk48//sbyDOH2aEWaWm/AWrEd8gPBj5dYE2E0B2VunnnwvpfwyiT4xQEVri908tjpxFMrBsJm/5NPVjZVvWgEMdr6c0vMS/zr5U3Wa1McBxrTp/eSihVvMZYxOAAOySC4czqE9fIEpPEMifeHDGkl552X3Ve+1q7dJB06jE5zSOUmvIJXhoYNB8pDD5WTw4f/9dy81IrTkWHUVdeu4wXGBqYn+IALnjf69Jli9IwcGO977423vOkEPz/88Iu0aTNCfdU13k+P0GXHjt3Sq9fkVF4ucHAwdWoPKV/+plTZgwdlCEjcxKY4bMVBosbbTfDBs8YTlalPQWb9bsZq+14/YmtT+9H8jnyBM4T6wYJct0M/O1585xC0B49NGo/ETiIhp/w6eR/fu/eAlS4OPjWP2/hji4NbtRqmFsYiPT/e3gLzh28f4rgxYxalEbeF8i34MfSx8xEvYwXYz5y5zLoJQvNA+DJzZm8pWDCfJrgVxskYwe1lPyJXdQZCDKiZUyFqP/M00y0WgVn18raozRvig6FJgwYPGyloxn07Eu2Bvx3eNKe3w/Xq1Ui6dWtgzGskAnj1wUjPzdsdvCgHelkMzJt2fhqJ8iDOeOhnbBED1m3w7pktW1ZZunS1ZfCoXYehLF5jVXo8kwaKi7XxaIRR6enL4mWtGtwuvcZONwNHO451636UZ58dkKrOMa946aXBlsDF6znX5inBwjY3NpUr32rN3cHR7dGIrvyMYeHoqyAwgzEUDD9wUxD2X3BNeqBxIsLAQG/x4vdVBtymMrjd1hVcHswrb731OkejdW3ZNXNvp7jcDF3d+iWw69Vrkuzc+afFD2tJt0e7ptHe/OPFQtMu8X6413huBpJOY7fbXMzv+hpjGObPMHYNfrw85Gq8MGoFo4HpxtPYYfJWiXz7WT+ZPL37nZc6tWG3W3qcDAIC38fYCI/lwQI7zQ1ZtmEBxkivR7vm1d7Coplvu3nZxloZntlvueUaxyx7rVGwp4F1CW4Z8fNojWu0zgk03tm13rv9lMNv2HjZl4dhIYwI7Tkbxuc+faamccxgmkd7zW/czmI0zOJhvZMR5hlgCYNQnA8E7+96GdKajJYhZIbTGo3zGeRBY9iJcNpxUDOm+jknQNqx2jPWrnnSe26l+a4YhgRI4NwlQEFFaDKhAAAgAElEQVTyuVv3CVHy5d8ck64vuXtYS4hCshAkEGMC2bJkktW9L5ICuf17Cw1n1ilIDidNxkUCGZ9AoOjPdD1rYGk1B2h+D3uxqQCvqLie7cCBQ6ngenmxsAWR8FCLgxoceDg9ToItrxrUCEqeffYRGT68rfF6dPs6ZAimvR7TgR3qC546hg6dkyYak7c3k2W66f3gBDVtwM/hg+lgxG/9BefXS/z7+OOVZOzYjpYXWKfHJPw0ve8UJ9oEhPdOHrNNhwHw0oWNSi/PBYgDInO3MjnlCRu17dqNdPSA6vY9w9MKPGvi4NLr+0N6fjzjmNqrnf9gEaXpGky378+pfH7EaYHxavuFwHcCBQCBglevgwNTu0T8bkJrJw62cEtrUKIxStAe0AXmR9P3+j2UTs9ojTY1a9Yyy1NcsPdHHM6MGtVeLrqosGMSXv2OxquIpo6RcPABXyiifLf2As/I8Lpj8lodDADXxOK2Ba2RC9734oXf3QxHvA46NIY+gXmPt7EC4roqVdpaBktFixb09HbtRzyAMqOf7dt3qkyd+rrxE/EznhsjS2cAzRhoJ6E1ivD7zbiJWWyBZ6CnUbfiYt49e3YfKVHiQiMRTX9rR6L1MmSHNwlJ7HAagYSxICEEQB+8cOG7lkdMJw+8bnMwUzvxu04JIeuur8RLPxN4ywWMntzGOpPxnWnO5neNYYMLHAOfeeYhGTUqyXigHsn1RLytVW1OXreCQDCAW4ucbj3C+zAIhWjPSXClOVA/1+YpmjkquGrEFZorsrVjWLj6J7SlAQNmyL333ia47tu+lcotfu0c0Ws9Ys9zTGWoX7+qfPTResmfP4906lTPMoZF/n79dY8lONTc3KQVxAXmBQZ+XbqMc1yze9XPqFELZP78d6ybhbwEjZo1jS2uxVodY3yrVjXl6quLW1e2I3+4EUh7u5fG03A4DcXd1tNOxq9ea2/NusmuN6/bjUziLI0BmF/D73gbOzT9mJa3Rozqd14a+P15Cbmdbs0JfNdr71RjCKAd31asGGv0LOznFhbT/onXuO3lZAFsTP2t6X2nfto0B7Tf0YyLGu/siE/rvds0roT6e7zsy2MvtnXrEZIvX25rjrx791+ut2OZ+r5ItI14We+Yyma3g1jNM9A/4KbI9u1Hp9lz09xu4NWna94P/A60/Z72G9QYPvs5J7DzqhnHNPMrP32Aho2fWy/8pM2wJEACJGAToCCZbSHDE3h++T/y4prDGb4cLAAJxCuBRW0ukJuK+/NSGImyUJAcCaqMkwQyLgHbwverr360BJk1a96rEg9pxKh+hAsmD4xenn81mwKoIb8b4aYDbcRp2ixGGD+bz16eOiCWwQHh5MmvOjY4k7BCs1Gs9dSHDGgOqrTMNXmDRx94fixcOL/vD87rINF0ZSMSM7UxbDotXDhIKlUqo8obxMidOo1x9Fyq3TD08vqHTJjE7cEZ9fIE7CW41tRdKPnRHAYi3sCDYHxrS5Z8KElJyY6iJa/KCT5IcvPkpKlg7QGeHZeX4NWr77ONMfAtuj1aQXKgt3yNxyCkZ9oEDnUz1tS2kbapv9PUkyYMrkLF1Xzoe4MfkxGPyUOxxputxqMI8hXoJShUUT68382d288SONiPm8d0DTvNoWNgPCYx8sMP3yXjx3eRIkXSjgFe45EfQXK8jRXg8+qrq6RRo4FWX5c3b27LKMnt8VNWxGFfGwxBD/pyJ7GnnZZ2PNe0jfSG0XruQToaQR3mVyNHzreuYjc96Ne6datvecKHIVzwAy9VXp4QA8PD2zBE+1mymA2WTf1tYLx+vIbZXhynT19qKrr4mdcbI1MGMImRveZwpnlEtMaR4KLGSz+Ddt+p01gBJ3wn8+evsIzdnB6vuQjCa+aCofAO9ESlEdFp8hGKIBFljMe1KvLltaYw3XZhEpNqvvlzaZ4C3hCZOs0Jg78bk7jCZDBhx6cZw5TdaUSCoY8eOHCGdauF1+O1HrHnOZoMYk36/POt0xgCwiMkxl4nb7iB8fo1cMa8qG/faTJjRtoxMj2eSAPzZGor2Hdr3Xq49QrEgjA+Czb28xIzBXPVCHRM+2DaW3jsvAdfJY81FAynYexmPyZDYK2xtdeehqnOtOOZnzlxPI4dGkM0zT4neGn2hUMxUkXcMNh+5ZWV0qHDGPWtOXZ7MhkaatZMmvWGds9N66DCdDuBlwMBr7WyzcUkzNR6UQ/sV2wHBab+19TXIU6Nd3ZN3WnGk1DDxNO+PIx06tbtI1OmdJdrrikuLVsOczSA0fR9prbhd/4cL+sd1HM8zzO8DFaQd41hmmmfQGvUifQ083ptv2fy3oz0nPYgNd9mLPaMNWOCxthFUz6GIQESIAE3AhQks20kBIGWs/+Sj378NyHKwkKQQDwRGF67kFQrkysuskRBclxUAzNBAnFDYOvWndYVraVLXykjRyZJ3ry6vkqz8aw5xLRBwPMbBDc4iAh+4K0T1yqXKlXSkZtJLGq/5EegoTkk1IrtAjef+/ZtKq1aPSlr1myQnj0npfJE67VJaNpQ12w+aw7pNZtdNk/Npp6WuWbTS3N45tRATKJATZk1bUxbVlN+tJuFpg04Pxv1XgckaOe49hGespweTbvSbqQGxq9pEwgfeFAfKKxo1+5pad++tuBQ8tFHO3r2ucGeP3GoAlEzvFej/ElJT1ueqPAdag67NW3KzpBJ8Bp8WBtYENPVg368pQZ6N9J4u9D0kaFsxmq8LEXLU6uXsNf0XWDzfcqU16RbtwmubU8jSNYYfiABu84CRfn49+7dG0iTJtXljTdWWwdUXk9wfe3cuUeaNh1ieVIqUCCfDB7cwjJawr83bjxIvvtuu2d8fuYApjHOZKjhJZzQigZMfbPmuw7nWGHDtcVP6OsgHIa3aq9Ha4Rg1++OHbulWrXyYhKkase4aExw0SafeKKb0fBEIzwCB3g/13hWxHcAgUatWvc7ipE1/ZfNxyQ4COSo6W8Dw2v6cDu85mDNDuvnmw5HO9AYGXkJZb28SmvaRjjKEBxHPPUzX3+9WerU6W3Nb3LlyuF4CwDyrxExaOaCfj1KIm27DnELwYwZveXCCwt5Votm7ujXWMZOMN7WqsiXV3uqUOEWmTatp+sNDoFzXTeomm/+XJmngJHWgEMj1ND0vbHqp/z2fSYhjFc5Ag0iTenC4HPo0JauxskmEa0dv0YUh7BYBwwdOtvVWKlz52ekZ89GjvMBvG/igjCm9bot6L3ssotk0KDmcsEFBV0xwbMojCj79JnqidIk7NW0c80az6t/CjZQwXoYwvbx4xe75l0zDzeJmjWGYJrxTLOGi9exQ1O/2n1OlPHttz+T2rV7ebY57TcXGIlpDjhuXCfBrVRuN/HYRpduxpambw950YxvmnYZ6KACYvxx4zpb3/ILL8xJs/7ymteajIg0hl8m0amfurfryz5T2LTpZ9d2oBUdam6E8Wv8bxpb/Pxu2rOI5r48+s0+fabIN99skR49Glr95wcffOVYHJNhIV7StA2sMW+//Xojsnha78TzPMPUz2mcp2jmG5r+zq7Ur776QWrU6OK5z6Lp9xCfyTgYYbR7dYGNTrPnEok943CNCcYPiAFIgARIwIMABclsHglD4JGRe+TnvScTpjwsCAnEmkCTSnml88P+vTlGKt8UJEeKLOMlgYxJAIK2p57q4cu7K0pqEsIhzNSpPaROnSpGMKbNKtPmmUYAhEz4EWgEeuRyK4DmIAbv2t7ygr3MwgPr8OHzZPnyTwSeKHBAAmF48KPxdqnZfNZs2mjLpN3U0zLXXOOlKWMwO9OGsXaDT3NorNkYN+VH62lZK07SCNNMefLyjgzemkM7hPPr4UsjOAs84A7sRwYMeE7Qb8B7pWljHXkL9L4d+L1BhAMRZo0aFSVz5kyqDVXEp/UCZPq2vQ7aNN4mtOJ25NkW8eDvs2b1sQRIXo/mm9BuVAemoxET+fXOYhyEHAKYDgdMIgTN5rtGnKURMwQKX+yD+M2bf01164EmHhzqDh/e1hK9BvYLOMAYNaq95XUdh76aOvIzBzB9B4irWrV7ZOLELpI/f940tWVfVbp8+RrHqtZ4/jf1g9EeK+yC2OP2Rx99LYsXDxUc+EIk7vVo+v1AkQ0EZ/h/GLl4PdrxPJTvze87Gs9uiNOtrzh69F/BN4LvYtGi9+XAgUPGLEB80r9/M2ue5iZ+0BxS2Ql5tengzGj6W/sdjRAuMH7NWGuHD2UeZgTrEcAkvPASdaMPnzhxiWX85/T4GR/TU4bAd+Opn4Fw7YUX5srLL6+UKlXKysKF77kePGtuTdDMBf0IuGxuttBJa5QYqfVEPK5VvdqTyWgKfDX9FQyCn3yysucnoJlfZPR5ig1A2xdr5r+avjca891w9G+mNuDlcVOzP4E8PvLI3TJ2bCcpWrSAa5Y1Ihq8rBnLTOsAjaGGiQvyYto/wE0lb775iXTtWt8ykjU9GqcBJmGSpp2b+mQvMbfT3oIm3yaPvaZ+Gk4OXnyxv1x33WWeGDVrOBNDOwFTnjL6PifmEoMHz7I8x7s9WlbB73vNAbHH7OVMQ7NXZhLmIz8vvfSe0RBUs8e1Z89+Kx7cSghjc/RneCAoRT8xadKS/7/P9JQ0bPiotRYPfkxie40QFnFq5kmaMgXmTxOnVnSo6Tf79WsqMC6L9qPZs9CML5pxT7Mv/+OPO6RBg/5y/fWXy+HDx2TlyrWOSLRGsJp9U0354mm9AyAa3rGYZyBN01pXM59EPBqDLO1eTrj6PeRLY2AQitG7Zj8yEnNojVMev/1ntPsxpkcCJJDxCVCQnPHrkCX4/wT2HTot9w79Q06dIRISIIH0Erj18hwyv2XR9EYT1vcpSA4rTkZGAuckAY0QTrvhb/I8o9k80wiS/Qo0NIe0poMYNA5bKIUDMhzq3n13aV9txnQYhsi01+ppOGkPDDQHNVrmmvYUiocozYaxVpCiOSQzCS00+TEdrtiNRyP8QFiTMC3QW4tbwzRdka3JSyj1pxGc2QcbuXKdJ8nJC60DMRxQtGlTS3LkyGYVSbM5G/gtv/rqh9K27SgpUCCvjBnTwRK02eIzTTtAmhoBh+nbNn3X9sHWqlVfu/YpproLfNEWRtSqdZ91FbLTQZhTeDevQwgbymas5kArVO+Gfjpfr8OBcuVKWWKG4sWLuUapubrUVD+aw1RkwG6/p06dku7dJ8qSJR/K6NHt5amn7reE9JrDYsRjH/QHeliDF6fk5PbW9dD2oxHRaK9yRpymgxiE8Tr8+vDDdVKvXj9HMR1En2PHdnT1poe4NX1zNMeKwEZl9zkQYsM76K+/7pYqVdp6NmXNQeHq1d9Is2ZD5Oqri8uIEe3k+efnWF603R4/3tb9fGehhNUeKoYSt9M78OjVsWNdefTR8sZ+UXOAZ6fhp3/UfHN2vNqDSzu8ZqxFWD/fdDjYm0Q8SMOrrF43P0BINnNmb0FfHq0n3voZjeDMrveFCwdJpUplPFFpxjztGsNOKHB9oOnXNOuJULxlxeNa1dSeTCI3MDaJNzH+z57dR0qUuNC17s+VeYoNwMTMDqdpr5q+Nxrz3XD0gaaxb9iwNgLDBidjHs3aCt/t3Ll9pXTpqzyzq4nLNKe0E/DyiI4wGkMNjbDOJLL1Wz9Yl3ftOl7mzn3L9VVTX6yZc5jauJd3Wqf1j0kIZ9pbNAngAMNkTGoDC9eeWTyOHShjuPY5Edf+/QelWbOhrkJIhNEKUQMbrJf4VmMMoPECPXRoK2nduqarkaFmfNPucS1btkbq1evrOW/1+tY1c2KNAS7S0PRLmtsRnOZqXmXQiA41zJGGVljpt//0Cm/au8O7pv27cPcxmn1OpKndx9CILU1twzQ/9ZMfzZhu2oNHepp4YjHPMBkZaJ2VoIym2xO1cx/NN6jt97T9TSge9GOxZ6zZU432fkk4+zjGRQIkkHEIUJCcceqKOVUQ+GDTv9Jm7l+KkAxCAiTgRiBLZpHP+l0s+XJmjitIFCTHVXUwMySQIQkEXuPuVgBsOELAAQ+lXo8tioG4zunRbJ5pNpj8CjQ0m3saD9D2hq/m0Mqp/Lh+DUIrWIC7PabNdPs9jRW56YDKjktj6W7y+GPHpRE3h2LdbrqmEembBIF2HjUHN6bN0HDmR3NQhrybBMnYBG3ceJB89912x+al2VTX5MVv/WkFZ/bBBkS5+E7q1HlABg1qIRAo49GIpRHOPlR18y5rw9FcSardoDWJME2HSvbBllu/oPWSY79vCyO0IjmTkCKUzViNmAj5DWXT2s9g6yVkQzxewgo7Hdv7pJvXWY1QVisYQ/t96qn7LPFBu3ajJNBDOPKjOSwOvJ7Vbpt4F+Nc+fI3pcJnqnsE1hqk/Pnn39KmzQh5990vXKvIqx+CN6DOncdaHqyCH4ipJk/uJhAxeD3h7JvDMVYE5jXYO+jGjVuNV2ia5ib2oTbmX/DSBbFZ/fr9BLc2uD3a8dzPdxZqWM38I9S47ffwPTz00J1Sr95DcuedNxqFyHhPc4Bnx+9XFKn55uy4tX04wmvmX3a8Gk9d6eVuv4/DbNvIyC1Or0NaL2MrvAcjhZo173UVoYSrHIHxxFs/Y5pD2HnXevLW3CyjXWPYadvtE3PUefMGSKlSJT2rRtOeNR4RgxOJx7WqlyGORqyFMpoM2wYNam4Z+P0/9s4D3Iri/P+vFcRCUcEWjUSsiB0rtiiKBRUUxUZVLHRQFAWkIyCIiBUEFEvsNSB2scWCBjRqRBL9YeyANWIS/T/fzX9v9p67u/Odc8497D33u8/DAw9nd3bmM7Mz77zznXfWgmMz4aoNdkq06Ix/wCWcRHrsPKe67d1i9HXhkfE33HB/bHIue5eZW7GCRsYnhEy6xLQQt2KD36xZj8aWiRUJuQRCUdu7GHURpuF6r6svdtkcrrlu2jwqaUxx1V3u3CbKC2M+2t+gQdcmYmSCHIQPu/KC+1wMcU8Wxw7ki+nHWFuSmfcwQtRoxaXN7XAfs+EG94Wn1MU1CswRMQeCPV7I+BY9ZSspnS+/XGm9ek2whQvftzvvHGV77bWj1+eOPnbEiOk2derdic8xG4jCh13fN+5ziU6jGWFsL9zPiIgZm2J1bZLNml/edUJUtI5Yn7drcxHTNrI230Ges2hnoP769JlkDzzwbOJ3zc7BWB+Ey/ZBRphvkPUJMPlixtJcQKvLZ8xsvmXZeA0CulkEREAEcghIkKwmUXYErp73jd34tPvoyrIruAokAkUicE+vJtb8N+sWKbXiJSNBcvFYKiURqI0EXJE+wIQ5UhP3YfEaTpikY9ZxD+M8Y6IVsU51vJMRMboWYpAOxD2IGALB1Zw5w22PPXbwajKMk4pZ9Axfyoh4WIcQEz2BjfiDI+g7dRpu77yzNJGPb4QoRjTPiG3DDDE78NMEyUx+WAEf8rR06SfWufOIIMJN2pUmSEY7Hzr0RrvxxgcSk2DE7kxefOuPWQgMF3G33XaLQNAI0WWu+JAR4Yff0FZbNa4QNsYtejIREQCScRy7RJiuRSVX38Ac1R2t9FAY8eyzb9jdd4+pFA03rnEw0bfyccYyC1psH+XV2UZudo1xrrqJvjcp6gmick6bdrE1a/ab1GwyEcpCHr/88kuwuQBRm3OPtGYWi8P+8JdffrVzzx0TLJrGifZYEQ2zCYcREADQoEFn2yWXdKoiisLz2PSDcTb3iovsHAeb6ZtLOVZE8xgXHZTpG9MWkaPRr3v0OMlGjOgR2GDdu49ObYvseJ7vd+fzHBPZC+mhbz/nnBPthx/+abAzIL5DfYNh9MJ3iO+madMtbLfdtg/6P/yfK0p8bp6Z/it8hhVX4X72m8O9jG0azTfTN4T3M6eC+NRj2r3Mon/ad5m02Qpj47hxF9rppx/l3DBZrLIgnaz1My4BYbTs7PyJ6Zt8x+9w3oLnsElro43WT62W6phPZHGu6to0xYy/AJkW7e/889sHJ46EG/ySwJe7nRJnK991V9UNUNH7mA081fG9FLPP8kkrLZIwWIwZc37iKRXs3IoVNDJcUTaXKCc8LSfpFBhmrsdEaM1nrsTUjUtwmNYXMzZH2kZjl22fZE+mRdU855wTKm04zmXA2Aw+dhfjW3SNZ1kcO8CNaZc+tiQjYGSEqGGduk7v8hGWJ0UVho1/zTUDnSfXMeObyzaOzrtYIXVu+2YEnklz5dy02D7XR5DM9LusiJhhzoyxTD/pc4/L9xbOO2+99QrbaaffOpMuhl/+jTfes44dLw/mt2mXzzjj2syC96S1jazNd5Bfts2X0s5wjZNhfboCVIT3MeM2Y/vgHmb8c/V7Yb6Yzar5fM+Mz8U1Rjs/0pgbmO8W9sro0RdY3brZ04PkU2Y9IwIikE0CEiRns16UqwIJIEoyoiXrEgER8CMw8fSN7djd6/k9VKK7JUguEWi9RgTKkACESvfc86T163d17NHoKDLEyFdd1de22GITJwGXqIQVfrnEsT5OdWSa2RXuivgaPTaSiTCVC8vljA/vZxedcT8jqmUcN4xTzyfiDxOxwLVwGOXnEhSG9zJi2/BeJpJMkiCZiWqC97ALCbj3xRcXWZs2fVK/MVddIo0uXUYkOrHZBR/Gaekb4YtpE3CuIxLoHXc8bldffVcg+j/88L0rMWHaPJygEyb0CqJgDRlyoyUteroiyYUvdjmzmciPrrbgWihPiyIV12jChaQmTTYOogVtvHH91LbFCL1ZR3X0RcyCVtRpjX5yyZJlhoW6p59+zV5//b1gbMJCI6Igdup0rG2//dZeUTBd34WrbnLBYWFm4sTb7aGHnrcNNljPTjvtSIPQZ5NNGjjHSJegAAmAB8aY0aNn2ssvL7aZM4dWiSLJ9F/YNDBgwOk2fPj0YJNCUht6992/29lnX2EQ/KVdTJ/N1HdaP5Qk+IZQBKJDRIlMu7I2VuTmNS46aKEbQELRRoMGG9gttwyxbbfd0oYNu8nQ1pIun/Hc2agLvIGJtBO+Ip8FrkKyx5wWwI4Tvv1ieL/LNo2mi/5z2rR7bfDg66hi+47jVKIxNzGbAvFYkg2XdGw7xgVEt4ettsYaa+SbPe/nstjPfPTRp9aly0h7/fV3U8vjs+kRIpLWrXsVZJfmPhzOE112VfgcYzv6tuOszVUxB7v66juDsTruYiO3hs9ibv/ccwtt8uQ77NlnFxrm3hdc0N6OP/5gq1NnHWd7L3c7JZ++mNnA42pXoX03aVIfQ51m9UqKJNyw4UZ28cVnWteubVM39zAneKDsrKCRsStd6YXRTNGfJF2MD4GJpJfPXIlpC672leYjYBimbTROG19cp0PAZ/LII8/bddfdF4xPOKEFp5yl9UeMUBDMWGEX7mVEtq6TsVx1UJP9nGEbZGxylz8qtz272h9zel40TQjirr/+Prvrrifs++//aSeccLANHHhGsBHRdTHzZ9d8Nzx1qEmTRs6IzHH5cW1AwjOszw73ssJFH0EyY3uxczKGOTPGuurW5/cs+uV95nCs74qdfyW1jSzOd1DPWbQz0jZyhW2THSNwP7N+hftc/RXuYb5BJh2kxWx8Zud4vvZ4tM9B24afFOPyggVvBaePhv5irKcx4wHe7xrXcQ+7kdenD9K9IiACIpBLQIJktYmyJdD2qs/sg8//VbblU8FEoNgEuhy8oV18nFtkUOz3sulJkMyS0n0iIAJRApjET5/+kI0dOztWjIzFMgj5+vbtaA0bbuiEx4j7mKiqzHFNPgINZJyJzJCWt2iEF9cxpUmgmOgCvovOzKIxE0GBceox6aDsjLjZtXiVy5CJkuMjsmAWW5CHJEe7S+CIZ33rknEUpkUiwQLygAFT7Pbb5yV+q+zCgcsx57sQxbQJZBqLuK1bt7SePScGwtP+/U+vFPGQ6RuQDhY1EBWzR4+x1qLFdlWiy4aAmH6BEe4hnW7dRgWO0LjLtajk6htcUaTi3hkuJDF9Lp5nhN4Qi3fs2No5FkRvYBa0wkUocIAIF4vGSRfqY9iwbta58/GUsMb1XbjqxquwjpvZBUPwaNy4UXDawOTJfa1DhyMqie3YxSUcIYvyI52OHY9MjETm+t5RLOabd4mqQjxJUeiwQDtgwNWBGD28IIDBIhn6A0ZIlbWxIrdJxEUHZUSvEG+MHXthFRFQ9AhkbDxAW8F4jv7omWfeSGyR7HhezPaflBa74Bb27RgnSnW5RBTRfLDiKjzDfHNh2j6Lej5H/fpECS+UN2MzJfXFEDNde+3dVcSaZ53VxoYO7W4QhJT6ymI/8/DDC+zMM4c6UST1JXEPFkPAFU03ansz3wtjO+6yS1ObPXtYsFGJubI4V3VtCmIitzJlZ+4pdzsllwFjozKboFkBZalFV0ydR++BfTllyl02ZsysSo/C9octxgg8mGhzPicIMeIXzA3Qp+yzz86xRb711j8GJ+8kXaxfgrEJWFGPb924+mOM6TNmXB67OZJp50kbO1xRH1nfgk95GRvJx+/DjCXIHza+wpZu0KCq3zOLY0fIlPFnsP4Axib3qXOwHzdutiFKa9LFnJ7n036S7mXmz66+INw4+957H9nUqQOsffvDvbLm+p7CxHxE2symcqTLiurY74UZz5jvBnljbEIv0I6bXb43PO7ryy3UL8/O4RjfZFh8Jpot7k0at7I430F+s2ZnVEewEsb2Yb6dYvR70c+JWbPI53tm7BT0ORdccLI9//xbweb7hQvfi/3SEcAAfrPjjz8odcMysybEzAGK2TcpLREQgdpLQILk2lv3ZV/yH1b9agcM/8R+/vevZV9WFVAECiWwxzZ17I4LGxeaTLU+L0FyteJV4iJQVgQgrP388+W2YMGbdsMNDyRO4rH4efHFZwViPjbqmGuxh3XqMYuhrFM9rDzGQZi0EIP8IBrmpEl3BFGmrr9+UHBsuM/FOp99BCLM8YzII7NowDi82Ig/jLg5bcEnlyvr4PNx3DMRjjkhLgoAACAASURBVJCPuHbGOPXwrI9onnGGIc00boiCdvrpQxIjneN5JpIQswjBtKloPTJtAvdjoeSpp16zn3+GAOmiKkIj5ig3OA0nTeobCLPR1yV9r2wUElc9Mu0h7UjZpMiPIb+TTjrUJkzobY0bN6S7nGgdMpEDGaF3Ps5Ypi2hUPfff6VBWHn55TckirpzC89GjHZ9F6UU+jBCBnBGdGRENG7e/HdBVODc49WZhUeMVRjDx4+/LfiOpkwZENuG0L8OGXKD3XDD/antixGxsRE64xYw//rXj23QoGuD7x8X7IUzzjjKcBQuI4DBM1kbK+KAhiKL6NjC9GtxfS6+W6R3zjljgo0CEyf2sQ03rEdFrmHHc7rTKeBGRkgRtgn0Ffvt17yAt/k9ynyzSNFHFMmO92FOfRb1XP1dtPSILIwIQqyN70fuf3ezfUzcOBm1v8MUEcGwX7+OdtBBu9uaa5YuKnL4/iz2Mz5tihX+sOO3jz0YCp1g4yGauyviPWM7ptlXcW02a3NVRqzFRG7N9/vMfY7p82qynRItL9vGGTsRG6kwFqPPSrp8RETFqk+fdFas+M5GjZphN9/8UIUdhu+rT59TvU4mYcSkjE0Z5p05QShtwy4jiGN9CK7Nmy4xo0995N4LQSc2bSZdSX0x087T8u3iN2xY98BfUqyLiWaNd/m0IcbORpppx7JnbeyI8i7Ez5lbb4xN7lPnrg03PhFDC21jzPw5yabAnOtPf3on2Di7ePGHiacOufLICGGRBuOzC9/FnGyGe9n5BPO9MOMZG4XYZ4OKiy/ze1b98ow/HuVjbJKQAyPcTWobWZzvhOXKmp3BCLfZtbCwjK4TQ3EfY3MU0u/lfk+M3zvNHkv6Phk7Bc/ee+84+/vf/2FXXDE91d7GvZhjIpgGTmVIuph5ZpY28TP9m+4RARGouQQkSK65daecEwReWfKTdbnpS+JO3SICtZcAlrheG7mlrV9nzUxDkCA509WjzIlAJgjA8YboFIiGnHTBIdy27cHWrt2hwQTeR6TA7OhnxbbMYigjsgvLyQico2ISOFp++OGftmTJMnviiT8FxwHCkQMRxMSJvQPHj+/FOp99IuExEUyQT0a8zex0Z6OjMs5UJk8hY8bBh3t9IhKxztm4SCJvvPGedex4uWGBLu2qjrpMWihjBD9sJCHGMcdERImyYdoEvkEIMLGoP2fOcDv88L2r4GXqDU5DHNd2991P2ZQp/e3kkw+P7cuYxRZkwHUkIiMAS+KVFIksLDjq+/LLu1ER6qOwwjr8/POvbdasYQGPtIth4RJmx6XPtCXU+/7772oPPfS8nXvuidajx0lWv/4GtnTpJ3bJJdPs8cdfic06xihEAksTJzLfhc936tvv597PRP7Aotzmm29iWMCdOXOoNW/etMprXYIIPAAh+xprmL322rupznhmkQLpMQujrsV6pJMrbIcQ/dZbH7Px4+fYihXfGiIid+58rHXr1tbbDsnaWJFbcVHRYNSGYRZ34o6RRpSurl1H2sqV3wd95h577BC8khnPfcbLQtu963lGSIE0VseCEPt9uI75jjJgbTc847NIz/R3YT4OPngPu+mmwbbFFpu4qqfg311ilPAF0XESmyexcXL48BkVGyexAH/hhSdby5a7VDo5oeAMeiaQxX6GbVM+wh/GLgA6H3s+FDp16PD72IjvuVXB2I4+Y3gW56qujTyM6MezCafeXu52SrTwLqFleK+rjTHtanWNYUzb+OWXX+255xYGUejDaHPY5IRTahB53McfxG6OYCN1Iv+M8ChtYwITPZ6xcZnNm74bJJj6Ce9xCZKT+mKmL0/Lt2uey4oc2bIy9YW0fOxYxn+ANJOEtsw3XlP8nK56YGxyts6Zzd8+wnJX3l2/M/PnSy/tZJdc0sl+/dXs22+/t2+++d5efnmx3X//szZv3svBhtkrruhuXbu29bZFWSEscypRtKzMvI8RLoZpMt8LMz/ByUfnnjvGnn/+zdSq8dnY5qpj5ves+uWZekT5fDapMTZdUtvI4nwH5c+ancEKt318qaxAl/GN+PR7LnuP8Yvk8z2zPmOsFSDQQt++pwUnGdxzz1PBCZFJmwHhD8V6QNypB2hLzDwzS5v4mf5N94iACNRcAhIk19y6U85JAjc9861NnvsNebduE4HaR+C+Pk1s5y3XzXzBJUjOfBUpgyKw2gm4FiMgWMOEvV27w2zHHX/rHXXMtVgBAOyitWvhyddJywicXRU0ZEi3QAiRG6nS9Vz4OyPU8l10ZqNhQNTWvv1hiVllnXpsWZn7WEE5EzkM7/NtE0zEgbjjX9n8+NYlE40G5UxawGUEP6xz0JUX37Ih36yDHfciIiqOYa9TZ50qTcnVN0QfgIAAi+lrr71WbJNkFltckSwYAVhSZGE4TkeMmBEbmRaizNGjz7NTTjkiloPrGwudq4ceupdNmtQnWDxLuxgW+ThjGScv8oX8TZ7cNyhvNOKla1Ea0T1HjjwvkRHzXbCLqi7mrt/ZhYUwnaTopYwgIpoXHD3cocMRiYISZpGC2czgsjHCPEH0gIW0Zcu+sAceeDbY8AMh8m67NbPzz29vxx13kG200founFV+Z/vmUo0VcQUIRYMQNkQ3CjBtI3fhFyLmoUNvDCJpI6J2z54dbK211jRG3JxPtHPvCiEfYDaMhUnl0weR2Ui8bfnyb61bt1EVkbuTbvQRVLjG2Og7fNJFP96lywiDUN11+Qh5XGm5fmfELWiTt9023Bo02MCefvp1g838zjtLbdNNG9rZZx8TbFJApHTXQqkrL4X+ntV+hm1TrjEzyoexC3C/T1sK2wIrRmRsR3Y+gbxmca7qmh8yYoNC23X4PDMWRd9V0+yUXE7Md+OaByBNdm6yOsYwV9uAMAtRd++8c35w69FH728Q5O222/beviA8z2yO8LFBmA31eG+Sjwmn0ECsglNzki5WqMcIZlzidVd9JP3OnIqVtHGc6cuT8u3qE3xOh2DKztQX0vG15dlvNGlOmMWxI+TJCMQY9uw9jBA1TIvZ9MHaA2z+ku7znT/HpXPAAS0Mm+cQATQfe5Thgff62P5M34A0fU6nY74XVx5Z8TXy5hvooNC24LK7kL6vv7NQvzwzf0e+MH7eeeco22uvHZ0YXP13mECcUDar850s2hmMvxH59rEP2NMc06L6h/XLzMOdjcnjhny+Z9ZnjPLC9xuuybn8jy4bHrZvjx5jU0tXqjHKA7FuFQERKFMCEiSXacWqWJUJ9L71K3vi7X8KiwiIQA6ByWdubEe3SBdwZAWaBMlZqQnlQwSyTwCRfxctWhIcx3nvvU/FZhiLUZdd1sVatNiOcrayglZG+MU441hhZVg4RnDlqjlE47zggvbWpcvx3qJkdnHFZ9c88sss1DNCMmbx0MXH53d24Q9pVofjnnXOxkW6YRd92Cg5Po7CNMc442hknGnMYo2vOIL5pkMOaQuMbD+DtI499kCbMmWANW7cMLFpMt+Pqx4ZB3Ru1Km4yI9hJlHHuP+SS84OxFf5XmHZ2CNVGYG+j+gozDezoIV7k0ToEIu0bt0rEYPrSEDXd+F6Pl/+cc8xQobwuWOOOcCmTr3INt20QZWkXI736AO5TvvcxNi+kDnKml1IcDGFGP/QQ/e0tm1bWevW+9mGG3JzsayNFXHlDBcrIbrO3SjginyX2zeGx8Mfcsgelfo6ZozytTVcdVbI7z4bxvLpgwrJG55lF/rZDXdI09UvRfPMjNu4H+PKmDEzbeLE251F7tz5OBs37kJvW9aZcMwNPv2VK30cuYo+IZ9TXFxps79ntZ9h7BmU0ecbYsZvH3s+3Hzw6KMvBMeG77PPzqnYmW/PR5TG2pClnKsy3wcjNmDbr+u+crdTcsvP9MWuOQ8bAdL3+3PVVaG/oy+76aYHbMaMR4JNYdiYjqigOCkrbkMo+z5G5O1jg2AOefHFU2327MdSs5C0MYGxTVm/ElM2pv9gWUbv89m8lU/6+T7jczoE8w6mvpAOMy8J38f2/UnjCfs8U/eMT4Rtj2H5iuHnZOomvMcnf67orHGb/33y4nNvsb4hnNZx8cVn0X7yaB4ZYbvvWMH6cV0nfoX5ZH0DrvmJz/xu7twpduCBLXyqM+97s+qXZ+vRZ/xkbbq4OWxW5zuoeGYs9uFUqJ1RHQJ3ZiMRWLhOdyhWv+fzwTFjYW56zJwTp/wg0EL0tFJmTE0SgjNju88GOh9GulcEREAE4ghIkKx2UWsInDj5M3v/03/VmvKqoCLgItCp1YZ2yfFVRQCu51bX7xIkry7yeq8I1FwCiOx57bV3B8dzxl0QBUEwg4jJrggQruNmkT4bTYMR+PnsumYElsgfHCc47hzRBqdM+UPqsU8TJvROFTrm8mTKhGd8BC2sM5VZsGGcemzeGGeqz3GmrOPe5RSP1gnrYI1z3LOLPiwv5IsRJOC+JMcqc4wo60xj2PhG+GIEcmH9JEVbw+9M28J92DyAKFEQLyVdjPMSz7oWbxgxAzZ3nHvuSUHUyieffDWICotFmuiFBbkzzjjKunc/wft45NwyRsvGOISZhScf0VGYH8bJi3vTBEUuQTKenz9/qu23X/MqVc044H36okJHe3aRHW0BznaI6uMudoECTvvrrx9k2JSSdLELVa7FDqTPCuL+KzY+2Fq23MW22qqxof/Cs/iTe9wivuWePU8xCCjXW69OahVkbayIy2zIKM6GcUVoiS7ah0fN/v3vn9rNN19mECWHFzNG+YxPhbZ71/MusUL4fD59kOvd7O9M20Y/j/HCdTH9UpgGO27jfvZYXaZfcJXB53e2vwpPaTnkkD0r+qz581+xyZPvjB0v0XcPHtw56ENKeWWxn2GEu66xNpchO377jKGhOAXH5k6ffrltvvnGqVXH2Hw+wqgszlWZ78Nnzlvot1DudkqUD9sXp815YD/DlzJkyI1O9KtzDItm7quvVgb21rRp9wZCZFwQvV96aWfbZJPC/d/MvMjHBmHmkEnzCPiAUM7Bg69LrR/mG2OiRbK+LmdjibkB9YbTGp555o18Hq+2Zzp1OtbGj+/ltNHZDDD2FtLy8fswbQhpJkV8zeLYEfL08XMedtjezmpg5hDM94IXMf6F6vxmcgvLCGRhU4wf3zOwOy+77PpA+Bh3+fjJw+eZPgT3+o4VjF3qihIaLSPjG3DNT7DOMGLEdJs69W5nmytlG0BmsuqXZyMs+0TZZW26uA09TLvy7YsZPzPSLIb/tVR2Brsm49rclvuhMCJnJvAM2+8xJ+oxdnM+3zM758QJazixNLo2yfj0k+wUZp6J4CQzZlxeFPvY2RnqBhEQgVpPQILkWt8EaheAPS9fZv/8+dfaVWiVVgRiCOy29bp2V88mNYqNBMk1qrqUWRHIDAFXVB9G2IfCMIISdtHYtRDhe3waI/aMOk4YB2qPHifZiBE96MUXJvooOPocO8w4l5AmEw2NWTxk0sH7GHEzjoJFFCaX0B3pXXXV7Ymi+fBDcjnFcz84Jo9x7Yxd9PGtS0aQgDSTHNCMs5l1gjILUWxbCLkzaeLegw/ew266abBtscUmsX0kU28hp/79T7e1114rsa9lv580QS/jlE3r7NHGIM5s3/4wQ4QpiHSKcYULr0jrlluGBALttItZePI55jN8F+Pkxb1xzuUwDabvTGqPTB37iusLqR/X2Bam3bFja5s4sU9iZGAmggjSgqi5Q4cjUvtZ5ptiFkaZxQDkKWlThet52A9jxpyfuhiQpbEirp24Ngow9QrxPQSlYSTcgQPPsMGDu1T0dewY5WNrFNLmXc8yYoUwjXz6INf72d+ZxWvWrmH6pTBfbHQnLIZecsk0mzXr0dQisTY9y4W5j2nXaXZ92vMQoU2e3C/Y3FCqK4v9zPLl3wZCtaeeei0VAzsPQyKsgIvZrBJmKpwrsuMuMz6xp0AgD1mcqzLfRyn763K2U3I/DqZfxzNp/DF/69JlRLDh0HX5iPddaeXzO8aJmTMfsfHj51QIkSGqg7gQtmLanIl9n8uWC9PxadNMP3Deee2CI7xzIzszPiDkidm8ycxpkgStLL+0+1y+gqR+lZnjpbVN12Y5tj9nGLDtx9fvw/ohkuaTWRw7Qp5MG2dPEmDnEGw020LbHtNmfO5h6jEqtnZt9INNDaFa3KbouHxhA+4554yxxx9/JTXbPmMFW2fsfAIZY/yKLpHec8+9aeecMzo46c51FXtTg+t9jG/JNfbnvoOd26X5UBl7kB2vwvwxPv6k0+CyON9BudhxolR2xtKln1jnziOC7ybt8hkr2TIyNgfT77Eid6ad5/M9M/ZV0jjGjIFJJzkwfZ1Pvbn6Hv0uAiIgAi4CEiS7COn3siKw6P9+tlOnfl5WZVJhRCAfAgtHb2XrrbNGPo+utmckSF5t6PViEajRBBgxyEknHWpTpvRPFMsxaQASs2jMRHplhZVhxbgWcHBfrjMnjD6YFBUD4ok5c4bb4Ye7I43AUTxu3GwbO3Z2althFwvCRBinpUvgibQYUSUjSAvzxSxmsw5C9vg0Hyc767iPEwUyrMDBty4ZZlh8u/POUbbXXjtWaUfM88yRzxDjDxlyg91ww/2JbdWnLSARljfudQlbGKc6xHozZw6xbbbZPPV7Y5yzrr6GccqGmcDR5E2aNLLddmtmO++8bRAFedttt7R111276GNIuPDKOKnxcsYZ6xNlJCwQIyJwRfZg6jxpcYdZgGajmhZaSezCgiuCERtBBMfJTpt2kVPkzvBlRGzMQgIYprUj1wJhr14dbOjQ7rFHiWdtrIhrL66NAkw0cLT1Jk02DhZ5f/vbzYMNR1tvvVnF65hFGd/xqdC2n/Y8I1YIn8+nDypW3pmxkflOkB9m7PEpM8bYe+992vr0mZR4sgfSQ98CW/7kkw+nNoMVgx07P0gba10LvRCC5H4Hxch7XBpZ7WdYW4SNaoiyP/zwAjvzzKGpKFl7C4lE2wK7qY0ZnxghYe770wpVyrkq+30knQJR7HZe7nZKLi9mHp3WxsONINgIsO22W9jzz7+ZWiWs4KPY9frLL7/ac88tDDb3Llz4XkXyENONHXuhHX/8QUUbE5iNDL42iKsfSLObGR/Q7rtvb7NmDbWmTbdMRc/0iT5Re33rOc12SGPAzPGS2ibTRxVzHsXOJXz8PkwZUBdJ3zr7fCnHjmjbYdo4a58yfi6f6JdM3lhfhe/3kns/U4+5m+NgX8MnNmjQtYmvd20ijj74179+bJ06Dbd33llatLGCnUddc80Ag1CQCQbB+BXTRHqI5o45CcaDhg03dEZ197FNC20HWfbLX3nlrTZ69MzUIvp8f8y6Cl6WFHX24oun2uzZj6Xmx6cvZn3Crm8qa3bGiy8usjZt+jibJjv3QULMvI5Zj2L6PbyPnUsxvtV8vmfGZ5y08YyxG5IEyUxfh1MX0SZ1iYAIiEApCEiQXArKekemCNz+4vc26qEVmcqTMiMCpSTwYL/NbIfN1ynlK4vyLgmSi4JRiYhArSTg2v3uikjMOkIZESqz2OO7S9klckKl5y4gwWEGB1zv3lcltgmXUDt8kBUwsIsFSJc9Giwt8miYP8apx0bqYBazfRYi2eNJfYRK7FFxc+aMsLZtW1Wqf8bhhQdYXriXEZDhvqQFG4Y5nmecg2+88Z517Hh5ajQTn7L5lC8pOkdYAcwiGe5l2jwr6nS1K8Yp69PeizUAhX06uzDOOGOZ/js3/y4RAe5Pci7jN/YY+iQHP1OuUjmZmX4WZT7jjKPtqqv6WL16dWObA9sHxfVfuQmyfQ/TjhjBA96fthjjEuSmbcrI2lgRV3mujQKu8iPN4cPPtVdffccQeWrq1AHWvv3hlV7FLGD52BrF6pOS0mHbDZ7Ppw8qZv5dkdJcmyuQF3ZhMMw3U+Y///kD6959dGqEzuoQnjFs2T4mTZDCRP9lxn0mv657strPMH0HysYuODMCfKTnOlI5yjOMDLhkyTK77bbh1rx501TcjM3nI8zI4lyVKeMuuzS12bOHBZvYqvsqdzslyo+dByT1TdGNIDipAPOnRx5ZkFpF7PdXzHr+/PPlNmLEdLvttrlVkh05sof17NnB1lprzaK9kpkX+dggzDeStgGPEZ0z81pG2OUbtdcHukvIlcaAmQsltU2GfzEFyYyAFdx8fIFsvwZBcd++Hat8D1kcO6Jth9nkxviAkCYzh/AREDP9AXu6iM/3EncvE504bnOc6zRB+MlxItGxxx7ozCIrXPQZK559dqGdfvqQ1A2JPpvH2LExaT4firhHjrwl8D0++ugLqRGhXesMTqieN2TVL8/6c33GT8avmzR3zep8B9XN9Cs+nJhxLm2MdZ0igDz7BvS49dY/Ws+eE1JbNxN8gJmHs3Mplx2CzOb7PTM+4ySfCGM3xAmSGT9zddp1nl2XbhcBEaglBCRIriUVrWJWJjDoruX28MIfhEUEah2Bq87Y2I7ZrV6NLLcEyTWy2pRpEcgEAWaxJk2QxDgBmMk8K7L12V3OiD+SHCdffrnSevWaEESzi7tYBzQjpkD6Pg555phZNmoc49Rjozoxiz7Mwl/Im1kYwb0+okLGcZ8kNmfz41OXjLMY38/MmUPtwANbVGmKrEDRJWzCt4JI3ojOkXaxbSFMg+kfcK8rOjLDnhGE4V0sM9eCEOM8TYrIUF2df+hUf/bZN+zuu8cYIn+lXcwCiK8THe9jF3zSGLP1lBQ9kIk04zOeFFJnTD/rio6M9zMRRFzifp9vk617pnwuO4AR1SUtqjP9QynHity2El3ESbKn2DIgbUS8x/HkucL1YgoTCmnv7LOMUAZprY6NHXF16NqoliRoCdNihS1smd9//yM7//wr7fXX301EDnZXXdXXsODIREZj6465j+3D08QyjA3tY1cy+U66h/1GS2WThvlkNl6yUUCRJjPH8P0mQ1sQz8He22ij9VOrgmHtIzhgbFHXGIUMF3OuyrRtX86FtG9mHK/JdkqUDds3Jc1Nwr63WbPfBFEnL7xwgn344bJE/Kzgo5D6y30Wm5f69Ztsixd/WCVZ5gQl37wwYhWkyYojcS/z3SZtwGN8QHgHI25lfAc+kSJ92boE0UntlJnjpbVNRpTmM965ys3MA3xteSbYQVo/y7TBUo8dIUemjfsIxIo9h2B8zMUUtKe1L6Yek8TWrnKwQSpc6SD/PpuQWN/dlVf2DDaAM3MAZmxM8w3gG+7WbZQdc8wB1qHDEXbuuWMzNTYydhfqwceXy9jMLr88I5hHvphI7LiPbRtJ81bGBvfti5lx1PUtZc3OAAPG3wjf3IwZl9smmzRwDYPUPINdhyqk38vNaDHFzdG0GZ9xmp3CjFtxfTvT11WnXedsCLpBBESgVhKQILlWVrsKDQLtp3xuf/nkZ8EQgVpD4KyDNrTBbd2Tg6wCkSA5qzWjfIlA9gm4IiSjBGnOYmYBk1kIf/rp1+3MM4elRnhgxVEhdUb8kXZUtGsRg9mZ7jpuOswrK4yDI27atHtt8ODrUhsXczQf69RzCTPDjDBtwUfQ+tprf7ETTrgotU3g3exxxkzUt7Tjz9j8QDzcvv1hzo+frctevTrY0KHdrU6dqic4MI5GlAl1uM8+OyfmCel06TIiNcoiHmbbQvgiZvGFEVAyzkZXdNkwT4xD3CUeYBYB8b6jjtoviJzToMGGzvZQjBvCBYQmTTYO3rvxxvVTky32JoLwZUy6rnpnxLdJYwuzCI+8sv1uIXXD9rNM+2VE8GzUSib6Civ0Y77ztLEWfJk0IMQdPfoCq1t33UpVwvbNpRorcttLuIiDNp20UYC1FSCcuOWWIYYNGNGL7ZPmzp0Su7mlkDaez7PsN4q0fYSH+eSFfQZixIkT59jEibfHPoJIxBDnHHTQbrG/M31a+GBamdGnIEr2ZZddFys2C9M466w2ge3QpEkjtohFvY9d0E6zK5g0mDlGMQqW1X6G6TvZvpy1S30ELtH+nZ0DMDafj7CRmZ8w7aiYc1WmbZdKkFwb7JRoH8D0xUk+B4wDl1wyzV5+eXGwWXThwveckex8oooWo6964YU/W48eYw22eNxVHVHlGbGKjziS6YvSxEtM1EOwcQm8vvvuRxs4cIohCmLa5TpVJ3z23//+T7DZffr0Bw3zUYjau3c/IRC2J52OkrZ5OU3oxszF0mwNpo8q5jyK2VzD+DRC1ozfB/emjWdZHDvC8hXq5/SdQ/h8v//lequNHj0z9bsplSCZsZOSNoy6NgSggMzJRIzP3Wcj+0cffWpduoxM3ZTou/mEGRuTfFtffLHC+vS5yhCZHz6o99//2E477bLU+i/12MjOtdl+jRmnAMDll2eF0q4AEyFspm2kjR1Zne9kzc5gouyiTnzaOROspGPH1jZxYh/bcMP0gGqF9Hu5Hy6z5uBTzjB9xk5J2jiG7w8BVcaOnZ3az8RtMGD6OmbDWjFsdqUhAiIgAiEBCZLVFmo1gb2HLLMfVv1aqxmo8LWDwK6/Wdfu7tWkRhdWguQaXX3KvAisNgKsgCXNWcw4OlzOVSz2XHrpNFux4rvUI0/ZBfUQKHMceJqjoRgOaGYxB/llhVKfffZ1sMj4zDNvJLYbCKWnTOnv3IXPOPV8FsMZR7uPoJWJlOOTPyaCRY8eJ9mIET1svfXqVOHL5MdnoYypSxyzCKc+FsbjLiZPLkZYHB0zZqbBST9//quJAnCXSDc3f+xCoGthnO2nmMUDVnThckCyYrp8HLOFDAhhf8wujDPOWFZAFM03k65LOMuIb5MW0tn6cQkRCqmL8FlmHMG9rsVMRlzBLhazfFjBF2MHQGwxfnyv2L4V5WfqO+l7KkY/GK3rQseK3HYTLuJsu+0WiRsF2MXIpEVNRpjg24cXo/0npcEsQIXPsu2wOvMbpu0SJadFJGbaeFqZMX599NFnwbdy++2PJ47Ve+65YyCyOuSQPW3NNdcoxlLrbQAAIABJREFUBZbYdzD2rysaHGPHu2ycYgHIaj/D2N6sTcDYpewcI+QeHW+YOQBjp7FjXZgHZowq9VyV+T585hSFtPPaYKeEfJj2hXvjfA6YL02dercNG3ZTMJbjW8AGYUT7T7vSTpoqpN7inv3448+se/fRwYkacRcTzTWfPDFiFdfGtOh7XX0RynHzzZfZIYfsEZtd1qZyzR2xCQF1DhsL41HSxQjF0BdOmXKXjRkzq0oySf4Hl+CtUDFtmn3F9FHFtM+YfprZOBLCZWx513jG5KnUY0dYPsY+Yv0QTIRWn+8XeWQEyUkbTfPpg5Ke+fnnfwd9NmznpMvVLxYjSAXDg60vlMO1sRj2w9SpA6x9+8NpnMzJNXH2JOZGQ4bcYHfe+UQwNh599P42atQtBvs07Spm/8EUkunTkE6p/fKMUNonMEuhbSOr852s2RmsP43deMFEtsbmZ0RbhqA87WL6PZ+5FLNhKB9bl/EZJ9lpzFoWGMXZZ4xPxmUfRvlj3WPevJcNp2mF9jfqCP5P9IdxgWWYPkv3iIAI1C4CEiTXrvpWaXMIfPj5v+y4qz4TFxEoewJ/HrOVrbv26lusKwZgCZKLQVFpiEDtI8BO4tOchYxz1eWov+++pw27weHMTFvU8xXGMU5Vl6OhUAc04/j0EVO48sM6qdDaGaceG5mQEcv5lBP5Y5yhrrYVftWuBT3cVwzxr89CmasumePYmIUyF3dwnjNnrjVu3DAx8iP4+CyS4H5GcMY4QhmhnauMYTtgRReuhWXWAe0SYRZz1IkKwBnRD97NOGNdLOLKgEhi2DiRdqXlkR2bCjmmGHkrxUIos2DMtF9mLGGPFmQi57gWZ6N1y/RDacefMosmeF+SqC5rY0Vuu2c2CjBtPi0aINPOfPvwYvZPuWkxUefwDDNGVGc+49KGKA11euml19mKFd9WuQV5PvXUI6xdu8Ns5523tfr1N7Cfflpl/ftPsbvuSo+yGC0zBOTYsPfpp1/Ziy8uCha68CfpgrgXJypASJcUabGUrJg+y3WMLRMp11ckky+DrPYzzDyMXSR29eU+c4yQczjeYKPf9OmX2+abb5xaBUxf6Lu5gmHkmk8Ue67KfB8AxZ66km+7xnPM+FHT7ZSQD9O+cG+u7wPzyHvvfdr69JlkHTseaSNHnmdffrnCGaHSx5YqpA7xLDPXra7+kumrXZs9fexK+IT69z/d1l57rVhs7PeV5gf66quVdtll19tee+0UnI4AkXTcxXwbqBv0r+ecMyY2jaR2kibMTot+ygjvXfYVw5AVWjFt2zX+IA325CHmW8B4NmfOcNtjjx0Ss5fFsSPMLOPnZMd+xifoO4dg2LH1ybSfpHs+/fRr6959lC1Y8FZiMq75M+M/cm0sZniw3xOTn7QgC3EgWN9Wrl8oulFn4MAzbPDgLoFPv2fPCfbgg88lMnf1P4XUedKzTJ/G9Odh+i5fLmszM/lix+4vv1xpvXpNCCLxJ12utpHV+U7W7Az2m3GtN+XOl15//d3Euhs5sof17NnB1lprzdRPhOn32DbFBAfJ93t2+YzThPjMuIX1nZkzh9g222xewYupNx/b/R//+CoIrvTAA8/G1gn8dxMm9A7WWnSJgAiIQBoBCZLVPmo9gQde/8EG37281nMQgPIl8MiAzWy7JlWPQK9pJZYguabVmPIrAtkgwBwJhZymCccY52qaAxsTeEStwNHSI0fOsD/96Z1EOKzIDgkwR2gxjgbGqZfmgC6mgxHOZyyEJjk7UG6fY5QZpx4buYIpJytuDhsA4wxl03RFjGLEv4zTyyVoCMsGR/2AAVPs9tvnJbb34cPPDcRFSYuteJBZvEvLE8ROWGw96aRDbObMR1MXDthFrbBAjODMtQCEtBihBNsOmLQYoQvjyETeXWKrYo4EYSSoBg02sFtuGWJYBEm7qmMTQfg+17jgYszUU5yDOXw/0//j3rQ0ilU3zIIxs8jL9NdsFEwmLZ8TCZh+6MYbLzUcMRl3MZsO8FxSH5S1sSJaxmhfkSbud/UprkVNpp359uHF+gZy02GEMuEz7GJZdeU1LV3YFTiO2nWUe3XmDbbL8ccfZF26HB/0Z2n2QnXmIy5txi5M27TDthN2/C+0/FntZ5gIycz8ySVwQVvD6Ssnn3y4rbEGv5k/jNTGihEZW5sZM6P17bJJcG+p56pMRDzk67zz2gXi1+qMrsWMHwxzxrZYXXZK2B6Y9hUnrHjhhT8HG+2aNGlUcXINU15mnlNo3xQ+z0Q5ZeepPnlixCpIjxXluHwvxx57oE2ZMiBV3MGMP8hTUiRMjD+IdAfb7Jdffgk2ICVdzBjk8kMg7bjNB0n2tctvwQjvXfYVw7CYG28ZvwHTD4GlK8I2O55lcexA+ZiNnIyfM2zTzDzOdw7B2CbI4513jrK99trRp8vxuve11/5iJ5xwUeKpIkiMsU9cjBBte9q0i6xBgw1j88e0JZbxY4+9GGxugC8n7kJkTvS3W2+9Gc2KCSSQe6pJdKMOotWH/fJf//qxdeo03N55Z2ni+139D51xjxuZPo3NVzH98ow9yIwzQOESSTPjZxbnO1m0M1y+m7BpMnMwfEs33HC/DRp0bWKLTtuYnvsQ40tl+j2ky/jp2O8mN5+ufjFt04qrT8a74k7kY/o61nZn+gHkA0EwMJfLwoZxjy5Tt4qACJSYgATJJQau12WTwIgHVtidL3+fzcwpVyJQAIEJp29sx+1er4AUsvOoBMnZqQvlRARqCgHmSCiUxSXYcjkRkEaSAw0RFcaOnWU4XrpevTqBszjpiotW8MUXK2z48JuDxfHDDtu70qPMrnDW0eBydqQ5hxBdp1u3UfbMM28klo1dHHQ5n30cHYxTz2enO7OIhCPEsRAdXnDiIeLQQQftHnu0OOPMZhamGAcfI/5lnFfswhyiHXbpMiIx2hJbl662CdZJDsLoYmurVnvYWWcNsw8/XBbbTuPaAkTVOHa2efOm1qHDkZWOhmeFRIwwgRFKsMJ5Jq1c52xYTkRQgkgTESlYwWuhC23oP8aPv82wAPT99/+0W2552L766hvr1u14u+CCk22TTRoE9RWNBMUwxTP5LH6EC0/IV9eubWMFMgybtO+WiWqF/KM/6du3Y2KEECb6M9K55poBwXF6PgKr8CNBH4X3oM1sv/3WVb4ddqHCtQDJ9Nd4ORPNmk0r95sKx1uM5+hTohf6szZt+qSaP2mLMcyiSdq3tDrHikWLlgRH0j7xxKvWosV21qfPqXbUUftX9IfsRgFXvaRFxGG+OfThqIN99tm5op5Qp1dffWcQyRe2XqkuRigT5oUZ40uV77j3oL9C+8PYctddT8RGTC52/po1+43BboT4ASKOrC5uMfZv2njFtpMxYy6wCy88Oa8+3KduVmc/k5ZPxg5kjp92iRji7ORly74IbJSHHnretthiExsw4HQ7/viDK2yDqMiZWZBHOfM5Fhh22rhxs+3II/etMj4hzSzOVdn2vcMO2wRCRdjavtcvv/xqDz30nL377t+sd+9Tg4jzuVdtsVPCcjPtKzpvQh8PMXLfvpMC2x+bqw46aDdzjdnh+3L7OLRVzH3ht8i1pXzrN/d+Rmzl2hCYTx4YsQp73LwrkjD7PTAsUNakfgnC9euuu9cGD+5sI0bMSD3dIPcEL5QBEdXfeusDQ8RQCBRd/XSceDRNmO2KcMkI7132FcPQ5SeMtiec5HPTTQ8EkQqxkSp33sXMBdJOW4m+y8Wb8ftkdexAvorp52T6srg5BHxGN9/8kF1wQftY4SuzYQNlCaPq5rOh7vPPl9v48bfaKaccYejb4ubyjO+H2Szh2ijh2iTgigQKFkw+XAI4bGANxymf/hwi1HbtBqUKt6M+a9gX6OcGDrzGNthgvUrRxpm6z+1/sC5w880PWuPGjSr8bT75Z+5l5iWrwy+/fPm3wXrBU0+9llgMV3+NB10bC9FfX3/9IMM4mnZlcb6TRTsDYz3mHmPHzk7lyczBXJuW2LoLM1Ksfg/pMfZE7qlzGFdmzHjIGjbcyNq2/d+8MAqK8V8liaaZTTlJpyAwfsu492K8GTXqFjv99KNs//13DYoSbrpl+h9XFH0mDd0jAiJQ3gQkSC7v+lXpPAiccs3n9vaynz2e0K0ikG0CZxy4gV1+QvkclyFBcrbbm3InAtVFAItakybdEUSIOeecE70W45lFBuQ7bldxtDyMsyPOsRcK2/785w8MCznXXPOHYIKfdOVGa0TZhwy5wd58868VkYqizzJOVVa4x0RZwZGPhx9eWRSN/DALvUzEA5fzuXPn4wyLKw0bxkflyOXKOPV8drozUVCiYrmw/i+5ZJqNG3dhbMQ1Jo9MHbocfFhs7NPnNMNx0mkXE1GWcRa72kT37ifYiBHnxgoHcvPHCMGTjh7EAjucaOPH97T58/9k3buPTix+7gJ2eDzj9OkP2YwZlxsisUQvVmjhElAyzFnRL+P0RBmii0FhOSdMmBP0M4gqEl6s4JUVl0f5oX+bM2ee3Xjj/UEf0qJFM/vjH1+sxBj96sSJvQ2L/OhHUX+ffPKl3XHHSDv00D2dww7TdnIXfsMIcWijSdG7Ged87uaEaGZd/S3uTTumOEyLKR/uxfeBiNKuxZnc+pk58xEbP36OtWy5s02a1Dc2IjWziYGJYMUsPLOiACaCXu4GhHC8nTfvldjjjRl7Ii0K3bRpEH0kR58D+zPOONquuqpPrPhydY0VWKDp0WOMLV78YUXzADuMaViswDVmzEybOPF2py2Fe5NEc4gOc+21FwWRGeMuZoE1tw8P6/T559/KW+zm7GQSbmAWtsJH0/qKfN9fXc9hcexvf/skOOnj5ZcXG75/tI0VK77N65UQHiO6WdOmW9iOO25ru+/ezPB/9etv4GXv5/XyIjzksnXwirTjqZlTXNBv33rrFbbTTr8tQo7Tk1hd/YyrYK6F1dyIdnHpuYQ2cXbM++9/ZOeff6XlHi0McdHAgWda3bp1bNasRwMhJ06LgEAG413axQij8PzcuVPswANbBElF7dEkEU4W56psWVFGzPEwrvhsPohGcE+b59QWOwUcGfsU98Gewlxg000b2q23PhbYeujHoyJGxpZCWtF5DtNWXd972u+MLQYbhZ0nRN+FdjJ16t2B7Z97AgsjJGVP3Uibs0PYMmlSn2ATlWsTIWM3o3xxAkBs1ho0aGqFiL9z5+GV7LzcOsidy4ZzpXPPPTE4Wn3NNddwipbi/AdJolomwiUjvHdthmTbOHM6F+bzsIUfeWSBXXPNwIr+O8qSqbM0myFMyzWewa5EvTBR57M4dqCcxfRzMvWcNIeAHzZJ4Mja+rALbr75MkOEXfaCuP3hh58PvivYxJiH77779lUeZ+xQdrMEEneJz3AS0MSJfWzDDatu/mHqjNm4lRagAn3z1Vf3MwTdcPWRubAYwfQBB7QI/H4bbbR+sGFjypQ/BMlET89ggxJENz5HIy1PntzXOnQ4wjv/TNth2sPq8MsjXxdfPDWIyp90MZsx0jZi+AjVszjfyaKdgbpybX5h+hdX8BTYpEl9XFx7Ydo5k68wbcaeyA1kUCyfcZKdwsxdsMbYv//pVU6PYnz4ubZh6Df7+OPPK3xyzHcbrR9mnYjpx3SPCIhA+RKQILl861Yly4PAvsM+sW//+UseT+oREcgWgV22Wtfu7Z1+jHW2cuzOjQTJbka6QwTKkUAY4RRiOZ9ICJg8Dx16o9144wOpWOD8gAgPDouki4mAECcYhJMCu6avvLKX1a27rvXsOcEefPA5ygkXFQkmHR/MOBpcYshoZgpxQLueZZwTac4uOE7HjDm/Iloq09YZpx6TL7yLcXrlRlYJnVTHHHOAjRjRI1YMzETxdi1MIQ1EgBw+fHosllA4wS7yu9oVw+zpp1+3M88cFhuBxFdYztQjCp67Ix9CkiuuuNmuuOIc23bbLW3YsJuCSK9JVzTyc3TR4KKLzowVpjKLUElC6WgemMV1NtI5I9qLOmcR+eWee560fv2uti5djrOhQ7tXWrx89tmFdvrpQ1IjyaAsaPsXX3yWnX9+e+fi53ff/Wh/+MMTNmPGw8ExlxCfoU0g8kbcsZxYXDjwwN3sxRf/HIjfXMeFRtm62jLujTpjQ/ERRJGuo5JdaccdSxzmzRWlkV1QYYTN4TtZRz/qZ968lw0C2oUL3zMIRZPEyEibEUUz7ZdZxGT6HuSJiXoT3YyCRd9rr7076EOTRAdw0g8YMMVuv31eYh+SJEhm6gl1HrfxIXzZ6hgrXOMeTk7Agi0WcXAxAqA44QP6j6QNT2H5mf42ujGMsaEYOyLfexiBR5g2Ey0s33yU6jl8Q9hAh6NYmascyhyW02X/JtlwzDeNd6RFDmdY+9zD5KnUNiny71qUddla4Vyyd++rYnHEiZFdLCBa2Xjj+sHpMLBd2CjWzGa2aHkYexSFyupclbUjUQZmfgAeaA933DHfrr/+vkBE69p0WVvsFDD0FQ9EP4jc74CZn0Q3A2DcveOOxw0bcZPmTj79Udy9TJ7CtsQK3NGmsMlmwICrbYstNo21eZkxPTeKcFz+MVaOGDE9ED7nXrCFknw+cWkxfQmeO++8dsEx2qE4FfYsfGT77ts82Cw9d+7LdtpplyVWTe6Gj7i5kstejIt8mCTMZqIkMpsdmM2QTARCgIGNPnbshbFRj/E75h2XX35DcApTkhgZ9zHvc42xrvHM1R/mVnRWxw7XPBvlYG1Jpt/AfBc+YUT7js4hpk4dYO3bHx77fTBzw/BBVkiLb+mFF96y6667L4gm65q/u+wjvJ/dLIF7XXPWtDmb61mk74qkmia2d32HrvGFOUkiLo3caOPsOBv1w4d+4aOP3i/oj1m/rKtMcb+75iWMP6XYfnnk0/VNu/q+f/zjKzv33DH2/PNvVik26zsLH3TZ+LjPlZ9i++CzaGeAQ3gSFsb+uMs1B8MzaX0wnp88uZ+1bLkL3dyZfo/xP4YvZPqGqG83tIM233yTwG4LT/SLK4Cr3Sf5jF3+4qSNWy57DHnMtY/CNYFx4261qVMHBqek4GIim0fLzEZfpytaN4qACJQdAQmSy65KVaBCCHy68j92+Jh/FJKEnhWBTBB4e9xvbK01M5GVomVCguSioVRCIlDjCODoIIh5sZOdOYIrungbJ3ALAbiOnQvvY4QwuBcLqUOHdrP1118viGiBRbnx43sFUSmXLv3EOnceYRBXJl19+54WCAIRxePqq+8KIiojSk+uSBDPM1FVfXaFI800Jx9+T3NAuyL0uiIxpD2PhTRwjTuGN60xM049V+ScMH3GGRN17KCe+/e/Ooj26BI2vvnm+4F4F461uMsVITnpeR+RaPS9LqdjVLgbl19EXerT5ypDdJPcy1ccjeeZaEK4DwtJEyb0tq22amwLFrxp2MQweHCXwKHGRMZBpBIIL3GcJqIiwyF35JEtAycjFqdyL1e0CNzvave4h1kIdLWBMG/MglsYZXazzTaxWbMeseHDZwQRe+LaqetYxFwmJ5/8e4OgARF8wmjccIp+8cVye/XVvwSL3hC7hv0y8oKIsPg/11GA4bvYxUdmsRpphumh3aPdYhGSGWdckS2TFtwg+B04cIohSk/c5SNIwFjHRN4N34PIa336nGqnnPJ723LLxkFEMyyOf/nliiACNTbMPP74KxXRTiE4xQI8jqmPu9gIQUz7dTnr8X62v4a4uXXrXmnDQyBsv+66i22ttdYMIprhJAZXpG/XwkBSnbueQ0aZo5VLPVYwdksIOS26c7Qi4vrNJDsn+hxTp4hQClH3hhuuXyEwdx35ndpI8vyRsc+iSbN9Wp7ZKcljLrshNxMuQUJJMl2kl3z00afWpcvIKlF0w+STFrRdz+F5JkpkkYpRkUyp+xkm/y7hgGsxHAvHXbuOjI0AmmSXMhu8wry73h8tI2PThulhHhceF37yyYeliliyOFdFuX3tyD333NEGDDjdsGkotL1/+OGftmzZF7ZgwVvB/BoiZ1zMPKe22SnMfDXum4O9hzkUTqQKL2bcDaNJQowRzik6djyy2gRXTFTDMP+MMBPfOcTBN9/8UDDni7N5GXEH3umK/Jnmn4qePIF5KHOx8xwItTC/hTgHvoaxY2fZjjv+tmKzresEKPRDs2cPtebNt7PnnnsjEN6uXPl9pdNE0k7oiRMbJQUOwCbVNEFvyIVpB6wYiZmHh/0N5gk9erSzzTff2MB/yZJlNmfOXIPPaccdt6EiPLo2abiihCZF7kcbuuKK7ta1a9sq0RLT2lMWxw7GjvbxczJ9WSjahVDUZ2MFM8cL+aOOIAY988w2tt12WwX1BL8D+u233/4w8IfAfxb6BHE6F/wzaSdkMBtumHl4mEeX4B33JUVJdkVBdfWTac+jb4AfAH4938jIeC/bj+d+K3G+AdY+xPwOPhcIywcNuta2335rp1+Y6ftd92TRL488u+aKaQJgfCfw1cSdNpmPoBX5ydJ8h22fpbYzwCltIxV+d/XFac8zfVxcey9mv8eyDzcYoH/GOg+7NukKuhDnE3FtdknbuMXMA6KBGdJO9WTSitaPBMmu3lm/i4AISJCsNiACOQTmL/7R+tz2tbiIQI0l8MeLNrdtN127xuY/KeMSJJddlapAIuBFIIwqsOWWmwYLZrvt1iz2eezuDRdv046Q9hF9uRwCcRnJ3aXPOMKRJzicsbiBvMctDobvYnaF+0TDQLqMAxoirrhd4K5nQxHkNttsXgVXkpMK4rnRo8+zU045whl1NTdRJgINEzknTJd1xpx66pG26aYN7PbbH7ff/W5LStgIB2t45H1cW0qLCIuF/j59JtkDDzxb6VE47RGt7cgj9w1Ehz6XazEh6sDKTTeMKINoxNELdYljziD6ZRdaw+ddQpS4suV+34xQF+mgnWIDBL4vOEinTbs4iOCbT/vCM7lHu+Wmwy4ms5HO2XLus8/O9vPP/wpEqK5IVIzw2qd9hfeiXSN6GUQMl146LVjMdV2INj516kXBN+a6WOcy2jOif/3hD0/aBhusR0fid40L0ePWw7y6NsvgO5k4sXcQiYn9bl0bSVyckn7H8X8QaqVtBGGjs7naL7Pw7NNfs+NtixbbBWJsfDeM8C+pvw0Zxi0ShRuqIPROutijlUs9VjAcUSYmwnFY9hdfXGRt2vSpQMGcUoGbmbwgH7B7Pv30q2Dxl4m2me/3kfZc2lHDcc+5xonqyGMx03QtVMa9y9UnFDN/1Z2Wy2aKE4KkLayH+UWfdNVVfRM3hFRXuUrdz7DlgGiqS5cRlhShK27MRdpJ/Tb6i2HDulnnzsfHzjFYewrvQB/et2/HYIOL62LThWAJQlzY98z45LJJ4vJV3XPV8J1pp6a4eCX9jryPGnWenXDCIan2Um20U845Z0ywuYy9ktoXM+7iHaFPBnMKpq2y+Yq7z3cjHsQRF1zQ3jDvqV9/g0DIhvnB3/72D3vkkQWGSJL/FZck27zMJgLkNeno7LAcoS8rdwMy25bjeLjErXHPRAV27FwJc2EINVHHmKtMmtTH2rU7rJIwME7YHBe1Mmku5IoEGy0Lc3rShReeEmz2W3fd9LWRtIisbFsN57Qor+ty2Uxpm5nDI9UhoI9eqB+c8IL27ivWzOLYUWw/J9OXYZ552mlH2kcffRaMu65NqiF/10ZjV3tI+h3tACdkILhB2sVs6PW1uV2+BdhPSZGjXc+mnSaRJBDF9zV69Pn2299W9SOzfFmfWzS9pBP6WDsO/QHq7/XX33X629hyMPdlzS8f5tk1v0gLepE0t0afh74PYm/fy5WfUvrgs2xngKtrDpZ7UmG0LpLqDn3spZd29joBM0y3mP0eawe1br2vwXf40EPPGzZhsae3uvyHcfPXtHmTS4DP9E8QkWPDBGyHWbMeDQKxxJ1swkaDD+uFib7u+53qfhEQgfIiIEFyedWnSlMkAhP/uNJmPPtdkVJTMiJQOgJXnraxtd2zXuleWMI3SZBcQth6lQhkkAAca/ff/4z17z8lyF3nzscGYhM4+iBwxGQZixNw0N9771OpJcDE+4orzrHjjjuIdtr7RL+IW6hhHOHRTKeJkXEfsyucOTo0F5QrogLu7937VLvggpOD6DDRRY+kRZLwHXERIMPjofr1u7oiairuP/ro/YOFPTh98rkYpx4bOQfvZxe0w7z6LKrhmbSowknieSxoXXvt3TZ8+PRKiBC1ZMiQbkGk4HwvV13GRXSEU/eWWx62K66YXqku4SjG94a69F0kC/PvikYbLSd4DRp0lmEhMhQ/M465aBppYmTcx7Qv5OP++68MhM1JFxPhqdiR96J5Ydop2gKOX4azshgX+seLLz4ziOCEKMrsApHvUYzIqyvqV7Q87FGq0WfSIqvELbj95S9/C6L9Y2Eq90I9Q3y27767eH8nSSKHfOrLZzMDE1WLab/M9+nTXzP5irJBdHVEj2OEBEmRyZDeoEFn2yWXdKoQpSVt0Ajfnc9GjVKOFTiCulOn4fbOO0tTm5JPFOKoLZS2oJ37QkZ8En0maRE5n2/C55nwdIS4bzwpnYMP3sNuuOGSgsZsnzwW81608TCSXNqJJLnvhP2ODSnVeWRxMcvpSivNZkLkbixaQuwSXq4+G4u0l1/ezRo2rHo6gysvxfi9lP0Mm1/Xhh5soMGpGNFNb0n1gii8EDC0bLlz4njL2HnIu68AkzmxI9/xKWtz1bAcrrGQbQPhfT7iJMYeKCc7hdmQG+Wd5m/w9V1gvodNdRA6VOeV1j/5vhc2LyLSnnjioYkbZl3R7cJ3oo+/+ebLglNnohf6LvT5fftOCjbARS/MEdM22rvK4xuBPLe+WSFO1G6NEyPj97i5eu5cKMlmwAk7I0acS9tBzClYPqdP+G4kC3nAjj3vvJMCQbvPSV5pbRjtCEe4H3hgi0rVj/Fs4sQ5waku0QvsEBl5661T3qInAAAgAElEQVQ3czWXxN+zNnYU28/pO4fw3dCYNjf0rRSfgAzMhl5mfMvNo2ujHe5HuvDtHnzwnlVE/2k2btJGeAiZBwy4utIJa7k+I1+WufdjAwr8MMyVNo9k/BbRd6DM1157ke2887bMq4tyj8uXW0q/fLRAaX0fTpVE39e8edNKDOLaU759by7crMx3smxngJlrDpY0F4rzfTJ2V9pHUOx+z9duzsdnnNYn5p4Al9YmGQG+zwlnIee04Ag+/WaaML0oHZsSEQERqPEEJEiu8VWoAlQXgU43fGGvLl1VXckrXREoOoGO+29gQ0/63xF7RX/Bak5QguTVXAF6vQhkgAAcIeGRZ7kLOmz2INbEcWC+TnsczYZItIimk3bBQYHjPo8/vrLY2XVEWTRNlxCBPX7WdaRXXDkYB3T4XNxu7hUrvjNEx40TL8JxeMklZ1uXLscHkUjhbIGQZcKEORUCVkQqxVG9xx9/sHdU5Gh5GKee7/GFN9xwf3DcnuvK9+ix8PivuKhWaFdDh3aztm3BZV2DcPzGGx8wRAcILxybC0HcIYfsSUdXTSsL6nLUqBmByD/3giNx2LBzguNt69ZdN4gudf3191fKD/KMqFSo70JFR0lHu+bmK+m40s8++9p69Bhrzzzzhqv6jIlyxLQvRkDJLJD5RBqAuPfqq++sIlKPKzRTzvC5Dz9cZgMHXhP0v4VcSf2vayHUJ6J9NH+uoxjDe12RJpLKjP7ykUdeCCI8x0U8gzADUcpxPf/8mzZkyA1VjoxH2dDn9+rVIa8IIUg7TezA1hcW/S688OTgKFlErWYuJno2036Z45J9Ntj4CCxc420cB0T57d17YhVhSXgsNuockS2vu+5emzLlD5U2aITpFbLpplRjBaJ+oZz33fdMYnPwFeNFF3F9RKmu6DLRDDLRvZn2zdyDbw+cli37wtCPXX/9fcEJF74XBJLnnntiIEDB97f++uv5JlGy+8PjpSG6hq2HI6bzuSCi6dLluEDUEEauzCedrDwDm/aii66pcmIF8gfBW58+p9m6664TjKODB19Xpf/AfYUu0haTRan6GZ88J218QxoYS8eMOT84iQObnRDlcMSIGZU2qYbiFsYuxaY/jNmw/ZMu1wkTcc/5zLN8N1Zkaa6aW3bwRP84fvxtsWMi0w7QT/br1zHYtFqnzjrMI1Yb7RQ2aq7L/vGZO7HRPKlKI26CLXHhheOD0xPyuXxsbyYSX5iHcL6OORb6IYwLd9013yZNurOSbRC+H5HVC914gpPBevW6yvldxfUnPqcQuaLwxkX+xYY1CN/q1q1jf/vbJ8H3f+ed8yuqzEd8GT7E2PiuI+Rz20w+mybQH0HEk6/fBWMsNvzG+RbhS8Lm8v3339XWXHNNe++9vwdC5GjQhWL5zMAiS2NHdfg5feYQ553XLvC5+QjMwRC+3j59riqoTzrjjKMCfwDrp2aEsWkRt9P6TiZIBZ6Pi2qLOnzyyVetb9/JVfwjeAaiOjDebbftDd/ea6/9JRDbh36m8MQb+I1ZFsw4wJbJNY/0CVTh429jyuBzT1b88rl5TvMrYpM4NrKgD1+16md7+OHnA1s+6meDDYj1nEKCXUTzlIX5TtbtDPBybULGvB7f9TbbbBYEC3ruuYU2atQtFb5PjPfduh0fBLZhfY1x7b06+j12UxLsIAiIDzpoN68AEmmCbswl4TPeY48dgnaO4C65AZZ8BPiuUxiiTJngCOz4yZ4q4NOH6V4REIHyIyBBcvnVqUpURAL7D//EVv7wSxFTVFIiUD0EdtpiHbu/b/474qsnV8VNVYLk4vJUaiJQkwnAmYhjhR588Dnn4ktYTjiuevY8xQ46aPe8xZqu6BdpAiNmoYNd2GCcoPlEwwhZffTRp9aly8jYKJ7hPbvvvr3NmjXUmjbdskpTghPkttv+aJMn3xnrhI5re2AHJwbqBwt4hV6MU88ncg7y44rIFDrZevU6Ne/FRez4h4DtppsepERNcE5B/A5xBZxZ0chwhTLE86hLOILHjZsdK56JewcWyLp1a2unnnqkbbhh8U5tcPHH9/PfSC27V3EQuqI6oBxwMCK66X9F3+lCB6Z9MYJ3JsJTbtQEV72miaJ8yxl9FxY1IHaGQN0nEiYW58EUi9JwUMdFyU6L4uJaAE/jgX4XdXXllfECGB9BQtp7Fi1aEjjcfYR56C9wNOz557dP5OKq69zfIYqcMuUuu/32x+k6Qr+BfGARoVGjjehXstFEXO2XjZDtu8HGJVZhx9skIPnYIUgLC5OwRfbdt3netgjSKdVYkRbRJZ9F1jBqCxaq4qIgpTXAJCF4+EyhdUo3fjNjotv7pJd7L/rNOXOGB4tTWbl8TirIJ89pxzjnk97qeAZj2cyZj9h1191H27/IJ+wmiFBOPPGQgjdwFbPcpepnfPKMk1WwyI3TQRYufI96FHwhfvcd59Lmffn0f2Fmq8tOQ/pZmavGVQxscfTjOL2C3eAGO+3QQ/cMNku1arWH0z6Pvre22iku25fd+BA9nSppow3SwmYLzPlccyfqY/W4CfOSqVP/YDNmPELNmZG0r+3NROJDRNspU/rbo4++YLfdNje1BL7vZ3C4fEyuKKOuPsNnrpQUxTe3HPlsggzTgGCna9eR9qc/vZOIB2MpIpJutNH6DMLgHvg8Zs16xIYPn5E6hyrmeB3aDOPHz6HbMDagY04N31kxfGYhIFc7qOl+TtfJFKhXnLRwwgmH5O1PQ590880P2rRp99L1iT4U/efppx9FRwgP66zYG3qjHwv6f5QDG+jSLojy4fOKu3DSDmw1V0CP8FnMfc4++xjDBnb8O9+T1dLym9YOfE6Jmjv3JTvvvCsT69lnAxzdSeVxYxb88nHZxiaIqVPvpv2Koc8bPua99965IB9KXH5W53ynJtgZITP0C6+++pcgAM1LLy2iWmQ4BzvppMNs0025oAdpCVdHv+eKKB5ukhg8uLN3Px2WJZ/5a742Y5rIPswP5rEIZsOcSIoI9gjA8cADz8ZWje8GWqrh6CYREIGyJCBBcllWqwpVLALf/PMX22/YJ8VKTumIQLUReHf8b6ot7awkLEFyVmpC+RCBbBCAM+STT760+fP/ZC+88Jb9+c8fVAgmMXGHIHeHHba23/++pe21147WuHHDojg14TzDsUWYjOOdcJbus89OduaZbZwLpXAIQrA2Y8ZDhuhFuPbZZ+cgf+3aHVYtgtLVWVuIGghHFYTjb7/9YcALFxw6cHzsssu2Ra+f6i4vFhogNrn99nlBewvr/9hjD7JDD92rKE42lOHLL1fas8++YXB2x7VttJtWrXa3PffcwRo0qP4jvSEeQzTEp59+3V5+ebFBgBmKUpGX7bffOojig6PJt9yycdGdxGG9wlmIqNr33/9McPwtvvV9993FTjnl98Gx2WmRmOEERF+BaHf4/pD/3XZrZs2b/y54Hvkv5sJedbfFtPRzOYXtFI7HNm0OKEjwhCgJiDQNlu+887dKbSH8trfddouAJ+pm2223rHKUZ1zec/tH1A2OFsbCVCFRNOLqHVEtWrfez9q1O7RoC154zwcffByIbNA2sbAbjeSP8qAeWrbcJfh2d911O4pLPu0I/Qf6DvQhSWPjfvvtaojAVZ3faz55L+YzueM1FhrBv0OH39sBB+xWFPEMWD///EJ78snX7G9/+0el7wH1vd12W1mLFs2CSCr4HordX5dirHjnnaXBojSix/zrX/8O2g0iYvlEqQzrdfnyb61bt1HWuvW+hihkvovNEIJDzAbeWGwJ67Tc+vBifgdKq/QEojYTRLNLliyrECjnjpPVbTcVo/Sl6Gd88wkRHuxSnCoSZ5diAxQ2OWK8hU2S74a9cByB3f/pp18X1P9FyxjaabBpUQ7YsxDetm3bKrBPCtnQl/W5KuwlRPyESAkRbhcufL9C1IM+HZtdMb/Bxp1SzXN821+x7q8uOyXX9l1nnbUr2pfPPAD+FojKZs16LNiginE3OqcotK0Wg2Pob5g//5Uq8xLkdaedfhv4WxDJFra4z1yPicQXnoiDbxhzoxkzHg7mmRBxh/095kSHH7534PMp9NSgOGZhfUffjTIj2iQjdIRthZOOonUMX9pRR+1vxx13kJd/A3lZvHhJ4CvBnCicC4U+L8xFq4tDoe0J7R1t/K67ngjGFkRujfrrMC/da6+dij5/i7bht976oOK9UZ8ZhMgY04rl04xjlfWxo9D6jc5n8H2iP8C3iTaJDbo+fUNaXlCfiBAMP3WcDzT0k+DdhdgnhfIoxfOhf2Tu3JeDzWS54/0OO2wTzJHRvnfeuWnRv624MsbNayGCdvkSo2mhr3j77aVBEI6wn8P3ijky2pNvv1nddZFVv3ySzyr0oWCzcSl93qtjvlNT7IxoG8UcbNGiDwziYPg9o2sD6FdhyxdjDlbd30U0fczdMSeD7RLOy+C7g88KPq8tt9zU228Vl/+0dZXQZoWNBH6F2Eq56wGhLQO/A9Yed9zxt15rNqGvfvbsxypOAsC8FX0n5gKl3pRYyrahd4mACBSPgATJxWOplMqUwAvv/2TnzPiyTEunYpUDgXkXb27bbLJ2ORQltQwSJJd9FauAIiACIiACIiACIiACIiACIiACIiACIiACIiACIrDaCDCR+JgTcVZbAfRiERABERABERCBzBKQnZHZqlHGREAEREAEikxAguQiA1Vy5Unguie/tanzvynPwqlUNZrAuFMb2Ql78ceQ1eTC9u7d21atWlVRhMmTO1u9euvW5CIp7yIgAiIgAiIgAiIgAiIgAiIgAiIgAiIgAiIgAiIgAhkggAiYEybMsVGjbknNzV13jbZjjjkgAzlWFkRABERABERABGoKAdkZNaWmlE8REAEREIFCCfz448/Wr9+simTq1Klj11xzTaHJVuvza/yKkVqXCKwGAufP/Mqeffefq+HNeqUIxBM4db8N7Ip2DWsNniFDhtgXX3xRUd4rrjjFNt+89pS/1lS0CioCIiACIiACIiACIiACIiACIiACIiACIiACIiACJSbw7bc/WM+eE+zBB59LfPOuu/7OZs0aFhxPrksEREAEREAEREAEWAKyM1hSuk8EREAERKCmE/j00xV2xRX3VBSjcePGNnLkyEwXS4LkTFdP+WfuoBGf2Nff/1L+BVUJM09gh83XsQf7bZb5fBYzgxMnTrQPPvigIsl+/Y61HXfcspivUFoiIAIiIAIiIAIiIAIiIAIiIAIiIAIiIAIiIAIiIAK1kMDbby+1s84aZh9+uCyx9F27Hm9jx15o661XpxYSUpFFQAREQAREQATyJSA7I19yek4EREAERKCmEXjvvU9s8uTHKrLdrFkzGzhwYKaLIUFypqun/DP37//8artemuyMKn8CKmFWCLw7vvZFYJg+fbq99tprFVXQpcthtt9+zbJSJcqHCIiACIiACIiACIiACIiACIiACIiACIiACIiACIhADSVw991PWvfuo1Nzf/XV/Q2iZF0iIAIiIAIiIAIi4ENAdoYPLd0rAiIgAiJQkwm88soHNnPmMxVF2Geffax79+6ZLpIEyZmuntqRuYV/X2VnXPdF7SisSplJAn+8aHPbdtO1M5m36szUPffcY08++WTFK9q129eOOmq36nyl0hYBERABERABERABERABERABERABERABERABERABEShzAj///G8bNuwmmzbtf8fK5hZ5s802trvvHmO77759mdNQ8URABERABERABIpJQHZGMWkqLREQAREQgawTePzxP9v99/+pIptHHHGEnXLKKZnOtgTJma6e2pO52Qu+s3GPrKw9BVZJM0NgTIdGdtLe62cmP6XMyPz58+2+++6reOXvf7+rdeiwfymzoHeJgAiIgAiIgAiIgAiIgAiIgAiIgAiIgAiIgAiIgAiUGYFPP/3auncfZQsWvJVYslatdrfp0y+3zTffuMxKr+KIgAiIgAiIgAhUJwHZGdVJV2mLgAiIgAhkjcDdd79sTz21uCJb7du3t9atW2ctm5XyI0FypqundmVuwB1f2x/f+rF2FVqlXa0ETtl3fRvRvtFqzcPqfPmrr75qM2bMqMjCXns1tXPPPWJ1ZknvFgEREAEREAEREAEREAEREAEREAEREAEREAEREAERqOEEXnnlbWvXbpB9/33yms8555xgo0dfYHXrrlvDS6vsi4AIiIAIiIAIlJKA7IxS0ta7REAEREAEVjeBm2560t54Y2lFNrp162YtW7Zc3dlKfb8EyZmuntqXudZXfmr/9/W/a1/BVeKSE2i22Tr2cP/NSv7eLL3w/ffft0mTJlVkabvtNrOLLmqbpSwqLyIgAiIgAiIgAiIgAiIgAiIgAiIgAiIgAiIgAiIgAjWIwH/+84uNGzfbrrzy1tRcDxvW3QYMOKMGlUxZFQEREAEREAERWN0EZGes7hrQ+0VABERABEpNYMKEh23Jks8qXtu/f3/bYYcdSp0Nr/dJkOyFSzeXgsBOF/9fKV6jd9RyAu+O/00tJ2D25Zdf2uWXX16Jw+TJna1ePUWkqPWNQwBEQAREQAREQAREQAREQAREQAREQAREQAREQAREIA8Cn332tfXoMdaeeeaN1KenT7/MOnTQiX15INYjIiACIiACIlBrCcjOqLVVr4KLgAiIQK0k8OOPP1u/frMqlX3UqFG26aabZpqHBMmZrp7ambn3P/2XnTj5f8r+2klBpa5OAo8O2Mx+12Sd6nxFjUl75MiRtmzZsor8du16mO27b7Mak39lVAREQAREQAREQAREQAREQAREQAREQAREQAREQAREIDsEbr31j9az5wRnhubOnWIHHtjCeZ9uEAEREAEREAEREIGQgOwMtQUREAEREIHaROBPf/rAbrnlmYoib7XVVjZkyJDMI5AgOfNVVDszeM+rP9jQe5fXzsKr1NVKYNTJjax9y/Wr9R01KfEHH3zQ5s6dW5Hlvff+nZ1zzu9rUhGUVxEQAREQAREQAREQAREQAREQAREQAREQAREQAREQgQwQ+Pjjz6x799H2yitvO3Mzc+ZQa9/+MOd9ukEEREAEREAEREAEQEB2htqBCIiACIhAbSNw881P2euvf1hR7DZt2tiJJ56YeQwSJGe+impvBu94+Xsb+cCK2gtAJS86gQHHNLDuh25Y9HRrcoJLly61K6+8sqIIdeqsY9dc06UmF0l5FwEREAEREAEREAEREAEREAEREAEREAEREAEREAERKDGBzz9fbkOG3Gh33TWfevOxxx5oU6YMsMaNG1L36yYREAEREAEREIHaS0B2Ru2te5VcBERABGozgd69Z9qqVf+qQDBo0CBr2rRp5pFIkJz5KqrdGZy36EfrN+fr2g1BpS8KgZEnN7KTFRk5luWll15qy5f/LyJ5z55H2667bl0U7kpEBERABERABERABERABERABERABERABERABERABESgPAn8+uuvtmLFd/bUU6/ZtGn32sKF73kVdJddmtrZZx9jhx++t2299Wa23np1vJ7XzSIgAiIgAiIgAuVLQHZG+datSiYCIiACIuAmsHjxx3bttfMqbmzUqJGNHTvW/WAG7pAgOQOVoCykE5AoWS2kEAJbb7y2DW7bwA7Zab1CkinrZ++44w577rnnKsp48ME72RlntCrrMqtwIiACIiACIiACIiACIiACIiACIiACIiACIiACIiAC+RNYufI7u/DCCfbIIwvyTyTyZNeux9vYsRdKlFwUmkpEBERABERABGo2AdkZNbv+lHsREAEREIHCCdx++wJ7/vl3KxI65JBD7PTTTy884RKkIEFyCSDrFYUTeHXpKpv2xDf26oerCk9MKdQaAiftvb5deORGtmXDtWtNmfMp6Ntvv21Tp06teLRhw/Vt3Lgz8klKz4iACIiACIiACIiACIiACIiACIiACIiACIiACIiACIiACIiACIiACIiACIiACIiACIiACIiACORJ4JJLbrcVK36oeLpXr17WvHnzPFMr7WMSJJeWt95WIIFrn/jGpj3xbYGp6PFyJwABMoTIECTr4gj06dPHfvrpp4qbzzyzlbVqtRP3sO4SAREQAREQAREQAREQAREQAREQAREQAREQAREQAREQAREQAREQAREQAREQAREQAREQAREQAREoiMCCBe/anDn/O42obt26NmXKlILSLOXDEiSXkrbeVRQCiJb8h5e/tyff+af9/O9fi5KmEikPAhAiH7ZzXet88IaKiuxZpbfddpu98MILFU9tvPGGNmZMR89UdLsIiIAIiIAIiIAIiIAIiIAIiIAIiIAIiIAIiIAIiIAIiIAIiIAIiIAIiIAIiIAIiIAIiIAIiEA+BAYPvtO+/vq7ikcPOuggO+uss/JJarU8I0HyasGulxaDwPLvf7F5i3+0xxf9aK9+uKoYSSqNGkoAkZDb7FbPWu1Qt4aWYPVn+6uvvrLLLrusUkZOPLGltWmz++rPnHIgAiIgAiIgAiIgAiIgAiIgAiIgAiIgAiIgAiIgAiIgAiIgAiIgAiIgAiIgAiIgAiIgAiIgAmVMYO7cN+3BB1+rVMLRo0fbJptsUmNKLUFyjakqZTSNACIlf/Htf+zzb/5jn3/7H/vim//Y96t+qTXQ1rA1ak1Z16+7hm1Wfy3brP7atlkD/L1WrSl7dRf0gQcesHnz5lW8pk6ddWzs2I62/voSelc3e6UvAiIgAiIgAiIgAiIgAiIgAiIgAiIgAiIgAiIgAiIgAiIgAiIgAiIgAiIgAiIgAiIgAiJQOwn88MNPdumld9qqVf+qAHD00UfbSSedVKOASJBco6pLmRUBERCB6iPw008Y2C61H3/8seIlRx7Zwk4+eb/qe6lSFgEREAEREAEREAEREAEREAEREAEREAEREAEREAEREAEREAEREAEREAEREAEREAEREAEREIFaTODee1+xJ55YVEGgXr16NnbsWKtbt2YFkpQguRY3YhVdBERABHIJzJ8/3+67775K/z1ixKnWpEl9wRIBERABERABERABERABERABERABERABERABERABERABERABERABERABERABERABERABERABESgigc8//8aGDv1DpRTbt29vrVu3LuJbSpOUBMml4ay3iIAIiECNITBkyBD74osvKvK7115N7dxzj6gx+VdGRUAEREAEREAEREAEREAEREAEREAEREAEREAEREAEREAEREAEREAEREAEREAEREAEREAERKAmELjppiftjTeWVmS1cePGNnLkyJqQ9Sp5lCC5RlabMi0CIiAC1UfgpZdestmzZ1d6wVFH7W7t2rWsvpcqZREQAREQAREQAREQAREQAREQAREQAREQAREQAREQAREQAREQAREQAREQAREQAREQAREQARGoRQTuv/9Ve/zxtyqVuFOnTnbAAQfUSAoSJNfIalOmRUAERKB6CUyaNMnef//9Si8588xW1qrVTtX7YqUuAiIgAiIgAiIgAiIgAiIgAiIgAiIgAiIgAiIgAiIgAiIgAiIgAiIgAiIgAiIgAiIgAiIgAmVOYMGCd23OnAWVSrnDDjtY//79a2zJJUiusVWnjIuACIhA9RFYuXKlXXnllbZ8+fJKL+nX71jbccctq+/FSlkEREAEREAEREAEREAEREAEREAEREAEREAEREAEREAEREAEREAEREAEREAEREAEREAEREAEypjAe+99YpMnP1aphI0aNbJBgwZZgwYNamzJJUiusVWnjIuACIhA9RL44IMPbOLEiZVeUr9+Pbv44hNsk002rN6XK3UREAEREAEREAEREAEREAEREAEREAEREAEREAEREAEREAEREAEREAEREAEREAEREAEREAERKDMCX331nY0f/5B9882PlUo2cOBAa9asWY0urQTJNbr6lHkREAERqF4CL730ks2ePbvSS7bbbjO76KK21ftipS4CIiACIiACIiACIiACIiACIiACIiACIiACIiACIiACIiACIiACIiACIiACIiACIiACIiACZUZgwoSHbcmSzyqVqlOnTnbAAQfU+JJKkFzjq1AFEAEREIHqJfDwww/bY49VPiIAouQuXQ5TpOTqRa/URUAEREAEREAEREAEREAEREAEREAEREAEREAEREAEREAEREAEREAEREAEREAEREAEREAEyoAAIiPPnPlMFTHysccea23blkdwSAmSy6ChqggiIAIiUN0EZsyYYa+++mql19SvX8+6dj3Mdtxxy+p+vdIXAREQAREQAREQAREQAREQAREQAREQAREQAREQAREQAREQAREQAREQAREQAREQAREQAREQgRpJ4L33PrFbbnnGvvnmx0r5b9mypXXr1q1Gliku0xIkl01VqiAiIAIiUH0EfvnlF7vqqqtsyZIlVV5y5pmtrFWrnarv5UpZBERABERABERABERABERABERABERABERABERABERABERABERABERABERABERABERABERABGoggQUL3rU5cxZUyfl2221nAwYMsDXXXLMGlio+yxIkl01VqiAiIAIiUL0EIEqeOXNmlUjJeOtRR+1u7dq1rN4MKHUREAEREAEREAEREAEREAEREAEREAEREAEREAEREAEREAEREAEREAEREAEREAEREAEREAERqCEE7r//VXv88beq5BaRkbt06VJWYmQUUoLkGtIwlU0REAERyAqBhx9+2B577LEq2dlrr6Z2wgn7WJMm9bOSVeVDBERABERABERABERABERABERABERABERABERABERABERABERABERABERABERABERABERABEpK4PPPv7GHHnrN3nhjaZX3Hnvssda2bduS5qdUL5MguVSk9R4REAERKCMCL730ks2ePTu2REce2cLatNnd1l+/bhmVWEURAREQAREQAREQAREQAREQAREQAREQAREQAREQAREQAREQAREQAREQAREQAREQAREQAREQgUzIx/gAAA6nSURBVGQCP/zwk82d+5Y98cSi2Js6depkBxxwQNkilCC5bKtWBRMBERCB6iXwwQcf2C233GLLly+v8qI6ddYJRMlt2uxRvZlQ6iIgAiIgAiIgAiIgAiIgAiIgAiIgAiIgAiIgAiIgAiIgAiIgAiIgAiIgAiIgAiIgAiIgAiKwmglAiDx37pu2atW/quSkUaNG1rVrV2vWrNlqzmX1vl6C5Orlq9RFQAREoKwJrFy5MhAlv//++7Hl3HjjDQNhcqtWO5U1BxVOBERABERABERABERABERABERABERABERABERABERABERABERABERABERABERABERABESg9hFYsODdICry119/F1v4HXbYIRAjN2jQoOzhSJBc9lWsAoqACIhA9RN46aWXbO7cufbFF1/Evqxhw/Vt1123thYttgn+1iUCIiACIiACIiACIiACIiACIiACIiACIiACIiACIiACIiACIiACIiACIiACIiACIiACIiACNZHA4sUf26JFHxn+XrHih9giNG7c2Nq0aWMHHHBATSxiXnmWIDkvbHpIBERABEQgjsD8+fMDYfKPP/6YCKhOnXX+vzh5a9t1122sXr11BVMEREAEREAEREAEREAEREAEREAEREAEREAEREAEREAEREAEREAEREAEREAEREAEREAEREAEMkngxx9/tsWLP7JFiz4ORMirVv0rMZ/16tULhMitW7fOZFmqM1MSJFcnXaUtAiIgArWQwE8//RSIkufNm0eVfrvtNrP69etZgwbrB3//99///bt+/fUlWKYo6iYREAEREAEREAEREAEREAEREAEREAEREAEREAEREAEREAEREAEREAEREAEREAEREAEREIF8CEBw/M03P9g33/xoK1f+GPz933//9/+WLPmMSvboo48OxMh169al7i+3myRILrcaVXlEQAREICMEvvrqq0CY/PrrrxtEyrpEQAREQAREQAREQAREQAREQAREQAREQAREQAREQAREQAREQAREQAREQAREQAREQAREQAREoJwIQHy89957B0LkTTbZpJyK5l0WCZK9kekBERABERABXwJvv/22LVq0yBYvXmzLly/3fVz3i4AIiIAIiIAIiIAIiIAIiIAIiIAIiIAIiIAIiIAIiIAIiIAIiIAIiIAIiIAIiIAIiIAIiEAmCDRq1Mh23XVXa9GihTVv3jwTecpCJiRIzkItKA8iIAIiUIsILF26tEKcvGzZslpUchVVBERABERABERABERABERABERABERABERABERABERABERABERABERABERABERABERABESgJhLYaqutKkTITZs2rYlFqPY8S5Bc7Yj1AhEQAREQgSQCX375ZRAx+ZtvvrGVK1cGf+f+e9WqVQIoAiIgAiIgAiIgAiIgAiIgAiIgAiIgAiIgAiIgAiIgAiIgAiIgAiIgAiIgAiIgAiIgAiIgAtVCoE6dOla/fv3gT4MGDar8GxGRN91002p5dzklKkFyOdWmyiICIiACIiACIiACIiACIiACIiACIiACIiACIiACIiACIiACIiACIiACIiACIiACIiACIiACIiACIiACIiACJSYgQXKJget1IiACIiACIiACIiACIiACIiACIiACIiACIiACIiACIiACIiACIiACIiACIiACIiACIiACIiACIiACIiACIlBOBCRILqfaVFlEQAREQAREQAREQAREQAREQAREQAREQAREQAREQAREQAREQAREQAREQAREQAREQAREQAREQAREQAREQAREoMQEJEguMXC9TgREQAREQAREQAREQAREQAREQAREQAREQAREQAREQAREQAREQAREQAREQAREQAREQAREQAREQAREQAREQATKiYAEyeVUmyqLCIiACIiACIiACIiACIiACIiACIiACIiACIiACIiACIiACIiACIiACIiACIiACIiACIiACIiACIiACIiACJSYgATJJQau14mACIiACIiACIiACIiACIiACIiACIiACIiACIiACIiACIiACIiACIiACIiACIiACIiACIiACIiACIiACIhAORGQILmcalNlEQEREAEREAEREAEREAEREAEREAEREAEREAEREAEREAEREAEREAEREAEREAEREAEREAEREAEREAEREAEREIESE5AgucTA9ToREAEREAEREAEREAEREAEREAEREAEREAEREAEREAEREAEREAEREAEREAEREAEREAEREAEREAEREAEREAERKCcCEiSXU22qLCIgAiIgAiIgAiIgAiIgAiIgAiIgAiIgAiIgAiIgAiIgAiIgAiIgAiIgAiIgAiIgAiIgAiIgAiIgAiIgAiJQYgISJJcYuF4nAiIgAiIgAiIgAiIgAiIgAiIgAiIgAiIgAiIgAiIgAiIgAiIgAiIgAiIgAiIgAiIgAiIgAiIgAiIgAiIgAuVEQILkcqpNlUUEREAEREAEREAEREAEREAEREAEREAEREAEREAEREAEREAEREAEREAEREAEREAEREAEREAEREAEREAEREAESkxAguQSA9frREAEREAEREAEREAEREAEREAEREAEREAEREAEREAEREAEREAEREAEREAEREAEREAEREAEREAEREAEREAERKCcCEiQXE61qbKIgAiIgAiIgAiIgAiIgAiIgAiIgAiIgAiIgAiIgAiIgAiIgAiIgAiIgAiIgAiIgAiIgAiIgAiIgAiIgAiIQIkJSJBcYuB6nQiIgAiIgAiIgAiIgAiIgAiIgAiIgAiIgAiIgAiIgAiIgAiIgAiIgAiIgAiIgAiIgAiIgAiIgAiIgAiIgAiUEwEJksupNlUWERABERABERABERABERABERABERABERABERABERABERABERABERABERABERABERABERABERABERABERABESgxAQmSSwxcrxMBERABERABERABERABERABEfh/7doxDQAAAMIw/65xwbFUAaG8ECBAgAABAgQIECBAgAABAgQIECBAgAABAgQIECBAgACBkoBDcmlNXQgQIECAAAECBAgQIECAAAECBAgQIECAAAECBAgQIECAAAECBAgQIECAAAECBAicBRySz+DiCBAgQIAAAQIECBAgQIAAAQIECBAgQIAAAQIECBAgQIAAAQIECBAgQIAAAQIECJQEHJJLa+pCgAABAgQIECBAgAABAgQIECBAgAABAgQIECBAgAABAgQIECBAgAABAgQIECBA4CzgkHwGF0eAAAECBAgQIECAAAECBAgQIECAAAECBAgQIECAAAECBAgQIECAAAECBAgQIECgJOCQXFpTFwIECBAgQIAAAQIECBAgQIAAAQIECBAgQIAAAQIECBAgQIAAAQIECBAgQIAAAQJnAYfkM7g4AgQIECBAgAABAgQIECBAgAABAgQIECBAgAABAgQIECBAgAABAgQIECBAgAABAiUBh+TSmroQIECAAAECBAgQIECAAAECBAgQIECAAAECBAgQIECAAAECBAgQIECAAAECBAgQOAs4JJ/BxREgQIAAAQIECBAgQIAAAQIECBAgQIAAAQIECBAgQIAAAQIECBAgQIAAAQIECBAoCTgkl9bUhQABAgQIECBAgAABAgQIECBAgAABAgQIECBAgAABAgQIECBAgAABAgQIECBAgMBZwCH5DC6OAAECBAgQIECAAAECBAgQIECAAAECBAgQIECAAAECBAgQIECAAAECBAgQIECAQEnAIbm0pi4ECBAgQIAAAQIECBAgQIAAAQIECBAgQIAAAQIECBAgQIAAAQIECBAgQIAAAQIEzgIOyWdwcQQIECBAgAABAgQIECBAgAABAgQIECBAgAABAgQIECBAgAABAgQIECBAgAABAgRKAg7JpTV1IUCAAAECBAgQIECAAAECBAgQIECAAAECBAgQIECAAAECBAgQIECAAAECBAgQIHAWcEg+g4sjQIAAAQIECBAgQIAAAQIECBAgQIAAAQIECBAgQIAAAQIECBAgQIAAAQIECBAgUBJwSC6tqQsBAgQIECBAgAABAgQIECBAgAABAgQIECBAgAABAgQIECBAgAABAgQIECBAgACBs4BD8hlcHAECBAgQIECAAAECBAgQIECAAAECBAgQIECAAAECBAgQIECAAAECBAgQIECAAIGSgENyaU1dCBAgQIAAAQIECBAgQIAAAQIECBAgQIAAAQIECBAgQIAAAQIECBAgQIAAAQIECJwFHJLP4OIIECBAgAABAgQIECBAgAABAgQIECBAgAABAgQIECBAgAABAgQIECBAgAABAgQIlAQckktr6kKAAAECBAgQIECAAAECBAgQIECAAAECBAgQIECAAAECBAgQIECAAAECBAgQIEDgLOCQfAYXR4AAAQIECBAgQIAAAQIECBAgQIAAAQIECBAgQIAAAQIECBAgQIAAAQIECBAgQKAk4JBcWlMXAgQIECBAgAABAgQIECBAgAABAgQIECBAgAABAgQIECBAgAABAgQIECBAgAABAmcBh+QzuDgCBAgQIECAAAECBAgQIECAAAECBAgQIECAAAECBAgQIECAAAECBAgQIECAAAECJQGH5NKauhAgQIAAAQIECBAgQIAAAQIECBAgQIAAAQIECBAgQIAAAQIECBAgQIAAAQIECBA4Czgkn8HFESBAgAABAgQIECBAgAABAgQIECBAgAABAgQIECBAgAABAgQIECBAgAABAgQIECgJOCSX1tSFAAECBAgQIECAAAECBAgQIECAAAECBAgQIECAAAECBAgQIECAAAECBAgQIECAwFnAIfkMLo4AAQIECBAgQIAAAQIECBAgQIAAAQIECBAgQIAAAQIECBAgQIAAAQIECBAgQIBAScAhubSmLgQIECBAgAABAgQIECBAgAABAgQIECBAgAABAgQIECBAgAABAgQIECBAgAABAgTOAg7JZ3BxBAgQIECAAAECBAgQIECAAAECBAgQIECAAAECBAgQIECAAAECBAgQIECAAAECBEoCA98n7mvbUajTAAAAAElFTkSuQmCC"/>
          <p:cNvSpPr>
            <a:spLocks noChangeAspect="1" noChangeArrowheads="1"/>
          </p:cNvSpPr>
          <p:nvPr/>
        </p:nvSpPr>
        <p:spPr bwMode="auto">
          <a:xfrm>
            <a:off x="155575" y="-1843088"/>
            <a:ext cx="679132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055029" y="65248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12948" y="4907720"/>
            <a:ext cx="2769170" cy="13562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12948" y="3890132"/>
            <a:ext cx="2769170" cy="9862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65698" y="4577052"/>
            <a:ext cx="2612300" cy="9839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40876" y="4950819"/>
            <a:ext cx="2183823" cy="1790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40876" y="3901904"/>
            <a:ext cx="2183823" cy="9744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xmlns="" id="{1165221E-9954-4DAD-86EC-DD282A8BC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5910" y="5710292"/>
            <a:ext cx="301824" cy="365125"/>
          </a:xfrm>
        </p:spPr>
        <p:txBody>
          <a:bodyPr/>
          <a:lstStyle/>
          <a:p>
            <a:pPr>
              <a:defRPr/>
            </a:pPr>
            <a:fld id="{6987B798-C2F4-45F3-934E-0F5DC3EC9288}" type="slidenum">
              <a:rPr lang="ru-RU" sz="105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8</a:t>
            </a:fld>
            <a:endParaRPr lang="ru-RU" sz="105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3802987" y="619182"/>
            <a:ext cx="1475581" cy="16158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учреждения</a:t>
            </a:r>
            <a:endParaRPr lang="ru-RU" altLang="ru-RU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1561367" y="926395"/>
            <a:ext cx="1665288" cy="3231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заместитель </a:t>
            </a:r>
            <a:r>
              <a:rPr lang="ru-RU" alt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</a:t>
            </a:r>
            <a:endParaRPr lang="ru-RU" alt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7548662" y="1007188"/>
            <a:ext cx="1222879" cy="16158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algn="ctr">
              <a:defRPr sz="900"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latin typeface="Calibri" pitchFamily="34" charset="0"/>
                <a:cs typeface="Arial" charset="0"/>
              </a:defRPr>
            </a:lvl9pPr>
          </a:lstStyle>
          <a:p>
            <a:r>
              <a:rPr lang="ru-RU" alt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</a:t>
            </a:r>
            <a:r>
              <a:rPr lang="ru-RU" alt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бухгалтер</a:t>
            </a:r>
            <a:endParaRPr lang="ru-RU" alt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234231" y="1483395"/>
            <a:ext cx="1385441" cy="48474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(по оперативному реагированию</a:t>
            </a:r>
            <a:r>
              <a:rPr lang="ru-RU" alt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3155423" y="1524916"/>
            <a:ext cx="1274763" cy="9694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(по обезвреживанию взрывоопасных предметов и охране труда</a:t>
            </a:r>
            <a:r>
              <a:rPr lang="ru-RU" alt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4952473" y="1524916"/>
            <a:ext cx="1196975" cy="113107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(по правовому обеспечению и контрактной системе в сфере закупок</a:t>
            </a:r>
            <a:r>
              <a:rPr lang="ru-RU" alt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"/>
          <p:cNvSpPr txBox="1">
            <a:spLocks noChangeArrowheads="1"/>
          </p:cNvSpPr>
          <p:nvPr/>
        </p:nvSpPr>
        <p:spPr bwMode="auto">
          <a:xfrm>
            <a:off x="6236044" y="1523951"/>
            <a:ext cx="1201737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(по управлению персоналом</a:t>
            </a:r>
            <a:r>
              <a:rPr lang="ru-RU" alt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7617970" y="1668678"/>
            <a:ext cx="1084263" cy="48474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бюджетного учета и </a:t>
            </a:r>
            <a:r>
              <a:rPr lang="ru-RU" alt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отчетности</a:t>
            </a:r>
            <a:endParaRPr lang="ru-RU" alt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3241009" y="2745794"/>
            <a:ext cx="1106089" cy="3231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</a:t>
            </a:r>
            <a:endParaRPr lang="ru-RU" alt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охране </a:t>
            </a:r>
            <a:r>
              <a:rPr lang="ru-RU" alt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  <a:endParaRPr lang="ru-RU" alt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5088998" y="2907377"/>
            <a:ext cx="923925" cy="16158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Юрисконсульт</a:t>
            </a:r>
            <a:endParaRPr lang="ru-RU" alt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4"/>
          <p:cNvSpPr txBox="1">
            <a:spLocks noChangeArrowheads="1"/>
          </p:cNvSpPr>
          <p:nvPr/>
        </p:nvSpPr>
        <p:spPr bwMode="auto">
          <a:xfrm>
            <a:off x="6264788" y="2932497"/>
            <a:ext cx="973138" cy="16158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</a:t>
            </a:r>
            <a:r>
              <a:rPr lang="ru-RU" alt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</a:t>
            </a:r>
            <a:endParaRPr lang="ru-RU" alt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15"/>
          <p:cNvSpPr txBox="1">
            <a:spLocks noChangeArrowheads="1"/>
          </p:cNvSpPr>
          <p:nvPr/>
        </p:nvSpPr>
        <p:spPr bwMode="auto">
          <a:xfrm>
            <a:off x="7437781" y="2656220"/>
            <a:ext cx="1039813" cy="48474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Медико-психологическая </a:t>
            </a:r>
            <a:r>
              <a:rPr lang="ru-RU" alt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служба</a:t>
            </a:r>
            <a:endParaRPr lang="ru-RU" alt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18"/>
          <p:cNvSpPr txBox="1">
            <a:spLocks noChangeArrowheads="1"/>
          </p:cNvSpPr>
          <p:nvPr/>
        </p:nvSpPr>
        <p:spPr bwMode="auto">
          <a:xfrm>
            <a:off x="931708" y="2090455"/>
            <a:ext cx="893763" cy="3231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Оперативное </a:t>
            </a:r>
            <a:r>
              <a:rPr lang="ru-RU" alt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</a:t>
            </a:r>
            <a:endParaRPr lang="ru-RU" alt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21"/>
          <p:cNvSpPr txBox="1">
            <a:spLocks noChangeArrowheads="1"/>
          </p:cNvSpPr>
          <p:nvPr/>
        </p:nvSpPr>
        <p:spPr bwMode="auto">
          <a:xfrm>
            <a:off x="949730" y="2489691"/>
            <a:ext cx="893763" cy="48474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по организации </a:t>
            </a:r>
            <a:r>
              <a:rPr lang="ru-RU" alt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АСДНР</a:t>
            </a:r>
            <a:endParaRPr lang="ru-RU" alt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22"/>
          <p:cNvSpPr txBox="1">
            <a:spLocks noChangeArrowheads="1"/>
          </p:cNvSpPr>
          <p:nvPr/>
        </p:nvSpPr>
        <p:spPr bwMode="auto">
          <a:xfrm>
            <a:off x="949730" y="3378257"/>
            <a:ext cx="893763" cy="3231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Водолазная </a:t>
            </a:r>
            <a:r>
              <a:rPr lang="ru-RU" alt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служба</a:t>
            </a:r>
            <a:endParaRPr lang="ru-RU" alt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23"/>
          <p:cNvSpPr txBox="1">
            <a:spLocks noChangeArrowheads="1"/>
          </p:cNvSpPr>
          <p:nvPr/>
        </p:nvSpPr>
        <p:spPr bwMode="auto">
          <a:xfrm>
            <a:off x="949730" y="3010138"/>
            <a:ext cx="893763" cy="3231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</a:t>
            </a:r>
          </a:p>
          <a:p>
            <a:pPr algn="ctr" eaLnBrk="1" hangingPunct="1"/>
            <a:r>
              <a:rPr lang="ru-RU" alt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(связи и АСУ</a:t>
            </a:r>
            <a:r>
              <a:rPr lang="ru-RU" alt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30"/>
          <p:cNvSpPr txBox="1">
            <a:spLocks noChangeArrowheads="1"/>
          </p:cNvSpPr>
          <p:nvPr/>
        </p:nvSpPr>
        <p:spPr bwMode="auto">
          <a:xfrm>
            <a:off x="6260573" y="4099682"/>
            <a:ext cx="2647999" cy="3231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Ачинское </a:t>
            </a:r>
            <a:endParaRPr lang="ru-RU" alt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поисково-спасательное отделение</a:t>
            </a:r>
            <a:endParaRPr lang="ru-RU" alt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31"/>
          <p:cNvSpPr txBox="1">
            <a:spLocks noChangeArrowheads="1"/>
          </p:cNvSpPr>
          <p:nvPr/>
        </p:nvSpPr>
        <p:spPr bwMode="auto">
          <a:xfrm>
            <a:off x="6260573" y="4469570"/>
            <a:ext cx="2647999" cy="3231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Шарыповский </a:t>
            </a:r>
            <a:endParaRPr lang="ru-RU" alt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поисково-спасательный отряд</a:t>
            </a:r>
            <a:endParaRPr lang="ru-RU" alt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32"/>
          <p:cNvSpPr txBox="1">
            <a:spLocks noChangeArrowheads="1"/>
          </p:cNvSpPr>
          <p:nvPr/>
        </p:nvSpPr>
        <p:spPr bwMode="auto">
          <a:xfrm>
            <a:off x="6260573" y="5114095"/>
            <a:ext cx="2647999" cy="3231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Зеленогорское </a:t>
            </a:r>
            <a:endParaRPr lang="ru-RU" altLang="ru-RU" sz="10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0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поисково-спасательное отделение</a:t>
            </a:r>
            <a:endParaRPr lang="ru-RU" altLang="ru-RU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33"/>
          <p:cNvSpPr txBox="1">
            <a:spLocks noChangeArrowheads="1"/>
          </p:cNvSpPr>
          <p:nvPr/>
        </p:nvSpPr>
        <p:spPr bwMode="auto">
          <a:xfrm>
            <a:off x="6260573" y="5479220"/>
            <a:ext cx="2647999" cy="3231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Канское </a:t>
            </a:r>
            <a:endParaRPr lang="ru-RU" altLang="ru-RU" sz="10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0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поисково-спасательное отделение</a:t>
            </a:r>
            <a:endParaRPr lang="ru-RU" altLang="ru-RU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34"/>
          <p:cNvSpPr txBox="1">
            <a:spLocks noChangeArrowheads="1"/>
          </p:cNvSpPr>
          <p:nvPr/>
        </p:nvSpPr>
        <p:spPr bwMode="auto">
          <a:xfrm>
            <a:off x="6260573" y="5845932"/>
            <a:ext cx="2647999" cy="3231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Богучанский </a:t>
            </a:r>
            <a:endParaRPr lang="ru-RU" altLang="ru-RU" sz="10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0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поисково-спасательный отряд</a:t>
            </a:r>
            <a:endParaRPr lang="ru-RU" altLang="ru-RU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4540779" y="764704"/>
            <a:ext cx="0" cy="286433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3220511" y="3637496"/>
            <a:ext cx="4762" cy="286038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6149448" y="3637496"/>
            <a:ext cx="0" cy="231956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>
            <a:stCxn id="19" idx="3"/>
            <a:endCxn id="20" idx="1"/>
          </p:cNvCxnSpPr>
          <p:nvPr/>
        </p:nvCxnSpPr>
        <p:spPr>
          <a:xfrm>
            <a:off x="3226655" y="1087978"/>
            <a:ext cx="4322007" cy="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926107" y="1340768"/>
            <a:ext cx="591080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6743335" y="2408163"/>
            <a:ext cx="121435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>
            <a:endCxn id="32" idx="1"/>
          </p:cNvCxnSpPr>
          <p:nvPr/>
        </p:nvCxnSpPr>
        <p:spPr>
          <a:xfrm>
            <a:off x="703397" y="2252038"/>
            <a:ext cx="22831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>
            <a:endCxn id="33" idx="1"/>
          </p:cNvCxnSpPr>
          <p:nvPr/>
        </p:nvCxnSpPr>
        <p:spPr>
          <a:xfrm>
            <a:off x="703397" y="2732065"/>
            <a:ext cx="24633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>
            <a:endCxn id="35" idx="1"/>
          </p:cNvCxnSpPr>
          <p:nvPr/>
        </p:nvCxnSpPr>
        <p:spPr>
          <a:xfrm>
            <a:off x="703397" y="3171720"/>
            <a:ext cx="246333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>
            <a:endCxn id="34" idx="1"/>
          </p:cNvCxnSpPr>
          <p:nvPr/>
        </p:nvCxnSpPr>
        <p:spPr>
          <a:xfrm>
            <a:off x="695906" y="3539839"/>
            <a:ext cx="253824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703397" y="1981937"/>
            <a:ext cx="9513" cy="155790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>
            <a:stCxn id="22" idx="2"/>
            <a:endCxn id="26" idx="0"/>
          </p:cNvCxnSpPr>
          <p:nvPr/>
        </p:nvCxnSpPr>
        <p:spPr>
          <a:xfrm>
            <a:off x="3792805" y="2494412"/>
            <a:ext cx="1249" cy="2513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>
            <a:stCxn id="23" idx="2"/>
            <a:endCxn id="27" idx="0"/>
          </p:cNvCxnSpPr>
          <p:nvPr/>
        </p:nvCxnSpPr>
        <p:spPr>
          <a:xfrm>
            <a:off x="5550961" y="2655995"/>
            <a:ext cx="0" cy="2513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>
            <a:endCxn id="28" idx="0"/>
          </p:cNvCxnSpPr>
          <p:nvPr/>
        </p:nvCxnSpPr>
        <p:spPr>
          <a:xfrm>
            <a:off x="6751357" y="2415527"/>
            <a:ext cx="0" cy="51697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endCxn id="29" idx="0"/>
          </p:cNvCxnSpPr>
          <p:nvPr/>
        </p:nvCxnSpPr>
        <p:spPr>
          <a:xfrm>
            <a:off x="7957687" y="2407878"/>
            <a:ext cx="1" cy="2483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>
            <a:stCxn id="24" idx="2"/>
          </p:cNvCxnSpPr>
          <p:nvPr/>
        </p:nvCxnSpPr>
        <p:spPr>
          <a:xfrm flipH="1">
            <a:off x="6836912" y="2170282"/>
            <a:ext cx="1" cy="2337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>
            <a:stCxn id="20" idx="2"/>
            <a:endCxn id="25" idx="0"/>
          </p:cNvCxnSpPr>
          <p:nvPr/>
        </p:nvCxnSpPr>
        <p:spPr>
          <a:xfrm>
            <a:off x="8160102" y="1168771"/>
            <a:ext cx="0" cy="49990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3220511" y="3637496"/>
            <a:ext cx="2928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>
            <a:stCxn id="101" idx="3"/>
          </p:cNvCxnSpPr>
          <p:nvPr/>
        </p:nvCxnSpPr>
        <p:spPr>
          <a:xfrm>
            <a:off x="2981726" y="4646842"/>
            <a:ext cx="243547" cy="706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>
            <a:endCxn id="99" idx="1"/>
          </p:cNvCxnSpPr>
          <p:nvPr/>
        </p:nvCxnSpPr>
        <p:spPr>
          <a:xfrm>
            <a:off x="3222892" y="5348061"/>
            <a:ext cx="196980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>
            <a:stCxn id="103" idx="3"/>
          </p:cNvCxnSpPr>
          <p:nvPr/>
        </p:nvCxnSpPr>
        <p:spPr>
          <a:xfrm>
            <a:off x="2981726" y="5722114"/>
            <a:ext cx="238785" cy="761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>
            <a:stCxn id="104" idx="3"/>
          </p:cNvCxnSpPr>
          <p:nvPr/>
        </p:nvCxnSpPr>
        <p:spPr>
          <a:xfrm>
            <a:off x="2981727" y="6103662"/>
            <a:ext cx="238784" cy="992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>
            <a:stCxn id="100" idx="3"/>
          </p:cNvCxnSpPr>
          <p:nvPr/>
        </p:nvCxnSpPr>
        <p:spPr>
          <a:xfrm>
            <a:off x="2981726" y="4276954"/>
            <a:ext cx="24492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V="1">
            <a:off x="6149448" y="4629907"/>
            <a:ext cx="11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6149448" y="5293482"/>
            <a:ext cx="11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flipV="1">
            <a:off x="6149448" y="5625270"/>
            <a:ext cx="11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V="1">
            <a:off x="6149448" y="5957057"/>
            <a:ext cx="11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>
            <a:endCxn id="22" idx="0"/>
          </p:cNvCxnSpPr>
          <p:nvPr/>
        </p:nvCxnSpPr>
        <p:spPr>
          <a:xfrm>
            <a:off x="3792804" y="1340768"/>
            <a:ext cx="1" cy="1841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endCxn id="21" idx="0"/>
          </p:cNvCxnSpPr>
          <p:nvPr/>
        </p:nvCxnSpPr>
        <p:spPr>
          <a:xfrm>
            <a:off x="926952" y="1340768"/>
            <a:ext cx="0" cy="14262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>
            <a:endCxn id="23" idx="0"/>
          </p:cNvCxnSpPr>
          <p:nvPr/>
        </p:nvCxnSpPr>
        <p:spPr>
          <a:xfrm>
            <a:off x="5550960" y="1340768"/>
            <a:ext cx="1" cy="1841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>
            <a:endCxn id="24" idx="0"/>
          </p:cNvCxnSpPr>
          <p:nvPr/>
        </p:nvCxnSpPr>
        <p:spPr>
          <a:xfrm>
            <a:off x="6836913" y="1340768"/>
            <a:ext cx="0" cy="1831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27650"/>
          <p:cNvSpPr txBox="1">
            <a:spLocks noChangeArrowheads="1"/>
          </p:cNvSpPr>
          <p:nvPr/>
        </p:nvSpPr>
        <p:spPr bwMode="auto">
          <a:xfrm>
            <a:off x="4051050" y="4548309"/>
            <a:ext cx="145424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группа</a:t>
            </a:r>
          </a:p>
        </p:txBody>
      </p:sp>
      <p:sp>
        <p:nvSpPr>
          <p:cNvPr id="82" name="TextBox 112"/>
          <p:cNvSpPr txBox="1">
            <a:spLocks noChangeArrowheads="1"/>
          </p:cNvSpPr>
          <p:nvPr/>
        </p:nvSpPr>
        <p:spPr bwMode="auto">
          <a:xfrm>
            <a:off x="6913438" y="3845766"/>
            <a:ext cx="12089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Западная группа</a:t>
            </a:r>
          </a:p>
        </p:txBody>
      </p:sp>
      <p:sp>
        <p:nvSpPr>
          <p:cNvPr id="83" name="TextBox 114"/>
          <p:cNvSpPr txBox="1">
            <a:spLocks noChangeArrowheads="1"/>
          </p:cNvSpPr>
          <p:nvPr/>
        </p:nvSpPr>
        <p:spPr bwMode="auto">
          <a:xfrm>
            <a:off x="1271061" y="4950818"/>
            <a:ext cx="110959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Южная группа</a:t>
            </a:r>
          </a:p>
        </p:txBody>
      </p:sp>
      <p:sp>
        <p:nvSpPr>
          <p:cNvPr id="84" name="TextBox 116"/>
          <p:cNvSpPr txBox="1">
            <a:spLocks noChangeArrowheads="1"/>
          </p:cNvSpPr>
          <p:nvPr/>
        </p:nvSpPr>
        <p:spPr bwMode="auto">
          <a:xfrm>
            <a:off x="6913438" y="4876375"/>
            <a:ext cx="128432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Восточная группа</a:t>
            </a:r>
          </a:p>
        </p:txBody>
      </p:sp>
      <p:sp>
        <p:nvSpPr>
          <p:cNvPr id="85" name="TextBox 118"/>
          <p:cNvSpPr txBox="1">
            <a:spLocks noChangeArrowheads="1"/>
          </p:cNvSpPr>
          <p:nvPr/>
        </p:nvSpPr>
        <p:spPr bwMode="auto">
          <a:xfrm>
            <a:off x="1271061" y="3851648"/>
            <a:ext cx="122341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Северная группа</a:t>
            </a: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 flipV="1">
            <a:off x="6146395" y="4243986"/>
            <a:ext cx="1111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>
            <a:stCxn id="19" idx="2"/>
          </p:cNvCxnSpPr>
          <p:nvPr/>
        </p:nvCxnSpPr>
        <p:spPr>
          <a:xfrm>
            <a:off x="2394011" y="1249560"/>
            <a:ext cx="0" cy="16168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30"/>
          <p:cNvSpPr txBox="1">
            <a:spLocks noChangeArrowheads="1"/>
          </p:cNvSpPr>
          <p:nvPr/>
        </p:nvSpPr>
        <p:spPr bwMode="auto">
          <a:xfrm>
            <a:off x="6274836" y="4120146"/>
            <a:ext cx="2647999" cy="3231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Ачинское </a:t>
            </a:r>
            <a:endParaRPr lang="ru-RU" altLang="ru-RU" sz="10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0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поисково-спасательное отделение</a:t>
            </a:r>
            <a:endParaRPr lang="ru-RU" altLang="ru-RU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31"/>
          <p:cNvSpPr txBox="1">
            <a:spLocks noChangeArrowheads="1"/>
          </p:cNvSpPr>
          <p:nvPr/>
        </p:nvSpPr>
        <p:spPr bwMode="auto">
          <a:xfrm>
            <a:off x="6274836" y="4490034"/>
            <a:ext cx="2647999" cy="3231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Шарыповский </a:t>
            </a:r>
            <a:endParaRPr lang="ru-RU" altLang="ru-RU" sz="10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0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поисково-спасательный отряд</a:t>
            </a:r>
            <a:endParaRPr lang="ru-RU" altLang="ru-RU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Box 35"/>
          <p:cNvSpPr txBox="1">
            <a:spLocks noChangeArrowheads="1"/>
          </p:cNvSpPr>
          <p:nvPr/>
        </p:nvSpPr>
        <p:spPr bwMode="auto">
          <a:xfrm>
            <a:off x="3419872" y="4816591"/>
            <a:ext cx="2502539" cy="3231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Красноярский </a:t>
            </a:r>
            <a:endParaRPr lang="ru-RU" altLang="ru-RU" sz="10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0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поисково-спасательный отряд</a:t>
            </a:r>
            <a:endParaRPr lang="ru-RU" altLang="ru-RU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36"/>
          <p:cNvSpPr txBox="1">
            <a:spLocks noChangeArrowheads="1"/>
          </p:cNvSpPr>
          <p:nvPr/>
        </p:nvSpPr>
        <p:spPr bwMode="auto">
          <a:xfrm>
            <a:off x="3419872" y="5186479"/>
            <a:ext cx="2502540" cy="3231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Дивногорский </a:t>
            </a:r>
            <a:endParaRPr lang="ru-RU" altLang="ru-RU" sz="10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0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поисково-спасательный отряд</a:t>
            </a:r>
            <a:endParaRPr lang="ru-RU" altLang="ru-RU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24"/>
          <p:cNvSpPr txBox="1">
            <a:spLocks noChangeArrowheads="1"/>
          </p:cNvSpPr>
          <p:nvPr/>
        </p:nvSpPr>
        <p:spPr bwMode="auto">
          <a:xfrm>
            <a:off x="883847" y="4115371"/>
            <a:ext cx="2097879" cy="3231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Енисейское </a:t>
            </a:r>
            <a:endParaRPr lang="ru-RU" altLang="ru-RU" sz="10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0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поисково-спасательное отделение</a:t>
            </a:r>
            <a:endParaRPr lang="ru-RU" altLang="ru-RU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Box 25"/>
          <p:cNvSpPr txBox="1">
            <a:spLocks noChangeArrowheads="1"/>
          </p:cNvSpPr>
          <p:nvPr/>
        </p:nvSpPr>
        <p:spPr bwMode="auto">
          <a:xfrm>
            <a:off x="899592" y="4485259"/>
            <a:ext cx="2082134" cy="3231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Лесосибирская </a:t>
            </a:r>
            <a:endParaRPr lang="ru-RU" altLang="ru-RU" sz="10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0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спасательная станция</a:t>
            </a:r>
            <a:endParaRPr lang="ru-RU" altLang="ru-RU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26"/>
          <p:cNvSpPr txBox="1">
            <a:spLocks noChangeArrowheads="1"/>
          </p:cNvSpPr>
          <p:nvPr/>
        </p:nvSpPr>
        <p:spPr bwMode="auto">
          <a:xfrm>
            <a:off x="883847" y="5186989"/>
            <a:ext cx="2097879" cy="3231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Шушенская </a:t>
            </a:r>
            <a:endParaRPr lang="ru-RU" altLang="ru-RU" sz="10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0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спасательная станция</a:t>
            </a:r>
            <a:endParaRPr lang="ru-RU" altLang="ru-RU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27"/>
          <p:cNvSpPr txBox="1">
            <a:spLocks noChangeArrowheads="1"/>
          </p:cNvSpPr>
          <p:nvPr/>
        </p:nvSpPr>
        <p:spPr bwMode="auto">
          <a:xfrm>
            <a:off x="907081" y="5560531"/>
            <a:ext cx="2074645" cy="3231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Краснотуранская </a:t>
            </a:r>
            <a:endParaRPr lang="ru-RU" altLang="ru-RU" sz="10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0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спасательная станция</a:t>
            </a:r>
            <a:endParaRPr lang="ru-RU" altLang="ru-RU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Box 28"/>
          <p:cNvSpPr txBox="1">
            <a:spLocks noChangeArrowheads="1"/>
          </p:cNvSpPr>
          <p:nvPr/>
        </p:nvSpPr>
        <p:spPr bwMode="auto">
          <a:xfrm>
            <a:off x="907081" y="5942079"/>
            <a:ext cx="2074646" cy="3231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Новоселовская </a:t>
            </a:r>
            <a:endParaRPr lang="ru-RU" altLang="ru-RU" sz="10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0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спасательная станция</a:t>
            </a:r>
            <a:endParaRPr lang="ru-RU" altLang="ru-RU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29"/>
          <p:cNvSpPr txBox="1">
            <a:spLocks noChangeArrowheads="1"/>
          </p:cNvSpPr>
          <p:nvPr/>
        </p:nvSpPr>
        <p:spPr bwMode="auto">
          <a:xfrm>
            <a:off x="907079" y="6336294"/>
            <a:ext cx="2074647" cy="3231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Минусинское </a:t>
            </a:r>
            <a:endParaRPr lang="ru-RU" altLang="ru-RU" sz="10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0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поисково-спасательное отделение</a:t>
            </a:r>
            <a:endParaRPr lang="ru-RU" altLang="ru-RU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271061" y="64380"/>
            <a:ext cx="6686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Структура КГКУ «Спасатель»</a:t>
            </a:r>
          </a:p>
        </p:txBody>
      </p:sp>
      <p:sp>
        <p:nvSpPr>
          <p:cNvPr id="30" name="TextBox 16"/>
          <p:cNvSpPr txBox="1">
            <a:spLocks noChangeArrowheads="1"/>
          </p:cNvSpPr>
          <p:nvPr/>
        </p:nvSpPr>
        <p:spPr bwMode="auto">
          <a:xfrm>
            <a:off x="1981660" y="2499637"/>
            <a:ext cx="893762" cy="16158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(МТС</a:t>
            </a:r>
            <a:r>
              <a:rPr lang="ru-RU" alt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17"/>
          <p:cNvSpPr txBox="1">
            <a:spLocks noChangeArrowheads="1"/>
          </p:cNvSpPr>
          <p:nvPr/>
        </p:nvSpPr>
        <p:spPr bwMode="auto">
          <a:xfrm>
            <a:off x="1981660" y="2777874"/>
            <a:ext cx="893763" cy="16158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Гараж</a:t>
            </a:r>
            <a:endParaRPr lang="ru-RU" alt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6" name="Прямая соединительная линия 175"/>
          <p:cNvCxnSpPr>
            <a:endCxn id="98" idx="1"/>
          </p:cNvCxnSpPr>
          <p:nvPr/>
        </p:nvCxnSpPr>
        <p:spPr>
          <a:xfrm>
            <a:off x="3226655" y="4969295"/>
            <a:ext cx="193217" cy="887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Прямая соединительная линия 200"/>
          <p:cNvCxnSpPr>
            <a:stCxn id="102" idx="3"/>
          </p:cNvCxnSpPr>
          <p:nvPr/>
        </p:nvCxnSpPr>
        <p:spPr>
          <a:xfrm>
            <a:off x="2981726" y="5348572"/>
            <a:ext cx="238785" cy="452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Прямая соединительная линия 204"/>
          <p:cNvCxnSpPr>
            <a:stCxn id="105" idx="3"/>
          </p:cNvCxnSpPr>
          <p:nvPr/>
        </p:nvCxnSpPr>
        <p:spPr>
          <a:xfrm>
            <a:off x="2981726" y="6497877"/>
            <a:ext cx="23878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27650"/>
          <p:cNvSpPr txBox="1">
            <a:spLocks noChangeArrowheads="1"/>
          </p:cNvSpPr>
          <p:nvPr/>
        </p:nvSpPr>
        <p:spPr bwMode="auto">
          <a:xfrm>
            <a:off x="179510" y="577861"/>
            <a:ext cx="923651" cy="253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0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</a:t>
            </a:r>
            <a:endParaRPr lang="ru-RU" altLang="ru-RU" sz="1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9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5435</TotalTime>
  <Words>5664</Words>
  <Application>Microsoft Office PowerPoint</Application>
  <PresentationFormat>Экран (4:3)</PresentationFormat>
  <Paragraphs>1128</Paragraphs>
  <Slides>61</Slides>
  <Notes>38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6" baseType="lpstr">
      <vt:lpstr>1_Тема Office</vt:lpstr>
      <vt:lpstr>4_Тема Office</vt:lpstr>
      <vt:lpstr>Поток</vt:lpstr>
      <vt:lpstr>2_Тема Office</vt:lpstr>
      <vt:lpstr>PDF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User16</dc:creator>
  <cp:lastModifiedBy>User16</cp:lastModifiedBy>
  <cp:revision>412</cp:revision>
  <cp:lastPrinted>2023-06-15T08:45:08Z</cp:lastPrinted>
  <dcterms:created xsi:type="dcterms:W3CDTF">2022-01-26T03:43:28Z</dcterms:created>
  <dcterms:modified xsi:type="dcterms:W3CDTF">2023-06-15T10:41:58Z</dcterms:modified>
</cp:coreProperties>
</file>