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466" r:id="rId4"/>
    <p:sldId id="468" r:id="rId5"/>
    <p:sldId id="455" r:id="rId6"/>
    <p:sldId id="470" r:id="rId7"/>
    <p:sldId id="333" r:id="rId8"/>
    <p:sldId id="336" r:id="rId9"/>
    <p:sldId id="338" r:id="rId10"/>
    <p:sldId id="454" r:id="rId11"/>
    <p:sldId id="480" r:id="rId12"/>
    <p:sldId id="481" r:id="rId13"/>
    <p:sldId id="490" r:id="rId14"/>
    <p:sldId id="474" r:id="rId15"/>
    <p:sldId id="491" r:id="rId16"/>
    <p:sldId id="492" r:id="rId17"/>
    <p:sldId id="493" r:id="rId18"/>
    <p:sldId id="472" r:id="rId19"/>
    <p:sldId id="476" r:id="rId20"/>
    <p:sldId id="487" r:id="rId21"/>
    <p:sldId id="456" r:id="rId22"/>
    <p:sldId id="488" r:id="rId23"/>
    <p:sldId id="471" r:id="rId24"/>
    <p:sldId id="485" r:id="rId25"/>
    <p:sldId id="477" r:id="rId26"/>
    <p:sldId id="342" r:id="rId27"/>
    <p:sldId id="483" r:id="rId28"/>
    <p:sldId id="484" r:id="rId29"/>
    <p:sldId id="32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1417" autoAdjust="0"/>
  </p:normalViewPr>
  <p:slideViewPr>
    <p:cSldViewPr snapToGrid="0" showGuides="1">
      <p:cViewPr varScale="1">
        <p:scale>
          <a:sx n="31" d="100"/>
          <a:sy n="31" d="100"/>
        </p:scale>
        <p:origin x="19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hyperlink" Target="mailto:info@o-kuritsina.ru" TargetMode="External"/><Relationship Id="rId4" Type="http://schemas.openxmlformats.org/officeDocument/2006/relationships/image" Target="../media/image3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hyperlink" Target="mailto:info@o-kuritsina.ru" TargetMode="External"/><Relationship Id="rId1" Type="http://schemas.openxmlformats.org/officeDocument/2006/relationships/image" Target="../media/image34.jpg"/><Relationship Id="rId4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2F03C6-CD97-4BD6-8FA6-E8DEFD43FFA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7B3A39C-FA32-49C6-A871-430242824AF7}">
      <dgm:prSet phldrT="[Текст]"/>
      <dgm:spPr/>
      <dgm:t>
        <a:bodyPr/>
        <a:lstStyle/>
        <a:p>
          <a:r>
            <a:rPr lang="ru-RU" dirty="0"/>
            <a:t>ПСИХОЛОГИЧЕСКИЕ</a:t>
          </a:r>
        </a:p>
      </dgm:t>
    </dgm:pt>
    <dgm:pt modelId="{12EE63B2-33FF-4854-9BAC-47BC10C3D935}" type="parTrans" cxnId="{E0854E06-FD39-46C7-8C5C-701097634B7E}">
      <dgm:prSet/>
      <dgm:spPr/>
      <dgm:t>
        <a:bodyPr/>
        <a:lstStyle/>
        <a:p>
          <a:endParaRPr lang="ru-RU"/>
        </a:p>
      </dgm:t>
    </dgm:pt>
    <dgm:pt modelId="{7EC08E34-0E18-4725-85DC-6B33AC75DC32}" type="sibTrans" cxnId="{E0854E06-FD39-46C7-8C5C-701097634B7E}">
      <dgm:prSet/>
      <dgm:spPr/>
      <dgm:t>
        <a:bodyPr/>
        <a:lstStyle/>
        <a:p>
          <a:endParaRPr lang="ru-RU"/>
        </a:p>
      </dgm:t>
    </dgm:pt>
    <dgm:pt modelId="{A907C000-7AB2-4F11-8EFB-ACE469DDEF32}">
      <dgm:prSet phldrT="[Текст]"/>
      <dgm:spPr/>
      <dgm:t>
        <a:bodyPr/>
        <a:lstStyle/>
        <a:p>
          <a:r>
            <a:rPr lang="ru-RU" dirty="0"/>
            <a:t>ПОВЕДЕНЧЕСКИЕ</a:t>
          </a:r>
        </a:p>
      </dgm:t>
    </dgm:pt>
    <dgm:pt modelId="{370CB4FB-DA51-4F59-861A-AE15D564D803}" type="parTrans" cxnId="{8F9D03B8-8B6C-4071-A2BB-5DB5E2FA2AA6}">
      <dgm:prSet/>
      <dgm:spPr/>
      <dgm:t>
        <a:bodyPr/>
        <a:lstStyle/>
        <a:p>
          <a:endParaRPr lang="ru-RU"/>
        </a:p>
      </dgm:t>
    </dgm:pt>
    <dgm:pt modelId="{D07A6C0A-4ADD-4A65-802F-EEF74C1FDB64}" type="sibTrans" cxnId="{8F9D03B8-8B6C-4071-A2BB-5DB5E2FA2AA6}">
      <dgm:prSet/>
      <dgm:spPr/>
      <dgm:t>
        <a:bodyPr/>
        <a:lstStyle/>
        <a:p>
          <a:endParaRPr lang="ru-RU"/>
        </a:p>
      </dgm:t>
    </dgm:pt>
    <dgm:pt modelId="{037E58DC-2450-491C-A07A-0B7FA1FF0850}">
      <dgm:prSet phldrT="[Текст]"/>
      <dgm:spPr/>
      <dgm:t>
        <a:bodyPr/>
        <a:lstStyle/>
        <a:p>
          <a:r>
            <a:rPr lang="ru-RU" dirty="0"/>
            <a:t>ИНТЕЛЛЕКТУАЛЬНЫЕ</a:t>
          </a:r>
        </a:p>
      </dgm:t>
    </dgm:pt>
    <dgm:pt modelId="{ADCE9A1B-BC78-4F4A-9309-4C8D0DC0B44A}" type="parTrans" cxnId="{2AD3DE15-3215-4FB7-96DA-F00F689FD298}">
      <dgm:prSet/>
      <dgm:spPr/>
      <dgm:t>
        <a:bodyPr/>
        <a:lstStyle/>
        <a:p>
          <a:endParaRPr lang="ru-RU"/>
        </a:p>
      </dgm:t>
    </dgm:pt>
    <dgm:pt modelId="{C968098C-6885-4474-8E92-E35912797065}" type="sibTrans" cxnId="{2AD3DE15-3215-4FB7-96DA-F00F689FD298}">
      <dgm:prSet/>
      <dgm:spPr/>
      <dgm:t>
        <a:bodyPr/>
        <a:lstStyle/>
        <a:p>
          <a:endParaRPr lang="ru-RU"/>
        </a:p>
      </dgm:t>
    </dgm:pt>
    <dgm:pt modelId="{2019B13E-BAE0-4398-AD4E-F83F06824E67}">
      <dgm:prSet/>
      <dgm:spPr/>
      <dgm:t>
        <a:bodyPr/>
        <a:lstStyle/>
        <a:p>
          <a:r>
            <a:rPr lang="ru-RU" dirty="0"/>
            <a:t>ФИЗИОЛОГИЧЕСКИЕ</a:t>
          </a:r>
        </a:p>
      </dgm:t>
    </dgm:pt>
    <dgm:pt modelId="{9E56E392-2BC8-44CD-A394-77F17185C0E2}" type="parTrans" cxnId="{76009C45-CBD5-4B8E-BE27-627F488CC86F}">
      <dgm:prSet/>
      <dgm:spPr/>
      <dgm:t>
        <a:bodyPr/>
        <a:lstStyle/>
        <a:p>
          <a:endParaRPr lang="ru-RU"/>
        </a:p>
      </dgm:t>
    </dgm:pt>
    <dgm:pt modelId="{B796ACF2-219E-4416-BBF2-50A5C46265B1}" type="sibTrans" cxnId="{76009C45-CBD5-4B8E-BE27-627F488CC86F}">
      <dgm:prSet/>
      <dgm:spPr/>
      <dgm:t>
        <a:bodyPr/>
        <a:lstStyle/>
        <a:p>
          <a:endParaRPr lang="ru-RU"/>
        </a:p>
      </dgm:t>
    </dgm:pt>
    <dgm:pt modelId="{FC8572EE-91F1-4643-93E3-455495D2216D}" type="pres">
      <dgm:prSet presAssocID="{3E2F03C6-CD97-4BD6-8FA6-E8DEFD43FFA9}" presName="Name0" presStyleCnt="0">
        <dgm:presLayoutVars>
          <dgm:chMax val="7"/>
          <dgm:chPref val="7"/>
          <dgm:dir/>
        </dgm:presLayoutVars>
      </dgm:prSet>
      <dgm:spPr/>
    </dgm:pt>
    <dgm:pt modelId="{E683515D-0C1B-4123-AE30-D1A40835CC6F}" type="pres">
      <dgm:prSet presAssocID="{3E2F03C6-CD97-4BD6-8FA6-E8DEFD43FFA9}" presName="Name1" presStyleCnt="0"/>
      <dgm:spPr/>
    </dgm:pt>
    <dgm:pt modelId="{D102906E-44FB-4A8B-B968-15B661A8E2FF}" type="pres">
      <dgm:prSet presAssocID="{3E2F03C6-CD97-4BD6-8FA6-E8DEFD43FFA9}" presName="cycle" presStyleCnt="0"/>
      <dgm:spPr/>
    </dgm:pt>
    <dgm:pt modelId="{5AC68FE1-8C92-4121-9E72-4D05CA8B8A5E}" type="pres">
      <dgm:prSet presAssocID="{3E2F03C6-CD97-4BD6-8FA6-E8DEFD43FFA9}" presName="srcNode" presStyleLbl="node1" presStyleIdx="0" presStyleCnt="4"/>
      <dgm:spPr/>
    </dgm:pt>
    <dgm:pt modelId="{C52485F5-524D-47FA-BAF9-85FD5BD66DC7}" type="pres">
      <dgm:prSet presAssocID="{3E2F03C6-CD97-4BD6-8FA6-E8DEFD43FFA9}" presName="conn" presStyleLbl="parChTrans1D2" presStyleIdx="0" presStyleCnt="1"/>
      <dgm:spPr/>
    </dgm:pt>
    <dgm:pt modelId="{00430E9F-8F2E-4344-A9B0-C4A73513ABF5}" type="pres">
      <dgm:prSet presAssocID="{3E2F03C6-CD97-4BD6-8FA6-E8DEFD43FFA9}" presName="extraNode" presStyleLbl="node1" presStyleIdx="0" presStyleCnt="4"/>
      <dgm:spPr/>
    </dgm:pt>
    <dgm:pt modelId="{59ECFA3A-711A-4E6C-B3E3-87034962ECE7}" type="pres">
      <dgm:prSet presAssocID="{3E2F03C6-CD97-4BD6-8FA6-E8DEFD43FFA9}" presName="dstNode" presStyleLbl="node1" presStyleIdx="0" presStyleCnt="4"/>
      <dgm:spPr/>
    </dgm:pt>
    <dgm:pt modelId="{62CD4E97-6359-46E4-87EC-7DDA3464EB4F}" type="pres">
      <dgm:prSet presAssocID="{17B3A39C-FA32-49C6-A871-430242824AF7}" presName="text_1" presStyleLbl="node1" presStyleIdx="0" presStyleCnt="4">
        <dgm:presLayoutVars>
          <dgm:bulletEnabled val="1"/>
        </dgm:presLayoutVars>
      </dgm:prSet>
      <dgm:spPr/>
    </dgm:pt>
    <dgm:pt modelId="{FC85D348-6641-4E2D-B320-2E0A895955EB}" type="pres">
      <dgm:prSet presAssocID="{17B3A39C-FA32-49C6-A871-430242824AF7}" presName="accent_1" presStyleCnt="0"/>
      <dgm:spPr/>
    </dgm:pt>
    <dgm:pt modelId="{80D79E67-015B-4A9A-B9D9-DFA2A02C0387}" type="pres">
      <dgm:prSet presAssocID="{17B3A39C-FA32-49C6-A871-430242824AF7}" presName="accentRepeatNode" presStyleLbl="solidFgAcc1" presStyleIdx="0" presStyleCnt="4"/>
      <dgm:spPr/>
    </dgm:pt>
    <dgm:pt modelId="{60815832-003E-402B-9EC5-013577B777E1}" type="pres">
      <dgm:prSet presAssocID="{A907C000-7AB2-4F11-8EFB-ACE469DDEF32}" presName="text_2" presStyleLbl="node1" presStyleIdx="1" presStyleCnt="4">
        <dgm:presLayoutVars>
          <dgm:bulletEnabled val="1"/>
        </dgm:presLayoutVars>
      </dgm:prSet>
      <dgm:spPr/>
    </dgm:pt>
    <dgm:pt modelId="{168BABB1-56B1-4C13-8B99-405FEEA1E6CB}" type="pres">
      <dgm:prSet presAssocID="{A907C000-7AB2-4F11-8EFB-ACE469DDEF32}" presName="accent_2" presStyleCnt="0"/>
      <dgm:spPr/>
    </dgm:pt>
    <dgm:pt modelId="{71AE83EA-18FA-4AC0-B62D-FC2C3D2ECA28}" type="pres">
      <dgm:prSet presAssocID="{A907C000-7AB2-4F11-8EFB-ACE469DDEF32}" presName="accentRepeatNode" presStyleLbl="solidFgAcc1" presStyleIdx="1" presStyleCnt="4"/>
      <dgm:spPr/>
    </dgm:pt>
    <dgm:pt modelId="{5B723F53-01E6-4508-BBC8-09698301D9E6}" type="pres">
      <dgm:prSet presAssocID="{037E58DC-2450-491C-A07A-0B7FA1FF0850}" presName="text_3" presStyleLbl="node1" presStyleIdx="2" presStyleCnt="4">
        <dgm:presLayoutVars>
          <dgm:bulletEnabled val="1"/>
        </dgm:presLayoutVars>
      </dgm:prSet>
      <dgm:spPr/>
    </dgm:pt>
    <dgm:pt modelId="{79586DC4-7D99-44FC-936B-6CB56B777426}" type="pres">
      <dgm:prSet presAssocID="{037E58DC-2450-491C-A07A-0B7FA1FF0850}" presName="accent_3" presStyleCnt="0"/>
      <dgm:spPr/>
    </dgm:pt>
    <dgm:pt modelId="{9C4C7CF5-9E4D-4DB0-A26C-7342D3D5C530}" type="pres">
      <dgm:prSet presAssocID="{037E58DC-2450-491C-A07A-0B7FA1FF0850}" presName="accentRepeatNode" presStyleLbl="solidFgAcc1" presStyleIdx="2" presStyleCnt="4"/>
      <dgm:spPr/>
    </dgm:pt>
    <dgm:pt modelId="{DD451FF1-F3C6-4AE1-8079-7D64811153CE}" type="pres">
      <dgm:prSet presAssocID="{2019B13E-BAE0-4398-AD4E-F83F06824E67}" presName="text_4" presStyleLbl="node1" presStyleIdx="3" presStyleCnt="4">
        <dgm:presLayoutVars>
          <dgm:bulletEnabled val="1"/>
        </dgm:presLayoutVars>
      </dgm:prSet>
      <dgm:spPr/>
    </dgm:pt>
    <dgm:pt modelId="{37A15293-299A-408F-91EE-DFB37A03C2C0}" type="pres">
      <dgm:prSet presAssocID="{2019B13E-BAE0-4398-AD4E-F83F06824E67}" presName="accent_4" presStyleCnt="0"/>
      <dgm:spPr/>
    </dgm:pt>
    <dgm:pt modelId="{E39779A0-4AFE-4E9E-AB94-48233E051DAB}" type="pres">
      <dgm:prSet presAssocID="{2019B13E-BAE0-4398-AD4E-F83F06824E67}" presName="accentRepeatNode" presStyleLbl="solidFgAcc1" presStyleIdx="3" presStyleCnt="4"/>
      <dgm:spPr/>
    </dgm:pt>
  </dgm:ptLst>
  <dgm:cxnLst>
    <dgm:cxn modelId="{A9FBB505-75D6-4C86-B1F0-CBF267606386}" type="presOf" srcId="{037E58DC-2450-491C-A07A-0B7FA1FF0850}" destId="{5B723F53-01E6-4508-BBC8-09698301D9E6}" srcOrd="0" destOrd="0" presId="urn:microsoft.com/office/officeart/2008/layout/VerticalCurvedList"/>
    <dgm:cxn modelId="{E0854E06-FD39-46C7-8C5C-701097634B7E}" srcId="{3E2F03C6-CD97-4BD6-8FA6-E8DEFD43FFA9}" destId="{17B3A39C-FA32-49C6-A871-430242824AF7}" srcOrd="0" destOrd="0" parTransId="{12EE63B2-33FF-4854-9BAC-47BC10C3D935}" sibTransId="{7EC08E34-0E18-4725-85DC-6B33AC75DC32}"/>
    <dgm:cxn modelId="{35102108-1A4F-411A-97DD-2BED49B4A163}" type="presOf" srcId="{2019B13E-BAE0-4398-AD4E-F83F06824E67}" destId="{DD451FF1-F3C6-4AE1-8079-7D64811153CE}" srcOrd="0" destOrd="0" presId="urn:microsoft.com/office/officeart/2008/layout/VerticalCurvedList"/>
    <dgm:cxn modelId="{2AD3DE15-3215-4FB7-96DA-F00F689FD298}" srcId="{3E2F03C6-CD97-4BD6-8FA6-E8DEFD43FFA9}" destId="{037E58DC-2450-491C-A07A-0B7FA1FF0850}" srcOrd="2" destOrd="0" parTransId="{ADCE9A1B-BC78-4F4A-9309-4C8D0DC0B44A}" sibTransId="{C968098C-6885-4474-8E92-E35912797065}"/>
    <dgm:cxn modelId="{76EB5A29-F19D-41EA-8C9B-18DE0B145B56}" type="presOf" srcId="{7EC08E34-0E18-4725-85DC-6B33AC75DC32}" destId="{C52485F5-524D-47FA-BAF9-85FD5BD66DC7}" srcOrd="0" destOrd="0" presId="urn:microsoft.com/office/officeart/2008/layout/VerticalCurvedList"/>
    <dgm:cxn modelId="{76009C45-CBD5-4B8E-BE27-627F488CC86F}" srcId="{3E2F03C6-CD97-4BD6-8FA6-E8DEFD43FFA9}" destId="{2019B13E-BAE0-4398-AD4E-F83F06824E67}" srcOrd="3" destOrd="0" parTransId="{9E56E392-2BC8-44CD-A394-77F17185C0E2}" sibTransId="{B796ACF2-219E-4416-BBF2-50A5C46265B1}"/>
    <dgm:cxn modelId="{C0C764A3-E662-4902-9E30-3168570646E9}" type="presOf" srcId="{3E2F03C6-CD97-4BD6-8FA6-E8DEFD43FFA9}" destId="{FC8572EE-91F1-4643-93E3-455495D2216D}" srcOrd="0" destOrd="0" presId="urn:microsoft.com/office/officeart/2008/layout/VerticalCurvedList"/>
    <dgm:cxn modelId="{AFBB4AA4-F22F-4F9F-A2D9-829944AE4B8C}" type="presOf" srcId="{17B3A39C-FA32-49C6-A871-430242824AF7}" destId="{62CD4E97-6359-46E4-87EC-7DDA3464EB4F}" srcOrd="0" destOrd="0" presId="urn:microsoft.com/office/officeart/2008/layout/VerticalCurvedList"/>
    <dgm:cxn modelId="{8F9D03B8-8B6C-4071-A2BB-5DB5E2FA2AA6}" srcId="{3E2F03C6-CD97-4BD6-8FA6-E8DEFD43FFA9}" destId="{A907C000-7AB2-4F11-8EFB-ACE469DDEF32}" srcOrd="1" destOrd="0" parTransId="{370CB4FB-DA51-4F59-861A-AE15D564D803}" sibTransId="{D07A6C0A-4ADD-4A65-802F-EEF74C1FDB64}"/>
    <dgm:cxn modelId="{40C735D4-86F0-43DA-AC43-22D2FC6EEAE0}" type="presOf" srcId="{A907C000-7AB2-4F11-8EFB-ACE469DDEF32}" destId="{60815832-003E-402B-9EC5-013577B777E1}" srcOrd="0" destOrd="0" presId="urn:microsoft.com/office/officeart/2008/layout/VerticalCurvedList"/>
    <dgm:cxn modelId="{89F31E93-1695-410D-8921-621112681545}" type="presParOf" srcId="{FC8572EE-91F1-4643-93E3-455495D2216D}" destId="{E683515D-0C1B-4123-AE30-D1A40835CC6F}" srcOrd="0" destOrd="0" presId="urn:microsoft.com/office/officeart/2008/layout/VerticalCurvedList"/>
    <dgm:cxn modelId="{C94D777A-0085-4DF0-9B9C-593F90169154}" type="presParOf" srcId="{E683515D-0C1B-4123-AE30-D1A40835CC6F}" destId="{D102906E-44FB-4A8B-B968-15B661A8E2FF}" srcOrd="0" destOrd="0" presId="urn:microsoft.com/office/officeart/2008/layout/VerticalCurvedList"/>
    <dgm:cxn modelId="{C02F68C1-7629-4019-9CC9-28C1A21ABD73}" type="presParOf" srcId="{D102906E-44FB-4A8B-B968-15B661A8E2FF}" destId="{5AC68FE1-8C92-4121-9E72-4D05CA8B8A5E}" srcOrd="0" destOrd="0" presId="urn:microsoft.com/office/officeart/2008/layout/VerticalCurvedList"/>
    <dgm:cxn modelId="{386E56F8-714F-4E8C-B7B4-772199E8D96C}" type="presParOf" srcId="{D102906E-44FB-4A8B-B968-15B661A8E2FF}" destId="{C52485F5-524D-47FA-BAF9-85FD5BD66DC7}" srcOrd="1" destOrd="0" presId="urn:microsoft.com/office/officeart/2008/layout/VerticalCurvedList"/>
    <dgm:cxn modelId="{814044CE-9E5A-48A7-AAB3-97F25DF02606}" type="presParOf" srcId="{D102906E-44FB-4A8B-B968-15B661A8E2FF}" destId="{00430E9F-8F2E-4344-A9B0-C4A73513ABF5}" srcOrd="2" destOrd="0" presId="urn:microsoft.com/office/officeart/2008/layout/VerticalCurvedList"/>
    <dgm:cxn modelId="{05B14528-7625-4187-B38E-F06379525CE8}" type="presParOf" srcId="{D102906E-44FB-4A8B-B968-15B661A8E2FF}" destId="{59ECFA3A-711A-4E6C-B3E3-87034962ECE7}" srcOrd="3" destOrd="0" presId="urn:microsoft.com/office/officeart/2008/layout/VerticalCurvedList"/>
    <dgm:cxn modelId="{FA57EEE7-7BAC-4BE1-861D-564CBFF223DD}" type="presParOf" srcId="{E683515D-0C1B-4123-AE30-D1A40835CC6F}" destId="{62CD4E97-6359-46E4-87EC-7DDA3464EB4F}" srcOrd="1" destOrd="0" presId="urn:microsoft.com/office/officeart/2008/layout/VerticalCurvedList"/>
    <dgm:cxn modelId="{3415BCFB-7827-461F-95EE-9A7FE37704FE}" type="presParOf" srcId="{E683515D-0C1B-4123-AE30-D1A40835CC6F}" destId="{FC85D348-6641-4E2D-B320-2E0A895955EB}" srcOrd="2" destOrd="0" presId="urn:microsoft.com/office/officeart/2008/layout/VerticalCurvedList"/>
    <dgm:cxn modelId="{D3530F8B-5469-4F93-8749-1F05BA0C4CE9}" type="presParOf" srcId="{FC85D348-6641-4E2D-B320-2E0A895955EB}" destId="{80D79E67-015B-4A9A-B9D9-DFA2A02C0387}" srcOrd="0" destOrd="0" presId="urn:microsoft.com/office/officeart/2008/layout/VerticalCurvedList"/>
    <dgm:cxn modelId="{5E63EBA8-5421-4E6A-AE93-F221F8E82FBA}" type="presParOf" srcId="{E683515D-0C1B-4123-AE30-D1A40835CC6F}" destId="{60815832-003E-402B-9EC5-013577B777E1}" srcOrd="3" destOrd="0" presId="urn:microsoft.com/office/officeart/2008/layout/VerticalCurvedList"/>
    <dgm:cxn modelId="{3FB04046-F124-4848-AD04-81225CEBEEC8}" type="presParOf" srcId="{E683515D-0C1B-4123-AE30-D1A40835CC6F}" destId="{168BABB1-56B1-4C13-8B99-405FEEA1E6CB}" srcOrd="4" destOrd="0" presId="urn:microsoft.com/office/officeart/2008/layout/VerticalCurvedList"/>
    <dgm:cxn modelId="{E4496A69-6E55-4C32-9A52-DC31BA04A697}" type="presParOf" srcId="{168BABB1-56B1-4C13-8B99-405FEEA1E6CB}" destId="{71AE83EA-18FA-4AC0-B62D-FC2C3D2ECA28}" srcOrd="0" destOrd="0" presId="urn:microsoft.com/office/officeart/2008/layout/VerticalCurvedList"/>
    <dgm:cxn modelId="{6B6E1BF9-8659-4058-8172-C41600D69CA7}" type="presParOf" srcId="{E683515D-0C1B-4123-AE30-D1A40835CC6F}" destId="{5B723F53-01E6-4508-BBC8-09698301D9E6}" srcOrd="5" destOrd="0" presId="urn:microsoft.com/office/officeart/2008/layout/VerticalCurvedList"/>
    <dgm:cxn modelId="{E88CBAC6-1330-4E59-AD23-E58A208EA6CA}" type="presParOf" srcId="{E683515D-0C1B-4123-AE30-D1A40835CC6F}" destId="{79586DC4-7D99-44FC-936B-6CB56B777426}" srcOrd="6" destOrd="0" presId="urn:microsoft.com/office/officeart/2008/layout/VerticalCurvedList"/>
    <dgm:cxn modelId="{AC931B9D-74FE-4711-AC8A-F2F654BDFF4F}" type="presParOf" srcId="{79586DC4-7D99-44FC-936B-6CB56B777426}" destId="{9C4C7CF5-9E4D-4DB0-A26C-7342D3D5C530}" srcOrd="0" destOrd="0" presId="urn:microsoft.com/office/officeart/2008/layout/VerticalCurvedList"/>
    <dgm:cxn modelId="{41CB2ED9-2446-4F39-8E50-F8391C5B226E}" type="presParOf" srcId="{E683515D-0C1B-4123-AE30-D1A40835CC6F}" destId="{DD451FF1-F3C6-4AE1-8079-7D64811153CE}" srcOrd="7" destOrd="0" presId="urn:microsoft.com/office/officeart/2008/layout/VerticalCurvedList"/>
    <dgm:cxn modelId="{B14BBF9D-AA63-4666-B3EE-EB39E5B27490}" type="presParOf" srcId="{E683515D-0C1B-4123-AE30-D1A40835CC6F}" destId="{37A15293-299A-408F-91EE-DFB37A03C2C0}" srcOrd="8" destOrd="0" presId="urn:microsoft.com/office/officeart/2008/layout/VerticalCurvedList"/>
    <dgm:cxn modelId="{851BC9DD-4DB3-46C0-81C6-6A51DF191A23}" type="presParOf" srcId="{37A15293-299A-408F-91EE-DFB37A03C2C0}" destId="{E39779A0-4AFE-4E9E-AB94-48233E051DA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4B1867-962F-4B1E-8B5D-95709E67D2FB}" type="doc">
      <dgm:prSet loTypeId="urn:microsoft.com/office/officeart/2005/8/layout/vList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30F0A7-3E89-4F60-9D66-A9D685FFB1B4}">
      <dgm:prSet phldrT="[Текст]"/>
      <dgm:spPr/>
      <dgm:t>
        <a:bodyPr/>
        <a:lstStyle/>
        <a:p>
          <a:r>
            <a:rPr lang="ru-RU" dirty="0"/>
            <a:t>ПРИЧИНЫ</a:t>
          </a:r>
        </a:p>
      </dgm:t>
    </dgm:pt>
    <dgm:pt modelId="{AD0B7660-5272-4EF9-BE05-CA7A0F3B6416}" type="parTrans" cxnId="{BC91ACF4-1C90-4B43-A850-8193A16F6C8E}">
      <dgm:prSet/>
      <dgm:spPr/>
      <dgm:t>
        <a:bodyPr/>
        <a:lstStyle/>
        <a:p>
          <a:endParaRPr lang="ru-RU"/>
        </a:p>
      </dgm:t>
    </dgm:pt>
    <dgm:pt modelId="{684E5552-81E1-4A1F-828F-49FAD6FE1F18}" type="sibTrans" cxnId="{BC91ACF4-1C90-4B43-A850-8193A16F6C8E}">
      <dgm:prSet/>
      <dgm:spPr/>
      <dgm:t>
        <a:bodyPr/>
        <a:lstStyle/>
        <a:p>
          <a:endParaRPr lang="ru-RU"/>
        </a:p>
      </dgm:t>
    </dgm:pt>
    <dgm:pt modelId="{0F86E073-9154-4C5A-AA15-D72AAAEF3120}">
      <dgm:prSet phldrT="[Текст]"/>
      <dgm:spPr/>
      <dgm:t>
        <a:bodyPr/>
        <a:lstStyle/>
        <a:p>
          <a:r>
            <a:rPr lang="ru-RU" dirty="0"/>
            <a:t>ПОСЛЕДСТВИЯ</a:t>
          </a:r>
        </a:p>
      </dgm:t>
    </dgm:pt>
    <dgm:pt modelId="{1CFE8C1B-AB33-40E2-BFAF-DE6DAE59392D}" type="parTrans" cxnId="{F8264FA6-7EC3-4208-9C30-5170046E3996}">
      <dgm:prSet/>
      <dgm:spPr/>
      <dgm:t>
        <a:bodyPr/>
        <a:lstStyle/>
        <a:p>
          <a:endParaRPr lang="ru-RU"/>
        </a:p>
      </dgm:t>
    </dgm:pt>
    <dgm:pt modelId="{5D69C707-4C3E-47FA-8D96-355B762F4C16}" type="sibTrans" cxnId="{F8264FA6-7EC3-4208-9C30-5170046E3996}">
      <dgm:prSet/>
      <dgm:spPr/>
      <dgm:t>
        <a:bodyPr/>
        <a:lstStyle/>
        <a:p>
          <a:endParaRPr lang="ru-RU"/>
        </a:p>
      </dgm:t>
    </dgm:pt>
    <dgm:pt modelId="{3769C3B5-4062-4205-9EC0-C31F02383766}">
      <dgm:prSet phldrT="[Текст]"/>
      <dgm:spPr/>
      <dgm:t>
        <a:bodyPr/>
        <a:lstStyle/>
        <a:p>
          <a:r>
            <a:rPr lang="ru-RU" dirty="0"/>
            <a:t>Реактивность, параметры внутреннего состояния задаются внешней средой</a:t>
          </a:r>
        </a:p>
      </dgm:t>
    </dgm:pt>
    <dgm:pt modelId="{847DB871-9FFB-4C4B-9E2D-27BCA716B91D}" type="parTrans" cxnId="{864BF2D0-82E8-4B8C-8C05-BF3A295CE5B9}">
      <dgm:prSet/>
      <dgm:spPr/>
      <dgm:t>
        <a:bodyPr/>
        <a:lstStyle/>
        <a:p>
          <a:endParaRPr lang="ru-RU"/>
        </a:p>
      </dgm:t>
    </dgm:pt>
    <dgm:pt modelId="{1AF593D2-FBB0-415A-802A-0C1EFAD33753}" type="sibTrans" cxnId="{864BF2D0-82E8-4B8C-8C05-BF3A295CE5B9}">
      <dgm:prSet/>
      <dgm:spPr/>
      <dgm:t>
        <a:bodyPr/>
        <a:lstStyle/>
        <a:p>
          <a:endParaRPr lang="ru-RU"/>
        </a:p>
      </dgm:t>
    </dgm:pt>
    <dgm:pt modelId="{5CD251B8-1D48-4C60-90B0-C8EFEF5F5956}">
      <dgm:prSet phldrT="[Текст]"/>
      <dgm:spPr/>
      <dgm:t>
        <a:bodyPr/>
        <a:lstStyle/>
        <a:p>
          <a:r>
            <a:rPr lang="ru-RU" dirty="0"/>
            <a:t>Шаблонность поведения решений в точках стратегического выбора</a:t>
          </a:r>
        </a:p>
      </dgm:t>
    </dgm:pt>
    <dgm:pt modelId="{BDD14F3D-9B91-4EE6-99E5-8DD0D552DB4B}" type="parTrans" cxnId="{91494634-73A3-45E8-BF55-A062E8297760}">
      <dgm:prSet/>
      <dgm:spPr/>
      <dgm:t>
        <a:bodyPr/>
        <a:lstStyle/>
        <a:p>
          <a:endParaRPr lang="ru-RU"/>
        </a:p>
      </dgm:t>
    </dgm:pt>
    <dgm:pt modelId="{FFB3F5AE-8B62-4AEB-AF68-5C1EE8061B09}" type="sibTrans" cxnId="{91494634-73A3-45E8-BF55-A062E8297760}">
      <dgm:prSet/>
      <dgm:spPr/>
      <dgm:t>
        <a:bodyPr/>
        <a:lstStyle/>
        <a:p>
          <a:endParaRPr lang="ru-RU"/>
        </a:p>
      </dgm:t>
    </dgm:pt>
    <dgm:pt modelId="{6CF6D983-ACDE-40C2-ACD8-34B6C52E0398}">
      <dgm:prSet custT="1"/>
      <dgm:spPr/>
      <dgm:t>
        <a:bodyPr/>
        <a:lstStyle/>
        <a:p>
          <a:r>
            <a:rPr lang="ru-RU" sz="1800" kern="1200" dirty="0">
              <a:latin typeface="+mn-lt"/>
            </a:rPr>
            <a:t>Наличие шаблонов и программ поведения под любую жизненную ситуацию </a:t>
          </a:r>
        </a:p>
      </dgm:t>
    </dgm:pt>
    <dgm:pt modelId="{FCC6D063-6B90-4688-A3D2-1EF35C86A500}" type="parTrans" cxnId="{F9A3256C-335A-439E-9B7E-66FEDDA702E3}">
      <dgm:prSet/>
      <dgm:spPr/>
      <dgm:t>
        <a:bodyPr/>
        <a:lstStyle/>
        <a:p>
          <a:endParaRPr lang="ru-RU"/>
        </a:p>
      </dgm:t>
    </dgm:pt>
    <dgm:pt modelId="{642B2A39-CDAB-4705-BAE1-C5365987AAA1}" type="sibTrans" cxnId="{F9A3256C-335A-439E-9B7E-66FEDDA702E3}">
      <dgm:prSet/>
      <dgm:spPr/>
      <dgm:t>
        <a:bodyPr/>
        <a:lstStyle/>
        <a:p>
          <a:endParaRPr lang="ru-RU"/>
        </a:p>
      </dgm:t>
    </dgm:pt>
    <dgm:pt modelId="{6B0EF188-19DF-445C-BBD2-6F4B1184E87A}">
      <dgm:prSet custT="1"/>
      <dgm:spPr/>
      <dgm:t>
        <a:bodyPr/>
        <a:lstStyle/>
        <a:p>
          <a:r>
            <a:rPr lang="ru-RU" sz="1800" kern="1200" dirty="0">
              <a:latin typeface="+mn-lt"/>
            </a:rPr>
            <a:t>Страх осознания «здесь и сейчас» состояния </a:t>
          </a:r>
        </a:p>
      </dgm:t>
    </dgm:pt>
    <dgm:pt modelId="{4A9D2260-7346-4FA7-B32D-4DC31D1564C0}" type="parTrans" cxnId="{44A2F216-4942-4935-A5A8-99FD713D5564}">
      <dgm:prSet/>
      <dgm:spPr/>
      <dgm:t>
        <a:bodyPr/>
        <a:lstStyle/>
        <a:p>
          <a:endParaRPr lang="ru-RU"/>
        </a:p>
      </dgm:t>
    </dgm:pt>
    <dgm:pt modelId="{3531A1EC-150D-49FC-836B-CFEC7116DF84}" type="sibTrans" cxnId="{44A2F216-4942-4935-A5A8-99FD713D5564}">
      <dgm:prSet/>
      <dgm:spPr/>
      <dgm:t>
        <a:bodyPr/>
        <a:lstStyle/>
        <a:p>
          <a:endParaRPr lang="ru-RU"/>
        </a:p>
      </dgm:t>
    </dgm:pt>
    <dgm:pt modelId="{E2193B2A-BFF0-4A72-B901-0AC1EA4F4292}">
      <dgm:prSet custT="1"/>
      <dgm:spPr/>
      <dgm:t>
        <a:bodyPr/>
        <a:lstStyle/>
        <a:p>
          <a:r>
            <a:rPr lang="ru-RU" sz="1800" kern="1200" dirty="0">
              <a:latin typeface="+mn-lt"/>
            </a:rPr>
            <a:t>Плохая концентрация и «дырявое» внимание</a:t>
          </a:r>
        </a:p>
      </dgm:t>
    </dgm:pt>
    <dgm:pt modelId="{44EC4780-41B1-4994-BC8D-B701BF9F8A48}" type="parTrans" cxnId="{9A999DFA-4DBD-4180-95C9-C463B423AA4A}">
      <dgm:prSet/>
      <dgm:spPr/>
      <dgm:t>
        <a:bodyPr/>
        <a:lstStyle/>
        <a:p>
          <a:endParaRPr lang="ru-RU"/>
        </a:p>
      </dgm:t>
    </dgm:pt>
    <dgm:pt modelId="{5426B1B6-87C2-42F3-8711-4109FCBE7415}" type="sibTrans" cxnId="{9A999DFA-4DBD-4180-95C9-C463B423AA4A}">
      <dgm:prSet/>
      <dgm:spPr/>
      <dgm:t>
        <a:bodyPr/>
        <a:lstStyle/>
        <a:p>
          <a:endParaRPr lang="ru-RU"/>
        </a:p>
      </dgm:t>
    </dgm:pt>
    <dgm:pt modelId="{F737FD23-7C04-49EE-B969-62B2DE678E42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800" kern="1200" dirty="0">
              <a:latin typeface="+mn-lt"/>
              <a:ea typeface="+mn-ea"/>
              <a:cs typeface="+mn-cs"/>
            </a:rPr>
            <a:t>Энергетическое истощение </a:t>
          </a:r>
        </a:p>
      </dgm:t>
    </dgm:pt>
    <dgm:pt modelId="{26D4BD4D-6E56-42B5-A15B-2D86084B11AC}" type="parTrans" cxnId="{0A904265-2F6C-44FC-99B8-4EFADBB46F60}">
      <dgm:prSet/>
      <dgm:spPr/>
      <dgm:t>
        <a:bodyPr/>
        <a:lstStyle/>
        <a:p>
          <a:endParaRPr lang="ru-RU"/>
        </a:p>
      </dgm:t>
    </dgm:pt>
    <dgm:pt modelId="{E2F42BD7-A5E9-49D5-B132-EAE2AEFAF4BC}" type="sibTrans" cxnId="{0A904265-2F6C-44FC-99B8-4EFADBB46F60}">
      <dgm:prSet/>
      <dgm:spPr/>
      <dgm:t>
        <a:bodyPr/>
        <a:lstStyle/>
        <a:p>
          <a:endParaRPr lang="ru-RU"/>
        </a:p>
      </dgm:t>
    </dgm:pt>
    <dgm:pt modelId="{3EF18C86-0B0D-4A83-AA98-738C2B4015E9}">
      <dgm:prSet phldrT="[Текст]"/>
      <dgm:spPr/>
      <dgm:t>
        <a:bodyPr/>
        <a:lstStyle/>
        <a:p>
          <a:r>
            <a:rPr lang="ru-RU" dirty="0"/>
            <a:t>Потеря вкуса жизни, «дефицит бытия»</a:t>
          </a:r>
        </a:p>
      </dgm:t>
    </dgm:pt>
    <dgm:pt modelId="{C39A9280-A60E-487A-A830-3E7853C03413}" type="parTrans" cxnId="{E1DBAA21-17FA-479E-A59A-90EECF8391A5}">
      <dgm:prSet/>
      <dgm:spPr/>
      <dgm:t>
        <a:bodyPr/>
        <a:lstStyle/>
        <a:p>
          <a:endParaRPr lang="ru-RU"/>
        </a:p>
      </dgm:t>
    </dgm:pt>
    <dgm:pt modelId="{5C74A24E-848B-4A80-8354-882D95A4A384}" type="sibTrans" cxnId="{E1DBAA21-17FA-479E-A59A-90EECF8391A5}">
      <dgm:prSet/>
      <dgm:spPr/>
      <dgm:t>
        <a:bodyPr/>
        <a:lstStyle/>
        <a:p>
          <a:endParaRPr lang="ru-RU"/>
        </a:p>
      </dgm:t>
    </dgm:pt>
    <dgm:pt modelId="{AF53E09E-903A-46A4-AF79-0C370E9D8DE4}" type="pres">
      <dgm:prSet presAssocID="{B54B1867-962F-4B1E-8B5D-95709E67D2FB}" presName="Name0" presStyleCnt="0">
        <dgm:presLayoutVars>
          <dgm:dir/>
          <dgm:animLvl val="lvl"/>
          <dgm:resizeHandles/>
        </dgm:presLayoutVars>
      </dgm:prSet>
      <dgm:spPr/>
    </dgm:pt>
    <dgm:pt modelId="{FDBCF0EE-F47F-4D61-803B-77EA80A9AC91}" type="pres">
      <dgm:prSet presAssocID="{2F30F0A7-3E89-4F60-9D66-A9D685FFB1B4}" presName="linNode" presStyleCnt="0"/>
      <dgm:spPr/>
    </dgm:pt>
    <dgm:pt modelId="{9C5F7FEF-6A43-49DC-82F0-4FC990CE4012}" type="pres">
      <dgm:prSet presAssocID="{2F30F0A7-3E89-4F60-9D66-A9D685FFB1B4}" presName="parentShp" presStyleLbl="node1" presStyleIdx="0" presStyleCnt="2">
        <dgm:presLayoutVars>
          <dgm:bulletEnabled val="1"/>
        </dgm:presLayoutVars>
      </dgm:prSet>
      <dgm:spPr/>
    </dgm:pt>
    <dgm:pt modelId="{ED7EEBEA-6292-402A-BCB4-CE59C2ED88A5}" type="pres">
      <dgm:prSet presAssocID="{2F30F0A7-3E89-4F60-9D66-A9D685FFB1B4}" presName="childShp" presStyleLbl="bgAccFollowNode1" presStyleIdx="0" presStyleCnt="2">
        <dgm:presLayoutVars>
          <dgm:bulletEnabled val="1"/>
        </dgm:presLayoutVars>
      </dgm:prSet>
      <dgm:spPr/>
    </dgm:pt>
    <dgm:pt modelId="{79D1C9E0-EB59-4A8C-9585-A9BF6B0B5F3F}" type="pres">
      <dgm:prSet presAssocID="{684E5552-81E1-4A1F-828F-49FAD6FE1F18}" presName="spacing" presStyleCnt="0"/>
      <dgm:spPr/>
    </dgm:pt>
    <dgm:pt modelId="{7A9B2564-5C50-4472-8923-6DF64B4AAA32}" type="pres">
      <dgm:prSet presAssocID="{0F86E073-9154-4C5A-AA15-D72AAAEF3120}" presName="linNode" presStyleCnt="0"/>
      <dgm:spPr/>
    </dgm:pt>
    <dgm:pt modelId="{DF99F918-6DFF-46CE-BF2E-02C798FCD34A}" type="pres">
      <dgm:prSet presAssocID="{0F86E073-9154-4C5A-AA15-D72AAAEF3120}" presName="parentShp" presStyleLbl="node1" presStyleIdx="1" presStyleCnt="2">
        <dgm:presLayoutVars>
          <dgm:bulletEnabled val="1"/>
        </dgm:presLayoutVars>
      </dgm:prSet>
      <dgm:spPr/>
    </dgm:pt>
    <dgm:pt modelId="{0A38561C-4023-4AD9-AF96-F05F891D5631}" type="pres">
      <dgm:prSet presAssocID="{0F86E073-9154-4C5A-AA15-D72AAAEF3120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44A2F216-4942-4935-A5A8-99FD713D5564}" srcId="{2F30F0A7-3E89-4F60-9D66-A9D685FFB1B4}" destId="{6B0EF188-19DF-445C-BBD2-6F4B1184E87A}" srcOrd="2" destOrd="0" parTransId="{4A9D2260-7346-4FA7-B32D-4DC31D1564C0}" sibTransId="{3531A1EC-150D-49FC-836B-CFEC7116DF84}"/>
    <dgm:cxn modelId="{E1DBAA21-17FA-479E-A59A-90EECF8391A5}" srcId="{0F86E073-9154-4C5A-AA15-D72AAAEF3120}" destId="{3EF18C86-0B0D-4A83-AA98-738C2B4015E9}" srcOrd="2" destOrd="0" parTransId="{C39A9280-A60E-487A-A830-3E7853C03413}" sibTransId="{5C74A24E-848B-4A80-8354-882D95A4A384}"/>
    <dgm:cxn modelId="{91494634-73A3-45E8-BF55-A062E8297760}" srcId="{0F86E073-9154-4C5A-AA15-D72AAAEF3120}" destId="{5CD251B8-1D48-4C60-90B0-C8EFEF5F5956}" srcOrd="1" destOrd="0" parTransId="{BDD14F3D-9B91-4EE6-99E5-8DD0D552DB4B}" sibTransId="{FFB3F5AE-8B62-4AEB-AF68-5C1EE8061B09}"/>
    <dgm:cxn modelId="{EEFCAD61-D468-40E0-AFEE-9103CFA658EA}" type="presOf" srcId="{6B0EF188-19DF-445C-BBD2-6F4B1184E87A}" destId="{ED7EEBEA-6292-402A-BCB4-CE59C2ED88A5}" srcOrd="0" destOrd="2" presId="urn:microsoft.com/office/officeart/2005/8/layout/vList6"/>
    <dgm:cxn modelId="{0A904265-2F6C-44FC-99B8-4EFADBB46F60}" srcId="{2F30F0A7-3E89-4F60-9D66-A9D685FFB1B4}" destId="{F737FD23-7C04-49EE-B969-62B2DE678E42}" srcOrd="0" destOrd="0" parTransId="{26D4BD4D-6E56-42B5-A15B-2D86084B11AC}" sibTransId="{E2F42BD7-A5E9-49D5-B132-EAE2AEFAF4BC}"/>
    <dgm:cxn modelId="{F9A3256C-335A-439E-9B7E-66FEDDA702E3}" srcId="{2F30F0A7-3E89-4F60-9D66-A9D685FFB1B4}" destId="{6CF6D983-ACDE-40C2-ACD8-34B6C52E0398}" srcOrd="1" destOrd="0" parTransId="{FCC6D063-6B90-4688-A3D2-1EF35C86A500}" sibTransId="{642B2A39-CDAB-4705-BAE1-C5365987AAA1}"/>
    <dgm:cxn modelId="{04635F7F-AB96-48AB-84AC-C96ADADAAFD0}" type="presOf" srcId="{F737FD23-7C04-49EE-B969-62B2DE678E42}" destId="{ED7EEBEA-6292-402A-BCB4-CE59C2ED88A5}" srcOrd="0" destOrd="0" presId="urn:microsoft.com/office/officeart/2005/8/layout/vList6"/>
    <dgm:cxn modelId="{C726B38C-0DD7-454C-9E17-A7B837ABF0A5}" type="presOf" srcId="{0F86E073-9154-4C5A-AA15-D72AAAEF3120}" destId="{DF99F918-6DFF-46CE-BF2E-02C798FCD34A}" srcOrd="0" destOrd="0" presId="urn:microsoft.com/office/officeart/2005/8/layout/vList6"/>
    <dgm:cxn modelId="{F8264FA6-7EC3-4208-9C30-5170046E3996}" srcId="{B54B1867-962F-4B1E-8B5D-95709E67D2FB}" destId="{0F86E073-9154-4C5A-AA15-D72AAAEF3120}" srcOrd="1" destOrd="0" parTransId="{1CFE8C1B-AB33-40E2-BFAF-DE6DAE59392D}" sibTransId="{5D69C707-4C3E-47FA-8D96-355B762F4C16}"/>
    <dgm:cxn modelId="{8C0084AD-5269-4D19-B69A-FC3F9A6FD6B2}" type="presOf" srcId="{5CD251B8-1D48-4C60-90B0-C8EFEF5F5956}" destId="{0A38561C-4023-4AD9-AF96-F05F891D5631}" srcOrd="0" destOrd="1" presId="urn:microsoft.com/office/officeart/2005/8/layout/vList6"/>
    <dgm:cxn modelId="{75B1FCB4-C893-42A4-817F-641A37FD22A5}" type="presOf" srcId="{E2193B2A-BFF0-4A72-B901-0AC1EA4F4292}" destId="{ED7EEBEA-6292-402A-BCB4-CE59C2ED88A5}" srcOrd="0" destOrd="3" presId="urn:microsoft.com/office/officeart/2005/8/layout/vList6"/>
    <dgm:cxn modelId="{E728E8C7-9A37-4A71-B142-8AE7F725D81C}" type="presOf" srcId="{6CF6D983-ACDE-40C2-ACD8-34B6C52E0398}" destId="{ED7EEBEA-6292-402A-BCB4-CE59C2ED88A5}" srcOrd="0" destOrd="1" presId="urn:microsoft.com/office/officeart/2005/8/layout/vList6"/>
    <dgm:cxn modelId="{8165A3D0-2690-42B4-A523-74B9ED22EFA7}" type="presOf" srcId="{2F30F0A7-3E89-4F60-9D66-A9D685FFB1B4}" destId="{9C5F7FEF-6A43-49DC-82F0-4FC990CE4012}" srcOrd="0" destOrd="0" presId="urn:microsoft.com/office/officeart/2005/8/layout/vList6"/>
    <dgm:cxn modelId="{864BF2D0-82E8-4B8C-8C05-BF3A295CE5B9}" srcId="{0F86E073-9154-4C5A-AA15-D72AAAEF3120}" destId="{3769C3B5-4062-4205-9EC0-C31F02383766}" srcOrd="0" destOrd="0" parTransId="{847DB871-9FFB-4C4B-9E2D-27BCA716B91D}" sibTransId="{1AF593D2-FBB0-415A-802A-0C1EFAD33753}"/>
    <dgm:cxn modelId="{F81436EA-BC93-4858-9222-8C1B4D888D49}" type="presOf" srcId="{B54B1867-962F-4B1E-8B5D-95709E67D2FB}" destId="{AF53E09E-903A-46A4-AF79-0C370E9D8DE4}" srcOrd="0" destOrd="0" presId="urn:microsoft.com/office/officeart/2005/8/layout/vList6"/>
    <dgm:cxn modelId="{6482DAEF-3CCA-4F5A-A164-473EB82ECE4C}" type="presOf" srcId="{3EF18C86-0B0D-4A83-AA98-738C2B4015E9}" destId="{0A38561C-4023-4AD9-AF96-F05F891D5631}" srcOrd="0" destOrd="2" presId="urn:microsoft.com/office/officeart/2005/8/layout/vList6"/>
    <dgm:cxn modelId="{BC91ACF4-1C90-4B43-A850-8193A16F6C8E}" srcId="{B54B1867-962F-4B1E-8B5D-95709E67D2FB}" destId="{2F30F0A7-3E89-4F60-9D66-A9D685FFB1B4}" srcOrd="0" destOrd="0" parTransId="{AD0B7660-5272-4EF9-BE05-CA7A0F3B6416}" sibTransId="{684E5552-81E1-4A1F-828F-49FAD6FE1F18}"/>
    <dgm:cxn modelId="{521973F8-F2B4-4338-8B43-F20C94977BFB}" type="presOf" srcId="{3769C3B5-4062-4205-9EC0-C31F02383766}" destId="{0A38561C-4023-4AD9-AF96-F05F891D5631}" srcOrd="0" destOrd="0" presId="urn:microsoft.com/office/officeart/2005/8/layout/vList6"/>
    <dgm:cxn modelId="{9A999DFA-4DBD-4180-95C9-C463B423AA4A}" srcId="{2F30F0A7-3E89-4F60-9D66-A9D685FFB1B4}" destId="{E2193B2A-BFF0-4A72-B901-0AC1EA4F4292}" srcOrd="3" destOrd="0" parTransId="{44EC4780-41B1-4994-BC8D-B701BF9F8A48}" sibTransId="{5426B1B6-87C2-42F3-8711-4109FCBE7415}"/>
    <dgm:cxn modelId="{D72B5CC8-562D-4975-AF27-21995B62132E}" type="presParOf" srcId="{AF53E09E-903A-46A4-AF79-0C370E9D8DE4}" destId="{FDBCF0EE-F47F-4D61-803B-77EA80A9AC91}" srcOrd="0" destOrd="0" presId="urn:microsoft.com/office/officeart/2005/8/layout/vList6"/>
    <dgm:cxn modelId="{AF5EA180-A36A-4F30-A5AA-B0C64FBA2737}" type="presParOf" srcId="{FDBCF0EE-F47F-4D61-803B-77EA80A9AC91}" destId="{9C5F7FEF-6A43-49DC-82F0-4FC990CE4012}" srcOrd="0" destOrd="0" presId="urn:microsoft.com/office/officeart/2005/8/layout/vList6"/>
    <dgm:cxn modelId="{9A90F177-90E4-491C-B764-A523A294183E}" type="presParOf" srcId="{FDBCF0EE-F47F-4D61-803B-77EA80A9AC91}" destId="{ED7EEBEA-6292-402A-BCB4-CE59C2ED88A5}" srcOrd="1" destOrd="0" presId="urn:microsoft.com/office/officeart/2005/8/layout/vList6"/>
    <dgm:cxn modelId="{7C268CE2-F778-482A-8330-088B8BA9916E}" type="presParOf" srcId="{AF53E09E-903A-46A4-AF79-0C370E9D8DE4}" destId="{79D1C9E0-EB59-4A8C-9585-A9BF6B0B5F3F}" srcOrd="1" destOrd="0" presId="urn:microsoft.com/office/officeart/2005/8/layout/vList6"/>
    <dgm:cxn modelId="{23A8FB0E-01A9-4EDD-B468-85CD9511BDFC}" type="presParOf" srcId="{AF53E09E-903A-46A4-AF79-0C370E9D8DE4}" destId="{7A9B2564-5C50-4472-8923-6DF64B4AAA32}" srcOrd="2" destOrd="0" presId="urn:microsoft.com/office/officeart/2005/8/layout/vList6"/>
    <dgm:cxn modelId="{EB23F86D-ED98-4AB8-AEF8-7B2A55C420F7}" type="presParOf" srcId="{7A9B2564-5C50-4472-8923-6DF64B4AAA32}" destId="{DF99F918-6DFF-46CE-BF2E-02C798FCD34A}" srcOrd="0" destOrd="0" presId="urn:microsoft.com/office/officeart/2005/8/layout/vList6"/>
    <dgm:cxn modelId="{FC24A8DF-449E-4C75-9F7D-35CF1A96889B}" type="presParOf" srcId="{7A9B2564-5C50-4472-8923-6DF64B4AAA32}" destId="{0A38561C-4023-4AD9-AF96-F05F891D563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0EEDB0-E484-4759-8F52-691919EF18BE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8B697F9-DAA5-447B-8AF7-37D7656FE1F0}">
      <dgm:prSet/>
      <dgm:spPr/>
      <dgm:t>
        <a:bodyPr/>
        <a:lstStyle/>
        <a:p>
          <a:r>
            <a:rPr lang="ru-RU" b="0" i="0" dirty="0"/>
            <a:t>Распространенность нарушений сна 		30,49%.</a:t>
          </a:r>
          <a:endParaRPr lang="en-US" dirty="0"/>
        </a:p>
      </dgm:t>
    </dgm:pt>
    <dgm:pt modelId="{AA29C700-93E5-49F7-BC94-57D8A2DA5883}" type="parTrans" cxnId="{F3F47160-F70C-4B78-ABF3-D05ECC0231E6}">
      <dgm:prSet/>
      <dgm:spPr/>
      <dgm:t>
        <a:bodyPr/>
        <a:lstStyle/>
        <a:p>
          <a:endParaRPr lang="en-US" sz="2800"/>
        </a:p>
      </dgm:t>
    </dgm:pt>
    <dgm:pt modelId="{ED48C1BB-2B4D-479C-9185-D77517297B53}" type="sibTrans" cxnId="{F3F47160-F70C-4B78-ABF3-D05ECC0231E6}">
      <dgm:prSet/>
      <dgm:spPr/>
      <dgm:t>
        <a:bodyPr/>
        <a:lstStyle/>
        <a:p>
          <a:endParaRPr lang="en-US"/>
        </a:p>
      </dgm:t>
    </dgm:pt>
    <dgm:pt modelId="{EFA6E6AA-E942-4E18-9669-07988C4AE1CD}">
      <dgm:prSet/>
      <dgm:spPr/>
      <dgm:t>
        <a:bodyPr/>
        <a:lstStyle/>
        <a:p>
          <a:r>
            <a:rPr lang="ru-RU" b="0" i="0" dirty="0"/>
            <a:t>Распространенность плохого качества сна 	51,43%.</a:t>
          </a:r>
          <a:endParaRPr lang="en-US" dirty="0"/>
        </a:p>
      </dgm:t>
    </dgm:pt>
    <dgm:pt modelId="{6EF7DD8C-CEE2-46BB-A52A-446A691EB2D5}" type="parTrans" cxnId="{D9F4D014-6612-4472-8863-CA3969608417}">
      <dgm:prSet/>
      <dgm:spPr/>
      <dgm:t>
        <a:bodyPr/>
        <a:lstStyle/>
        <a:p>
          <a:endParaRPr lang="en-US" sz="2800"/>
        </a:p>
      </dgm:t>
    </dgm:pt>
    <dgm:pt modelId="{47DDC1D7-308C-4F2C-AE85-18224C8169B8}" type="sibTrans" cxnId="{D9F4D014-6612-4472-8863-CA3969608417}">
      <dgm:prSet/>
      <dgm:spPr/>
      <dgm:t>
        <a:bodyPr/>
        <a:lstStyle/>
        <a:p>
          <a:endParaRPr lang="en-US"/>
        </a:p>
      </dgm:t>
    </dgm:pt>
    <dgm:pt modelId="{9A75B6FE-879C-4C05-8BEA-64A4C5B4DFEA}">
      <dgm:prSet/>
      <dgm:spPr/>
      <dgm:t>
        <a:bodyPr/>
        <a:lstStyle/>
        <a:p>
          <a:r>
            <a:rPr lang="ru-RU" b="0" i="0"/>
            <a:t>Люди в </a:t>
          </a:r>
          <a:r>
            <a:rPr lang="ru-RU" b="1" i="0"/>
            <a:t>странах с низким и средним </a:t>
          </a:r>
          <a:r>
            <a:rPr lang="ru-RU" b="0" i="0"/>
            <a:t>уровнем дохода имели более высокую распространенность </a:t>
          </a:r>
          <a:r>
            <a:rPr lang="ru-RU" b="1" i="0"/>
            <a:t>нарушений сна</a:t>
          </a:r>
          <a:r>
            <a:rPr lang="ru-RU" b="0" i="0"/>
            <a:t>.</a:t>
          </a:r>
          <a:endParaRPr lang="en-US"/>
        </a:p>
      </dgm:t>
    </dgm:pt>
    <dgm:pt modelId="{690C50C0-39E6-4BA9-B1F9-33BF3FFDCA06}" type="parTrans" cxnId="{0383AEE7-64EE-43AA-9CDF-33B58195E598}">
      <dgm:prSet/>
      <dgm:spPr/>
      <dgm:t>
        <a:bodyPr/>
        <a:lstStyle/>
        <a:p>
          <a:endParaRPr lang="en-US" sz="2800"/>
        </a:p>
      </dgm:t>
    </dgm:pt>
    <dgm:pt modelId="{377D5882-B6FC-49E7-9EED-F7108651EB60}" type="sibTrans" cxnId="{0383AEE7-64EE-43AA-9CDF-33B58195E598}">
      <dgm:prSet/>
      <dgm:spPr/>
      <dgm:t>
        <a:bodyPr/>
        <a:lstStyle/>
        <a:p>
          <a:endParaRPr lang="en-US"/>
        </a:p>
      </dgm:t>
    </dgm:pt>
    <dgm:pt modelId="{D40A6E94-224C-4B89-BE96-97846B856E0C}">
      <dgm:prSet/>
      <dgm:spPr/>
      <dgm:t>
        <a:bodyPr/>
        <a:lstStyle/>
        <a:p>
          <a:r>
            <a:rPr lang="ru-RU" b="0" i="0"/>
            <a:t>Люди в странах с </a:t>
          </a:r>
          <a:r>
            <a:rPr lang="ru-RU" b="1" i="0"/>
            <a:t>высоким уровнем дохода </a:t>
          </a:r>
          <a:r>
            <a:rPr lang="ru-RU" b="0" i="0"/>
            <a:t>имели более высокую распространенность </a:t>
          </a:r>
          <a:r>
            <a:rPr lang="ru-RU" b="1" i="0"/>
            <a:t>плохого качества сна</a:t>
          </a:r>
          <a:r>
            <a:rPr lang="ru-RU" b="0" i="0"/>
            <a:t>.</a:t>
          </a:r>
          <a:endParaRPr lang="en-US"/>
        </a:p>
      </dgm:t>
    </dgm:pt>
    <dgm:pt modelId="{5B44EF02-10EB-4634-83C7-57BF7E398F13}" type="parTrans" cxnId="{70CC68AA-FD03-4C7A-8ED6-BE56D6FFCB20}">
      <dgm:prSet/>
      <dgm:spPr/>
      <dgm:t>
        <a:bodyPr/>
        <a:lstStyle/>
        <a:p>
          <a:endParaRPr lang="en-US" sz="2800"/>
        </a:p>
      </dgm:t>
    </dgm:pt>
    <dgm:pt modelId="{BE59B8EC-814F-4BF3-B151-2E8AD550F047}" type="sibTrans" cxnId="{70CC68AA-FD03-4C7A-8ED6-BE56D6FFCB20}">
      <dgm:prSet/>
      <dgm:spPr/>
      <dgm:t>
        <a:bodyPr/>
        <a:lstStyle/>
        <a:p>
          <a:endParaRPr lang="en-US"/>
        </a:p>
      </dgm:t>
    </dgm:pt>
    <dgm:pt modelId="{19150085-EE27-4740-A551-A1BE6F7ABF58}" type="pres">
      <dgm:prSet presAssocID="{3D0EEDB0-E484-4759-8F52-691919EF18BE}" presName="linear" presStyleCnt="0">
        <dgm:presLayoutVars>
          <dgm:animLvl val="lvl"/>
          <dgm:resizeHandles val="exact"/>
        </dgm:presLayoutVars>
      </dgm:prSet>
      <dgm:spPr/>
    </dgm:pt>
    <dgm:pt modelId="{2FA14065-D0FB-43AF-B860-5DD640EA9BF5}" type="pres">
      <dgm:prSet presAssocID="{38B697F9-DAA5-447B-8AF7-37D7656FE1F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8ED6973-3975-4F40-A3AA-02A144BD5293}" type="pres">
      <dgm:prSet presAssocID="{ED48C1BB-2B4D-479C-9185-D77517297B53}" presName="spacer" presStyleCnt="0"/>
      <dgm:spPr/>
    </dgm:pt>
    <dgm:pt modelId="{FC27150F-2B86-4B2B-9020-E61E6B799BCD}" type="pres">
      <dgm:prSet presAssocID="{EFA6E6AA-E942-4E18-9669-07988C4AE1C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611BE57-4D92-42F3-AFDD-F20B14A42A76}" type="pres">
      <dgm:prSet presAssocID="{47DDC1D7-308C-4F2C-AE85-18224C8169B8}" presName="spacer" presStyleCnt="0"/>
      <dgm:spPr/>
    </dgm:pt>
    <dgm:pt modelId="{31943F3A-9C75-4116-802F-38D585D2EDDF}" type="pres">
      <dgm:prSet presAssocID="{9A75B6FE-879C-4C05-8BEA-64A4C5B4DFE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A444EDC-6F6C-484D-9D45-0EA6CB61A71A}" type="pres">
      <dgm:prSet presAssocID="{377D5882-B6FC-49E7-9EED-F7108651EB60}" presName="spacer" presStyleCnt="0"/>
      <dgm:spPr/>
    </dgm:pt>
    <dgm:pt modelId="{54EB37D2-CFF6-46E5-AD7E-781B1C3C7014}" type="pres">
      <dgm:prSet presAssocID="{D40A6E94-224C-4B89-BE96-97846B856E0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AC6DD06-CA81-4A80-A187-D45CB57B83A0}" type="presOf" srcId="{9A75B6FE-879C-4C05-8BEA-64A4C5B4DFEA}" destId="{31943F3A-9C75-4116-802F-38D585D2EDDF}" srcOrd="0" destOrd="0" presId="urn:microsoft.com/office/officeart/2005/8/layout/vList2"/>
    <dgm:cxn modelId="{D9F4D014-6612-4472-8863-CA3969608417}" srcId="{3D0EEDB0-E484-4759-8F52-691919EF18BE}" destId="{EFA6E6AA-E942-4E18-9669-07988C4AE1CD}" srcOrd="1" destOrd="0" parTransId="{6EF7DD8C-CEE2-46BB-A52A-446A691EB2D5}" sibTransId="{47DDC1D7-308C-4F2C-AE85-18224C8169B8}"/>
    <dgm:cxn modelId="{CABCEE27-A333-4057-9E25-5C50BB6D379C}" type="presOf" srcId="{EFA6E6AA-E942-4E18-9669-07988C4AE1CD}" destId="{FC27150F-2B86-4B2B-9020-E61E6B799BCD}" srcOrd="0" destOrd="0" presId="urn:microsoft.com/office/officeart/2005/8/layout/vList2"/>
    <dgm:cxn modelId="{F3F47160-F70C-4B78-ABF3-D05ECC0231E6}" srcId="{3D0EEDB0-E484-4759-8F52-691919EF18BE}" destId="{38B697F9-DAA5-447B-8AF7-37D7656FE1F0}" srcOrd="0" destOrd="0" parTransId="{AA29C700-93E5-49F7-BC94-57D8A2DA5883}" sibTransId="{ED48C1BB-2B4D-479C-9185-D77517297B53}"/>
    <dgm:cxn modelId="{141ED243-67EC-49AE-B1C9-14C522A85EB3}" type="presOf" srcId="{3D0EEDB0-E484-4759-8F52-691919EF18BE}" destId="{19150085-EE27-4740-A551-A1BE6F7ABF58}" srcOrd="0" destOrd="0" presId="urn:microsoft.com/office/officeart/2005/8/layout/vList2"/>
    <dgm:cxn modelId="{70CC68AA-FD03-4C7A-8ED6-BE56D6FFCB20}" srcId="{3D0EEDB0-E484-4759-8F52-691919EF18BE}" destId="{D40A6E94-224C-4B89-BE96-97846B856E0C}" srcOrd="3" destOrd="0" parTransId="{5B44EF02-10EB-4634-83C7-57BF7E398F13}" sibTransId="{BE59B8EC-814F-4BF3-B151-2E8AD550F047}"/>
    <dgm:cxn modelId="{A62DBCB7-EEA8-48DC-8F72-6EF570FA1D6E}" type="presOf" srcId="{38B697F9-DAA5-447B-8AF7-37D7656FE1F0}" destId="{2FA14065-D0FB-43AF-B860-5DD640EA9BF5}" srcOrd="0" destOrd="0" presId="urn:microsoft.com/office/officeart/2005/8/layout/vList2"/>
    <dgm:cxn modelId="{5D3B49DF-0038-4BA7-A687-331F0BB77610}" type="presOf" srcId="{D40A6E94-224C-4B89-BE96-97846B856E0C}" destId="{54EB37D2-CFF6-46E5-AD7E-781B1C3C7014}" srcOrd="0" destOrd="0" presId="urn:microsoft.com/office/officeart/2005/8/layout/vList2"/>
    <dgm:cxn modelId="{0383AEE7-64EE-43AA-9CDF-33B58195E598}" srcId="{3D0EEDB0-E484-4759-8F52-691919EF18BE}" destId="{9A75B6FE-879C-4C05-8BEA-64A4C5B4DFEA}" srcOrd="2" destOrd="0" parTransId="{690C50C0-39E6-4BA9-B1F9-33BF3FFDCA06}" sibTransId="{377D5882-B6FC-49E7-9EED-F7108651EB60}"/>
    <dgm:cxn modelId="{25BAD185-A3D9-4ACB-A38B-D8FB78BA6FF8}" type="presParOf" srcId="{19150085-EE27-4740-A551-A1BE6F7ABF58}" destId="{2FA14065-D0FB-43AF-B860-5DD640EA9BF5}" srcOrd="0" destOrd="0" presId="urn:microsoft.com/office/officeart/2005/8/layout/vList2"/>
    <dgm:cxn modelId="{5D80CA6A-4964-4554-8D57-4645018FF360}" type="presParOf" srcId="{19150085-EE27-4740-A551-A1BE6F7ABF58}" destId="{88ED6973-3975-4F40-A3AA-02A144BD5293}" srcOrd="1" destOrd="0" presId="urn:microsoft.com/office/officeart/2005/8/layout/vList2"/>
    <dgm:cxn modelId="{8D5D85F1-4B38-40C5-8008-B76D2AF34F21}" type="presParOf" srcId="{19150085-EE27-4740-A551-A1BE6F7ABF58}" destId="{FC27150F-2B86-4B2B-9020-E61E6B799BCD}" srcOrd="2" destOrd="0" presId="urn:microsoft.com/office/officeart/2005/8/layout/vList2"/>
    <dgm:cxn modelId="{AA564123-B55C-4F12-A668-320AA4C638EE}" type="presParOf" srcId="{19150085-EE27-4740-A551-A1BE6F7ABF58}" destId="{2611BE57-4D92-42F3-AFDD-F20B14A42A76}" srcOrd="3" destOrd="0" presId="urn:microsoft.com/office/officeart/2005/8/layout/vList2"/>
    <dgm:cxn modelId="{036DF399-E628-494E-94F0-39757E5AAAF0}" type="presParOf" srcId="{19150085-EE27-4740-A551-A1BE6F7ABF58}" destId="{31943F3A-9C75-4116-802F-38D585D2EDDF}" srcOrd="4" destOrd="0" presId="urn:microsoft.com/office/officeart/2005/8/layout/vList2"/>
    <dgm:cxn modelId="{F40BE735-E2A2-430A-BAB3-50AE2FF50279}" type="presParOf" srcId="{19150085-EE27-4740-A551-A1BE6F7ABF58}" destId="{CA444EDC-6F6C-484D-9D45-0EA6CB61A71A}" srcOrd="5" destOrd="0" presId="urn:microsoft.com/office/officeart/2005/8/layout/vList2"/>
    <dgm:cxn modelId="{C5BACA58-5E40-4391-87C1-80DAE577A5FE}" type="presParOf" srcId="{19150085-EE27-4740-A551-A1BE6F7ABF58}" destId="{54EB37D2-CFF6-46E5-AD7E-781B1C3C701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6F1CBA-6F50-4F45-AE5B-D66E536DEB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E29672-D6CC-4900-88E5-57DCC38EC6AC}">
      <dgm:prSet/>
      <dgm:spPr/>
      <dgm:t>
        <a:bodyPr/>
        <a:lstStyle/>
        <a:p>
          <a:r>
            <a:rPr lang="ru-RU" dirty="0"/>
            <a:t>Телесно-ориентированная терапия</a:t>
          </a:r>
          <a:endParaRPr lang="en-US" dirty="0"/>
        </a:p>
      </dgm:t>
    </dgm:pt>
    <dgm:pt modelId="{6AD2C3D9-9245-4B87-B28E-371AD64DD2AB}" type="parTrans" cxnId="{0453C13E-6A4E-4996-BBBA-5897E3F5587D}">
      <dgm:prSet/>
      <dgm:spPr/>
      <dgm:t>
        <a:bodyPr/>
        <a:lstStyle/>
        <a:p>
          <a:endParaRPr lang="en-US"/>
        </a:p>
      </dgm:t>
    </dgm:pt>
    <dgm:pt modelId="{D604DE87-D5BB-49AB-BA6A-FE3CFCB20991}" type="sibTrans" cxnId="{0453C13E-6A4E-4996-BBBA-5897E3F5587D}">
      <dgm:prSet/>
      <dgm:spPr/>
      <dgm:t>
        <a:bodyPr/>
        <a:lstStyle/>
        <a:p>
          <a:endParaRPr lang="en-US"/>
        </a:p>
      </dgm:t>
    </dgm:pt>
    <dgm:pt modelId="{EB72E968-AB35-4BF7-A4BB-39A18218EBAA}">
      <dgm:prSet/>
      <dgm:spPr/>
      <dgm:t>
        <a:bodyPr/>
        <a:lstStyle/>
        <a:p>
          <a:r>
            <a:rPr lang="ru-RU" dirty="0"/>
            <a:t>Когнитивно-поведенческая терапия</a:t>
          </a:r>
          <a:endParaRPr lang="en-US" dirty="0"/>
        </a:p>
      </dgm:t>
    </dgm:pt>
    <dgm:pt modelId="{C54C6077-D6B0-492A-9542-DF1A167BE538}" type="parTrans" cxnId="{CDBE0B6F-2115-4DEB-BB9F-B416BED2326E}">
      <dgm:prSet/>
      <dgm:spPr/>
      <dgm:t>
        <a:bodyPr/>
        <a:lstStyle/>
        <a:p>
          <a:endParaRPr lang="en-US"/>
        </a:p>
      </dgm:t>
    </dgm:pt>
    <dgm:pt modelId="{54961C83-ECE4-42B8-AB6C-9D23312FAE50}" type="sibTrans" cxnId="{CDBE0B6F-2115-4DEB-BB9F-B416BED2326E}">
      <dgm:prSet/>
      <dgm:spPr/>
      <dgm:t>
        <a:bodyPr/>
        <a:lstStyle/>
        <a:p>
          <a:endParaRPr lang="en-US"/>
        </a:p>
      </dgm:t>
    </dgm:pt>
    <dgm:pt modelId="{5B64609D-9637-4FCD-894F-2E5B5822276C}">
      <dgm:prSet/>
      <dgm:spPr/>
      <dgm:t>
        <a:bodyPr/>
        <a:lstStyle/>
        <a:p>
          <a:r>
            <a:rPr lang="ru-RU" dirty="0"/>
            <a:t>Психоаналитические группы</a:t>
          </a:r>
          <a:endParaRPr lang="en-US" dirty="0"/>
        </a:p>
      </dgm:t>
    </dgm:pt>
    <dgm:pt modelId="{E388DF98-F7DB-43AE-9D8A-9801E1EA7B87}" type="parTrans" cxnId="{02C0192F-C7F2-4C49-A7ED-4529C4D0CA60}">
      <dgm:prSet/>
      <dgm:spPr/>
      <dgm:t>
        <a:bodyPr/>
        <a:lstStyle/>
        <a:p>
          <a:endParaRPr lang="en-US"/>
        </a:p>
      </dgm:t>
    </dgm:pt>
    <dgm:pt modelId="{D22ADE0B-FC7E-42AB-8E25-3819FE0C8BE4}" type="sibTrans" cxnId="{02C0192F-C7F2-4C49-A7ED-4529C4D0CA60}">
      <dgm:prSet/>
      <dgm:spPr/>
      <dgm:t>
        <a:bodyPr/>
        <a:lstStyle/>
        <a:p>
          <a:endParaRPr lang="en-US"/>
        </a:p>
      </dgm:t>
    </dgm:pt>
    <dgm:pt modelId="{8689FB07-DE48-419C-B36C-539F15720DE8}">
      <dgm:prSet/>
      <dgm:spPr/>
      <dgm:t>
        <a:bodyPr/>
        <a:lstStyle/>
        <a:p>
          <a:r>
            <a:rPr lang="ru-RU" dirty="0"/>
            <a:t>Поддержка руководства и организации</a:t>
          </a:r>
          <a:endParaRPr lang="en-US" dirty="0"/>
        </a:p>
      </dgm:t>
    </dgm:pt>
    <dgm:pt modelId="{72C905F3-D102-4597-9FB8-68C335A01523}" type="parTrans" cxnId="{36FC000B-A5F2-4A0E-A5EB-BABF9E1204DF}">
      <dgm:prSet/>
      <dgm:spPr/>
      <dgm:t>
        <a:bodyPr/>
        <a:lstStyle/>
        <a:p>
          <a:endParaRPr lang="en-US"/>
        </a:p>
      </dgm:t>
    </dgm:pt>
    <dgm:pt modelId="{EC6D7DB2-8992-4F35-8F3C-2F0D5C674018}" type="sibTrans" cxnId="{36FC000B-A5F2-4A0E-A5EB-BABF9E1204DF}">
      <dgm:prSet/>
      <dgm:spPr/>
      <dgm:t>
        <a:bodyPr/>
        <a:lstStyle/>
        <a:p>
          <a:endParaRPr lang="en-US"/>
        </a:p>
      </dgm:t>
    </dgm:pt>
    <dgm:pt modelId="{78D428E6-C321-43FF-A3BD-D799609223EA}">
      <dgm:prSet/>
      <dgm:spPr/>
      <dgm:t>
        <a:bodyPr/>
        <a:lstStyle/>
        <a:p>
          <a:r>
            <a:rPr lang="ru-RU" dirty="0"/>
            <a:t>Арт-терапия</a:t>
          </a:r>
          <a:endParaRPr lang="en-US" dirty="0"/>
        </a:p>
      </dgm:t>
    </dgm:pt>
    <dgm:pt modelId="{65DFF9B7-0A0F-460C-A586-EB0B3AAFDB48}" type="parTrans" cxnId="{A12A3C7F-73D2-43C5-BFBA-1006A1882E8B}">
      <dgm:prSet/>
      <dgm:spPr/>
      <dgm:t>
        <a:bodyPr/>
        <a:lstStyle/>
        <a:p>
          <a:endParaRPr lang="en-US"/>
        </a:p>
      </dgm:t>
    </dgm:pt>
    <dgm:pt modelId="{5B85B639-62DA-408B-8C79-E3C5C72EC118}" type="sibTrans" cxnId="{A12A3C7F-73D2-43C5-BFBA-1006A1882E8B}">
      <dgm:prSet/>
      <dgm:spPr/>
      <dgm:t>
        <a:bodyPr/>
        <a:lstStyle/>
        <a:p>
          <a:endParaRPr lang="en-US"/>
        </a:p>
      </dgm:t>
    </dgm:pt>
    <dgm:pt modelId="{45196795-727B-44D9-A745-A5A5DB43148F}" type="pres">
      <dgm:prSet presAssocID="{126F1CBA-6F50-4F45-AE5B-D66E536DEB99}" presName="linear" presStyleCnt="0">
        <dgm:presLayoutVars>
          <dgm:animLvl val="lvl"/>
          <dgm:resizeHandles val="exact"/>
        </dgm:presLayoutVars>
      </dgm:prSet>
      <dgm:spPr/>
    </dgm:pt>
    <dgm:pt modelId="{C466C8FA-8E0D-428C-9B03-A2EDDE059222}" type="pres">
      <dgm:prSet presAssocID="{AAE29672-D6CC-4900-88E5-57DCC38EC6A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036F6BB-E650-4E88-8F27-B63483D55A19}" type="pres">
      <dgm:prSet presAssocID="{D604DE87-D5BB-49AB-BA6A-FE3CFCB20991}" presName="spacer" presStyleCnt="0"/>
      <dgm:spPr/>
    </dgm:pt>
    <dgm:pt modelId="{240D1F76-D253-4F47-8691-E587C7614753}" type="pres">
      <dgm:prSet presAssocID="{EB72E968-AB35-4BF7-A4BB-39A18218EBA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218B18B-EED6-4623-8C69-6B2F5B7D5018}" type="pres">
      <dgm:prSet presAssocID="{54961C83-ECE4-42B8-AB6C-9D23312FAE50}" presName="spacer" presStyleCnt="0"/>
      <dgm:spPr/>
    </dgm:pt>
    <dgm:pt modelId="{588D68C5-EF1C-4DC3-99F6-F07ABF224896}" type="pres">
      <dgm:prSet presAssocID="{5B64609D-9637-4FCD-894F-2E5B5822276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EB209BF-7473-4D5D-A7B2-CD3C4180078D}" type="pres">
      <dgm:prSet presAssocID="{D22ADE0B-FC7E-42AB-8E25-3819FE0C8BE4}" presName="spacer" presStyleCnt="0"/>
      <dgm:spPr/>
    </dgm:pt>
    <dgm:pt modelId="{159727E0-9A1B-4C41-B3EA-2DB00DC217DB}" type="pres">
      <dgm:prSet presAssocID="{8689FB07-DE48-419C-B36C-539F15720DE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768D1C8-0AC7-4EC8-8C6C-2472C153EDEE}" type="pres">
      <dgm:prSet presAssocID="{EC6D7DB2-8992-4F35-8F3C-2F0D5C674018}" presName="spacer" presStyleCnt="0"/>
      <dgm:spPr/>
    </dgm:pt>
    <dgm:pt modelId="{9A06E3B0-9BDF-4F20-888A-DAD23D5FE297}" type="pres">
      <dgm:prSet presAssocID="{78D428E6-C321-43FF-A3BD-D799609223E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149520A-14E5-4975-9D04-CD047219E91C}" type="presOf" srcId="{8689FB07-DE48-419C-B36C-539F15720DE8}" destId="{159727E0-9A1B-4C41-B3EA-2DB00DC217DB}" srcOrd="0" destOrd="0" presId="urn:microsoft.com/office/officeart/2005/8/layout/vList2"/>
    <dgm:cxn modelId="{36FC000B-A5F2-4A0E-A5EB-BABF9E1204DF}" srcId="{126F1CBA-6F50-4F45-AE5B-D66E536DEB99}" destId="{8689FB07-DE48-419C-B36C-539F15720DE8}" srcOrd="3" destOrd="0" parTransId="{72C905F3-D102-4597-9FB8-68C335A01523}" sibTransId="{EC6D7DB2-8992-4F35-8F3C-2F0D5C674018}"/>
    <dgm:cxn modelId="{02C0192F-C7F2-4C49-A7ED-4529C4D0CA60}" srcId="{126F1CBA-6F50-4F45-AE5B-D66E536DEB99}" destId="{5B64609D-9637-4FCD-894F-2E5B5822276C}" srcOrd="2" destOrd="0" parTransId="{E388DF98-F7DB-43AE-9D8A-9801E1EA7B87}" sibTransId="{D22ADE0B-FC7E-42AB-8E25-3819FE0C8BE4}"/>
    <dgm:cxn modelId="{0453C13E-6A4E-4996-BBBA-5897E3F5587D}" srcId="{126F1CBA-6F50-4F45-AE5B-D66E536DEB99}" destId="{AAE29672-D6CC-4900-88E5-57DCC38EC6AC}" srcOrd="0" destOrd="0" parTransId="{6AD2C3D9-9245-4B87-B28E-371AD64DD2AB}" sibTransId="{D604DE87-D5BB-49AB-BA6A-FE3CFCB20991}"/>
    <dgm:cxn modelId="{88CA7A5E-FA31-4EBE-8D03-51C1E6F0C2AD}" type="presOf" srcId="{EB72E968-AB35-4BF7-A4BB-39A18218EBAA}" destId="{240D1F76-D253-4F47-8691-E587C7614753}" srcOrd="0" destOrd="0" presId="urn:microsoft.com/office/officeart/2005/8/layout/vList2"/>
    <dgm:cxn modelId="{41462A61-8A34-42FB-9F6B-0C6CF8E4F8D2}" type="presOf" srcId="{126F1CBA-6F50-4F45-AE5B-D66E536DEB99}" destId="{45196795-727B-44D9-A745-A5A5DB43148F}" srcOrd="0" destOrd="0" presId="urn:microsoft.com/office/officeart/2005/8/layout/vList2"/>
    <dgm:cxn modelId="{CDBE0B6F-2115-4DEB-BB9F-B416BED2326E}" srcId="{126F1CBA-6F50-4F45-AE5B-D66E536DEB99}" destId="{EB72E968-AB35-4BF7-A4BB-39A18218EBAA}" srcOrd="1" destOrd="0" parTransId="{C54C6077-D6B0-492A-9542-DF1A167BE538}" sibTransId="{54961C83-ECE4-42B8-AB6C-9D23312FAE50}"/>
    <dgm:cxn modelId="{A12A3C7F-73D2-43C5-BFBA-1006A1882E8B}" srcId="{126F1CBA-6F50-4F45-AE5B-D66E536DEB99}" destId="{78D428E6-C321-43FF-A3BD-D799609223EA}" srcOrd="4" destOrd="0" parTransId="{65DFF9B7-0A0F-460C-A586-EB0B3AAFDB48}" sibTransId="{5B85B639-62DA-408B-8C79-E3C5C72EC118}"/>
    <dgm:cxn modelId="{80258383-C59F-49D2-9ED7-EB6A1F8534EE}" type="presOf" srcId="{AAE29672-D6CC-4900-88E5-57DCC38EC6AC}" destId="{C466C8FA-8E0D-428C-9B03-A2EDDE059222}" srcOrd="0" destOrd="0" presId="urn:microsoft.com/office/officeart/2005/8/layout/vList2"/>
    <dgm:cxn modelId="{E9251CAD-BD11-4BE1-9EFF-AC4E136ED0A3}" type="presOf" srcId="{5B64609D-9637-4FCD-894F-2E5B5822276C}" destId="{588D68C5-EF1C-4DC3-99F6-F07ABF224896}" srcOrd="0" destOrd="0" presId="urn:microsoft.com/office/officeart/2005/8/layout/vList2"/>
    <dgm:cxn modelId="{12E923E2-FE80-41BD-A2D6-C53A4ADC5AFE}" type="presOf" srcId="{78D428E6-C321-43FF-A3BD-D799609223EA}" destId="{9A06E3B0-9BDF-4F20-888A-DAD23D5FE297}" srcOrd="0" destOrd="0" presId="urn:microsoft.com/office/officeart/2005/8/layout/vList2"/>
    <dgm:cxn modelId="{7FAF2630-6E57-43AD-BF34-9F81127F9ACF}" type="presParOf" srcId="{45196795-727B-44D9-A745-A5A5DB43148F}" destId="{C466C8FA-8E0D-428C-9B03-A2EDDE059222}" srcOrd="0" destOrd="0" presId="urn:microsoft.com/office/officeart/2005/8/layout/vList2"/>
    <dgm:cxn modelId="{9DE8D3AB-D2A3-4DB8-8E6D-892404D0A324}" type="presParOf" srcId="{45196795-727B-44D9-A745-A5A5DB43148F}" destId="{E036F6BB-E650-4E88-8F27-B63483D55A19}" srcOrd="1" destOrd="0" presId="urn:microsoft.com/office/officeart/2005/8/layout/vList2"/>
    <dgm:cxn modelId="{815209AF-6CD3-4E1F-93E6-C9049E5A07CC}" type="presParOf" srcId="{45196795-727B-44D9-A745-A5A5DB43148F}" destId="{240D1F76-D253-4F47-8691-E587C7614753}" srcOrd="2" destOrd="0" presId="urn:microsoft.com/office/officeart/2005/8/layout/vList2"/>
    <dgm:cxn modelId="{D30C2BD2-CCAE-47B0-97D7-D6C244052394}" type="presParOf" srcId="{45196795-727B-44D9-A745-A5A5DB43148F}" destId="{8218B18B-EED6-4623-8C69-6B2F5B7D5018}" srcOrd="3" destOrd="0" presId="urn:microsoft.com/office/officeart/2005/8/layout/vList2"/>
    <dgm:cxn modelId="{537438FA-1F2C-4536-9CF7-6D8E9D4E85CE}" type="presParOf" srcId="{45196795-727B-44D9-A745-A5A5DB43148F}" destId="{588D68C5-EF1C-4DC3-99F6-F07ABF224896}" srcOrd="4" destOrd="0" presId="urn:microsoft.com/office/officeart/2005/8/layout/vList2"/>
    <dgm:cxn modelId="{944F24DC-08FB-4C5B-8D16-0FC49265DE60}" type="presParOf" srcId="{45196795-727B-44D9-A745-A5A5DB43148F}" destId="{AEB209BF-7473-4D5D-A7B2-CD3C4180078D}" srcOrd="5" destOrd="0" presId="urn:microsoft.com/office/officeart/2005/8/layout/vList2"/>
    <dgm:cxn modelId="{2F9D2D8D-D948-4EE4-BF83-31FE271F6CD6}" type="presParOf" srcId="{45196795-727B-44D9-A745-A5A5DB43148F}" destId="{159727E0-9A1B-4C41-B3EA-2DB00DC217DB}" srcOrd="6" destOrd="0" presId="urn:microsoft.com/office/officeart/2005/8/layout/vList2"/>
    <dgm:cxn modelId="{3DB62D74-4834-41EB-91F2-E36D6E23FC6E}" type="presParOf" srcId="{45196795-727B-44D9-A745-A5A5DB43148F}" destId="{2768D1C8-0AC7-4EC8-8C6C-2472C153EDEE}" srcOrd="7" destOrd="0" presId="urn:microsoft.com/office/officeart/2005/8/layout/vList2"/>
    <dgm:cxn modelId="{478A3676-88FF-470A-94E4-B9423C5ABD03}" type="presParOf" srcId="{45196795-727B-44D9-A745-A5A5DB43148F}" destId="{9A06E3B0-9BDF-4F20-888A-DAD23D5FE29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6F1CBA-6F50-4F45-AE5B-D66E536DEB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E29672-D6CC-4900-88E5-57DCC38EC6AC}">
      <dgm:prSet/>
      <dgm:spPr/>
      <dgm:t>
        <a:bodyPr/>
        <a:lstStyle/>
        <a:p>
          <a:r>
            <a:rPr lang="ru-RU" dirty="0"/>
            <a:t>Техники ментального управления</a:t>
          </a:r>
          <a:endParaRPr lang="en-US" dirty="0"/>
        </a:p>
      </dgm:t>
    </dgm:pt>
    <dgm:pt modelId="{6AD2C3D9-9245-4B87-B28E-371AD64DD2AB}" type="parTrans" cxnId="{0453C13E-6A4E-4996-BBBA-5897E3F5587D}">
      <dgm:prSet/>
      <dgm:spPr/>
      <dgm:t>
        <a:bodyPr/>
        <a:lstStyle/>
        <a:p>
          <a:endParaRPr lang="en-US"/>
        </a:p>
      </dgm:t>
    </dgm:pt>
    <dgm:pt modelId="{D604DE87-D5BB-49AB-BA6A-FE3CFCB20991}" type="sibTrans" cxnId="{0453C13E-6A4E-4996-BBBA-5897E3F5587D}">
      <dgm:prSet/>
      <dgm:spPr/>
      <dgm:t>
        <a:bodyPr/>
        <a:lstStyle/>
        <a:p>
          <a:endParaRPr lang="en-US"/>
        </a:p>
      </dgm:t>
    </dgm:pt>
    <dgm:pt modelId="{EB72E968-AB35-4BF7-A4BB-39A18218EBAA}">
      <dgm:prSet/>
      <dgm:spPr/>
      <dgm:t>
        <a:bodyPr/>
        <a:lstStyle/>
        <a:p>
          <a:r>
            <a:rPr lang="ru-RU" dirty="0"/>
            <a:t>Поддержка психолога или психотерапевта</a:t>
          </a:r>
          <a:endParaRPr lang="en-US" dirty="0"/>
        </a:p>
      </dgm:t>
    </dgm:pt>
    <dgm:pt modelId="{C54C6077-D6B0-492A-9542-DF1A167BE538}" type="parTrans" cxnId="{CDBE0B6F-2115-4DEB-BB9F-B416BED2326E}">
      <dgm:prSet/>
      <dgm:spPr/>
      <dgm:t>
        <a:bodyPr/>
        <a:lstStyle/>
        <a:p>
          <a:endParaRPr lang="en-US"/>
        </a:p>
      </dgm:t>
    </dgm:pt>
    <dgm:pt modelId="{54961C83-ECE4-42B8-AB6C-9D23312FAE50}" type="sibTrans" cxnId="{CDBE0B6F-2115-4DEB-BB9F-B416BED2326E}">
      <dgm:prSet/>
      <dgm:spPr/>
      <dgm:t>
        <a:bodyPr/>
        <a:lstStyle/>
        <a:p>
          <a:endParaRPr lang="en-US"/>
        </a:p>
      </dgm:t>
    </dgm:pt>
    <dgm:pt modelId="{5B64609D-9637-4FCD-894F-2E5B5822276C}">
      <dgm:prSet/>
      <dgm:spPr/>
      <dgm:t>
        <a:bodyPr/>
        <a:lstStyle/>
        <a:p>
          <a:r>
            <a:rPr lang="ru-RU" dirty="0"/>
            <a:t>Разработка плана самопомощи</a:t>
          </a:r>
          <a:endParaRPr lang="en-US" dirty="0"/>
        </a:p>
      </dgm:t>
    </dgm:pt>
    <dgm:pt modelId="{E388DF98-F7DB-43AE-9D8A-9801E1EA7B87}" type="parTrans" cxnId="{02C0192F-C7F2-4C49-A7ED-4529C4D0CA60}">
      <dgm:prSet/>
      <dgm:spPr/>
      <dgm:t>
        <a:bodyPr/>
        <a:lstStyle/>
        <a:p>
          <a:endParaRPr lang="en-US"/>
        </a:p>
      </dgm:t>
    </dgm:pt>
    <dgm:pt modelId="{D22ADE0B-FC7E-42AB-8E25-3819FE0C8BE4}" type="sibTrans" cxnId="{02C0192F-C7F2-4C49-A7ED-4529C4D0CA60}">
      <dgm:prSet/>
      <dgm:spPr/>
      <dgm:t>
        <a:bodyPr/>
        <a:lstStyle/>
        <a:p>
          <a:endParaRPr lang="en-US"/>
        </a:p>
      </dgm:t>
    </dgm:pt>
    <dgm:pt modelId="{8689FB07-DE48-419C-B36C-539F15720DE8}">
      <dgm:prSet/>
      <dgm:spPr/>
      <dgm:t>
        <a:bodyPr/>
        <a:lstStyle/>
        <a:p>
          <a:r>
            <a:rPr lang="ru-RU" dirty="0"/>
            <a:t>Обучение навыкам эффективной коммуникации</a:t>
          </a:r>
          <a:endParaRPr lang="en-US" dirty="0"/>
        </a:p>
      </dgm:t>
    </dgm:pt>
    <dgm:pt modelId="{72C905F3-D102-4597-9FB8-68C335A01523}" type="parTrans" cxnId="{36FC000B-A5F2-4A0E-A5EB-BABF9E1204DF}">
      <dgm:prSet/>
      <dgm:spPr/>
      <dgm:t>
        <a:bodyPr/>
        <a:lstStyle/>
        <a:p>
          <a:endParaRPr lang="en-US"/>
        </a:p>
      </dgm:t>
    </dgm:pt>
    <dgm:pt modelId="{EC6D7DB2-8992-4F35-8F3C-2F0D5C674018}" type="sibTrans" cxnId="{36FC000B-A5F2-4A0E-A5EB-BABF9E1204DF}">
      <dgm:prSet/>
      <dgm:spPr/>
      <dgm:t>
        <a:bodyPr/>
        <a:lstStyle/>
        <a:p>
          <a:endParaRPr lang="en-US"/>
        </a:p>
      </dgm:t>
    </dgm:pt>
    <dgm:pt modelId="{78D428E6-C321-43FF-A3BD-D799609223EA}">
      <dgm:prSet/>
      <dgm:spPr/>
      <dgm:t>
        <a:bodyPr/>
        <a:lstStyle/>
        <a:p>
          <a:r>
            <a:rPr lang="ru-RU" dirty="0"/>
            <a:t>Установка ясных границ и ограничений в работе</a:t>
          </a:r>
          <a:endParaRPr lang="en-US" dirty="0"/>
        </a:p>
      </dgm:t>
    </dgm:pt>
    <dgm:pt modelId="{65DFF9B7-0A0F-460C-A586-EB0B3AAFDB48}" type="parTrans" cxnId="{A12A3C7F-73D2-43C5-BFBA-1006A1882E8B}">
      <dgm:prSet/>
      <dgm:spPr/>
      <dgm:t>
        <a:bodyPr/>
        <a:lstStyle/>
        <a:p>
          <a:endParaRPr lang="en-US"/>
        </a:p>
      </dgm:t>
    </dgm:pt>
    <dgm:pt modelId="{5B85B639-62DA-408B-8C79-E3C5C72EC118}" type="sibTrans" cxnId="{A12A3C7F-73D2-43C5-BFBA-1006A1882E8B}">
      <dgm:prSet/>
      <dgm:spPr/>
      <dgm:t>
        <a:bodyPr/>
        <a:lstStyle/>
        <a:p>
          <a:endParaRPr lang="en-US"/>
        </a:p>
      </dgm:t>
    </dgm:pt>
    <dgm:pt modelId="{45196795-727B-44D9-A745-A5A5DB43148F}" type="pres">
      <dgm:prSet presAssocID="{126F1CBA-6F50-4F45-AE5B-D66E536DEB99}" presName="linear" presStyleCnt="0">
        <dgm:presLayoutVars>
          <dgm:animLvl val="lvl"/>
          <dgm:resizeHandles val="exact"/>
        </dgm:presLayoutVars>
      </dgm:prSet>
      <dgm:spPr/>
    </dgm:pt>
    <dgm:pt modelId="{C466C8FA-8E0D-428C-9B03-A2EDDE059222}" type="pres">
      <dgm:prSet presAssocID="{AAE29672-D6CC-4900-88E5-57DCC38EC6A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036F6BB-E650-4E88-8F27-B63483D55A19}" type="pres">
      <dgm:prSet presAssocID="{D604DE87-D5BB-49AB-BA6A-FE3CFCB20991}" presName="spacer" presStyleCnt="0"/>
      <dgm:spPr/>
    </dgm:pt>
    <dgm:pt modelId="{240D1F76-D253-4F47-8691-E587C7614753}" type="pres">
      <dgm:prSet presAssocID="{EB72E968-AB35-4BF7-A4BB-39A18218EBA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218B18B-EED6-4623-8C69-6B2F5B7D5018}" type="pres">
      <dgm:prSet presAssocID="{54961C83-ECE4-42B8-AB6C-9D23312FAE50}" presName="spacer" presStyleCnt="0"/>
      <dgm:spPr/>
    </dgm:pt>
    <dgm:pt modelId="{588D68C5-EF1C-4DC3-99F6-F07ABF224896}" type="pres">
      <dgm:prSet presAssocID="{5B64609D-9637-4FCD-894F-2E5B5822276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EB209BF-7473-4D5D-A7B2-CD3C4180078D}" type="pres">
      <dgm:prSet presAssocID="{D22ADE0B-FC7E-42AB-8E25-3819FE0C8BE4}" presName="spacer" presStyleCnt="0"/>
      <dgm:spPr/>
    </dgm:pt>
    <dgm:pt modelId="{159727E0-9A1B-4C41-B3EA-2DB00DC217DB}" type="pres">
      <dgm:prSet presAssocID="{8689FB07-DE48-419C-B36C-539F15720DE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768D1C8-0AC7-4EC8-8C6C-2472C153EDEE}" type="pres">
      <dgm:prSet presAssocID="{EC6D7DB2-8992-4F35-8F3C-2F0D5C674018}" presName="spacer" presStyleCnt="0"/>
      <dgm:spPr/>
    </dgm:pt>
    <dgm:pt modelId="{9A06E3B0-9BDF-4F20-888A-DAD23D5FE297}" type="pres">
      <dgm:prSet presAssocID="{78D428E6-C321-43FF-A3BD-D799609223E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149520A-14E5-4975-9D04-CD047219E91C}" type="presOf" srcId="{8689FB07-DE48-419C-B36C-539F15720DE8}" destId="{159727E0-9A1B-4C41-B3EA-2DB00DC217DB}" srcOrd="0" destOrd="0" presId="urn:microsoft.com/office/officeart/2005/8/layout/vList2"/>
    <dgm:cxn modelId="{36FC000B-A5F2-4A0E-A5EB-BABF9E1204DF}" srcId="{126F1CBA-6F50-4F45-AE5B-D66E536DEB99}" destId="{8689FB07-DE48-419C-B36C-539F15720DE8}" srcOrd="3" destOrd="0" parTransId="{72C905F3-D102-4597-9FB8-68C335A01523}" sibTransId="{EC6D7DB2-8992-4F35-8F3C-2F0D5C674018}"/>
    <dgm:cxn modelId="{02C0192F-C7F2-4C49-A7ED-4529C4D0CA60}" srcId="{126F1CBA-6F50-4F45-AE5B-D66E536DEB99}" destId="{5B64609D-9637-4FCD-894F-2E5B5822276C}" srcOrd="2" destOrd="0" parTransId="{E388DF98-F7DB-43AE-9D8A-9801E1EA7B87}" sibTransId="{D22ADE0B-FC7E-42AB-8E25-3819FE0C8BE4}"/>
    <dgm:cxn modelId="{0453C13E-6A4E-4996-BBBA-5897E3F5587D}" srcId="{126F1CBA-6F50-4F45-AE5B-D66E536DEB99}" destId="{AAE29672-D6CC-4900-88E5-57DCC38EC6AC}" srcOrd="0" destOrd="0" parTransId="{6AD2C3D9-9245-4B87-B28E-371AD64DD2AB}" sibTransId="{D604DE87-D5BB-49AB-BA6A-FE3CFCB20991}"/>
    <dgm:cxn modelId="{88CA7A5E-FA31-4EBE-8D03-51C1E6F0C2AD}" type="presOf" srcId="{EB72E968-AB35-4BF7-A4BB-39A18218EBAA}" destId="{240D1F76-D253-4F47-8691-E587C7614753}" srcOrd="0" destOrd="0" presId="urn:microsoft.com/office/officeart/2005/8/layout/vList2"/>
    <dgm:cxn modelId="{41462A61-8A34-42FB-9F6B-0C6CF8E4F8D2}" type="presOf" srcId="{126F1CBA-6F50-4F45-AE5B-D66E536DEB99}" destId="{45196795-727B-44D9-A745-A5A5DB43148F}" srcOrd="0" destOrd="0" presId="urn:microsoft.com/office/officeart/2005/8/layout/vList2"/>
    <dgm:cxn modelId="{CDBE0B6F-2115-4DEB-BB9F-B416BED2326E}" srcId="{126F1CBA-6F50-4F45-AE5B-D66E536DEB99}" destId="{EB72E968-AB35-4BF7-A4BB-39A18218EBAA}" srcOrd="1" destOrd="0" parTransId="{C54C6077-D6B0-492A-9542-DF1A167BE538}" sibTransId="{54961C83-ECE4-42B8-AB6C-9D23312FAE50}"/>
    <dgm:cxn modelId="{A12A3C7F-73D2-43C5-BFBA-1006A1882E8B}" srcId="{126F1CBA-6F50-4F45-AE5B-D66E536DEB99}" destId="{78D428E6-C321-43FF-A3BD-D799609223EA}" srcOrd="4" destOrd="0" parTransId="{65DFF9B7-0A0F-460C-A586-EB0B3AAFDB48}" sibTransId="{5B85B639-62DA-408B-8C79-E3C5C72EC118}"/>
    <dgm:cxn modelId="{80258383-C59F-49D2-9ED7-EB6A1F8534EE}" type="presOf" srcId="{AAE29672-D6CC-4900-88E5-57DCC38EC6AC}" destId="{C466C8FA-8E0D-428C-9B03-A2EDDE059222}" srcOrd="0" destOrd="0" presId="urn:microsoft.com/office/officeart/2005/8/layout/vList2"/>
    <dgm:cxn modelId="{E9251CAD-BD11-4BE1-9EFF-AC4E136ED0A3}" type="presOf" srcId="{5B64609D-9637-4FCD-894F-2E5B5822276C}" destId="{588D68C5-EF1C-4DC3-99F6-F07ABF224896}" srcOrd="0" destOrd="0" presId="urn:microsoft.com/office/officeart/2005/8/layout/vList2"/>
    <dgm:cxn modelId="{12E923E2-FE80-41BD-A2D6-C53A4ADC5AFE}" type="presOf" srcId="{78D428E6-C321-43FF-A3BD-D799609223EA}" destId="{9A06E3B0-9BDF-4F20-888A-DAD23D5FE297}" srcOrd="0" destOrd="0" presId="urn:microsoft.com/office/officeart/2005/8/layout/vList2"/>
    <dgm:cxn modelId="{7FAF2630-6E57-43AD-BF34-9F81127F9ACF}" type="presParOf" srcId="{45196795-727B-44D9-A745-A5A5DB43148F}" destId="{C466C8FA-8E0D-428C-9B03-A2EDDE059222}" srcOrd="0" destOrd="0" presId="urn:microsoft.com/office/officeart/2005/8/layout/vList2"/>
    <dgm:cxn modelId="{9DE8D3AB-D2A3-4DB8-8E6D-892404D0A324}" type="presParOf" srcId="{45196795-727B-44D9-A745-A5A5DB43148F}" destId="{E036F6BB-E650-4E88-8F27-B63483D55A19}" srcOrd="1" destOrd="0" presId="urn:microsoft.com/office/officeart/2005/8/layout/vList2"/>
    <dgm:cxn modelId="{815209AF-6CD3-4E1F-93E6-C9049E5A07CC}" type="presParOf" srcId="{45196795-727B-44D9-A745-A5A5DB43148F}" destId="{240D1F76-D253-4F47-8691-E587C7614753}" srcOrd="2" destOrd="0" presId="urn:microsoft.com/office/officeart/2005/8/layout/vList2"/>
    <dgm:cxn modelId="{D30C2BD2-CCAE-47B0-97D7-D6C244052394}" type="presParOf" srcId="{45196795-727B-44D9-A745-A5A5DB43148F}" destId="{8218B18B-EED6-4623-8C69-6B2F5B7D5018}" srcOrd="3" destOrd="0" presId="urn:microsoft.com/office/officeart/2005/8/layout/vList2"/>
    <dgm:cxn modelId="{537438FA-1F2C-4536-9CF7-6D8E9D4E85CE}" type="presParOf" srcId="{45196795-727B-44D9-A745-A5A5DB43148F}" destId="{588D68C5-EF1C-4DC3-99F6-F07ABF224896}" srcOrd="4" destOrd="0" presId="urn:microsoft.com/office/officeart/2005/8/layout/vList2"/>
    <dgm:cxn modelId="{944F24DC-08FB-4C5B-8D16-0FC49265DE60}" type="presParOf" srcId="{45196795-727B-44D9-A745-A5A5DB43148F}" destId="{AEB209BF-7473-4D5D-A7B2-CD3C4180078D}" srcOrd="5" destOrd="0" presId="urn:microsoft.com/office/officeart/2005/8/layout/vList2"/>
    <dgm:cxn modelId="{2F9D2D8D-D948-4EE4-BF83-31FE271F6CD6}" type="presParOf" srcId="{45196795-727B-44D9-A745-A5A5DB43148F}" destId="{159727E0-9A1B-4C41-B3EA-2DB00DC217DB}" srcOrd="6" destOrd="0" presId="urn:microsoft.com/office/officeart/2005/8/layout/vList2"/>
    <dgm:cxn modelId="{3DB62D74-4834-41EB-91F2-E36D6E23FC6E}" type="presParOf" srcId="{45196795-727B-44D9-A745-A5A5DB43148F}" destId="{2768D1C8-0AC7-4EC8-8C6C-2472C153EDEE}" srcOrd="7" destOrd="0" presId="urn:microsoft.com/office/officeart/2005/8/layout/vList2"/>
    <dgm:cxn modelId="{478A3676-88FF-470A-94E4-B9423C5ABD03}" type="presParOf" srcId="{45196795-727B-44D9-A745-A5A5DB43148F}" destId="{9A06E3B0-9BDF-4F20-888A-DAD23D5FE29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6D93F7-12FC-4586-AF67-D2C1524EA3B4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</dgm:pt>
    <dgm:pt modelId="{662BE13B-3EE9-4DBA-9A1F-D776C1D9544D}">
      <dgm:prSet phldrT="[Текст]" custT="1"/>
      <dgm:spPr/>
      <dgm:t>
        <a:bodyPr/>
        <a:lstStyle/>
        <a:p>
          <a:r>
            <a:rPr lang="en-US" sz="3200" dirty="0"/>
            <a:t>o-kuritsina.ru </a:t>
          </a:r>
          <a:endParaRPr lang="ru-RU" sz="3200" dirty="0"/>
        </a:p>
      </dgm:t>
    </dgm:pt>
    <dgm:pt modelId="{4924CF80-7298-40C2-8F22-70CA6E80221A}" type="parTrans" cxnId="{D9B6CCCF-98EE-4325-A0CC-D6C13413D887}">
      <dgm:prSet/>
      <dgm:spPr/>
      <dgm:t>
        <a:bodyPr/>
        <a:lstStyle/>
        <a:p>
          <a:endParaRPr lang="ru-RU" sz="1800"/>
        </a:p>
      </dgm:t>
    </dgm:pt>
    <dgm:pt modelId="{160E4343-90A3-4678-A872-E068335EC119}" type="sibTrans" cxnId="{D9B6CCCF-98EE-4325-A0CC-D6C13413D887}">
      <dgm:prSet/>
      <dgm:spPr/>
      <dgm:t>
        <a:bodyPr/>
        <a:lstStyle/>
        <a:p>
          <a:endParaRPr lang="ru-RU" sz="1800"/>
        </a:p>
      </dgm:t>
    </dgm:pt>
    <dgm:pt modelId="{999D1726-0EFB-48DF-A999-2120B86EBB2D}">
      <dgm:prSet custT="1"/>
      <dgm:spPr/>
      <dgm:t>
        <a:bodyPr/>
        <a:lstStyle/>
        <a:p>
          <a:r>
            <a:rPr lang="en-US" sz="2800" dirty="0">
              <a:hlinkClick xmlns:r="http://schemas.openxmlformats.org/officeDocument/2006/relationships" r:id="rId1"/>
            </a:rPr>
            <a:t>info@o-kuritsina.ru</a:t>
          </a:r>
          <a:r>
            <a:rPr lang="en-US" sz="2800" dirty="0"/>
            <a:t> </a:t>
          </a:r>
          <a:endParaRPr lang="ru-RU" sz="2800" dirty="0"/>
        </a:p>
      </dgm:t>
    </dgm:pt>
    <dgm:pt modelId="{19C8812C-060B-4A53-AFDE-0DD72155C5EE}" type="parTrans" cxnId="{133DBD93-2939-40C1-A30E-1434F18E618D}">
      <dgm:prSet/>
      <dgm:spPr/>
      <dgm:t>
        <a:bodyPr/>
        <a:lstStyle/>
        <a:p>
          <a:endParaRPr lang="ru-RU" sz="1800"/>
        </a:p>
      </dgm:t>
    </dgm:pt>
    <dgm:pt modelId="{D8A0AFCF-6A7D-4920-9D16-4DD2C5611D6A}" type="sibTrans" cxnId="{133DBD93-2939-40C1-A30E-1434F18E618D}">
      <dgm:prSet/>
      <dgm:spPr/>
      <dgm:t>
        <a:bodyPr/>
        <a:lstStyle/>
        <a:p>
          <a:endParaRPr lang="ru-RU" sz="1800"/>
        </a:p>
      </dgm:t>
    </dgm:pt>
    <dgm:pt modelId="{23B6699B-D58D-40A0-87B4-4C77A45AF1E8}">
      <dgm:prSet custT="1"/>
      <dgm:spPr/>
      <dgm:t>
        <a:bodyPr/>
        <a:lstStyle/>
        <a:p>
          <a:r>
            <a:rPr lang="en-US" sz="2800" dirty="0"/>
            <a:t>+7(985) 252-91-94</a:t>
          </a:r>
          <a:endParaRPr lang="ru-RU" sz="2800" dirty="0"/>
        </a:p>
      </dgm:t>
    </dgm:pt>
    <dgm:pt modelId="{DFA19578-3AEC-42D1-9E68-AFEF01FB5C79}" type="parTrans" cxnId="{058FB4D0-B168-4D02-979C-323415B5AF4A}">
      <dgm:prSet/>
      <dgm:spPr/>
      <dgm:t>
        <a:bodyPr/>
        <a:lstStyle/>
        <a:p>
          <a:endParaRPr lang="ru-RU" sz="1800"/>
        </a:p>
      </dgm:t>
    </dgm:pt>
    <dgm:pt modelId="{1229B3AE-2392-43FE-AEBF-65C3C9D41D95}" type="sibTrans" cxnId="{058FB4D0-B168-4D02-979C-323415B5AF4A}">
      <dgm:prSet/>
      <dgm:spPr/>
      <dgm:t>
        <a:bodyPr/>
        <a:lstStyle/>
        <a:p>
          <a:endParaRPr lang="ru-RU" sz="1800"/>
        </a:p>
      </dgm:t>
    </dgm:pt>
    <dgm:pt modelId="{FDFDF314-9FE2-4918-A3CE-C097ED3735B5}" type="pres">
      <dgm:prSet presAssocID="{F26D93F7-12FC-4586-AF67-D2C1524EA3B4}" presName="linearFlow" presStyleCnt="0">
        <dgm:presLayoutVars>
          <dgm:dir/>
          <dgm:resizeHandles val="exact"/>
        </dgm:presLayoutVars>
      </dgm:prSet>
      <dgm:spPr/>
    </dgm:pt>
    <dgm:pt modelId="{E2ADD812-6725-4F0E-9952-F9C5EF5D70DE}" type="pres">
      <dgm:prSet presAssocID="{662BE13B-3EE9-4DBA-9A1F-D776C1D9544D}" presName="composite" presStyleCnt="0"/>
      <dgm:spPr/>
    </dgm:pt>
    <dgm:pt modelId="{B53421EF-AD89-477D-9A98-8A869602D426}" type="pres">
      <dgm:prSet presAssocID="{662BE13B-3EE9-4DBA-9A1F-D776C1D9544D}" presName="imgShp" presStyleLbl="fgImgPlace1" presStyleIdx="0" presStyleCnt="3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9A1E1D00-6EB3-47FF-B12F-CDFAB094F2FE}" type="pres">
      <dgm:prSet presAssocID="{662BE13B-3EE9-4DBA-9A1F-D776C1D9544D}" presName="txShp" presStyleLbl="node1" presStyleIdx="0" presStyleCnt="3">
        <dgm:presLayoutVars>
          <dgm:bulletEnabled val="1"/>
        </dgm:presLayoutVars>
      </dgm:prSet>
      <dgm:spPr/>
    </dgm:pt>
    <dgm:pt modelId="{E0C1997F-4BB4-4627-8F51-C839B7827085}" type="pres">
      <dgm:prSet presAssocID="{160E4343-90A3-4678-A872-E068335EC119}" presName="spacing" presStyleCnt="0"/>
      <dgm:spPr/>
    </dgm:pt>
    <dgm:pt modelId="{2AC83719-84F9-450F-8A27-4AC31F307F91}" type="pres">
      <dgm:prSet presAssocID="{999D1726-0EFB-48DF-A999-2120B86EBB2D}" presName="composite" presStyleCnt="0"/>
      <dgm:spPr/>
    </dgm:pt>
    <dgm:pt modelId="{18739C7C-D663-4871-ABCE-335E6D73A6EA}" type="pres">
      <dgm:prSet presAssocID="{999D1726-0EFB-48DF-A999-2120B86EBB2D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2F5BEB0-3078-4D5A-A14E-E3B7517C513E}" type="pres">
      <dgm:prSet presAssocID="{999D1726-0EFB-48DF-A999-2120B86EBB2D}" presName="txShp" presStyleLbl="node1" presStyleIdx="1" presStyleCnt="3" custLinFactNeighborX="-307" custLinFactNeighborY="4174">
        <dgm:presLayoutVars>
          <dgm:bulletEnabled val="1"/>
        </dgm:presLayoutVars>
      </dgm:prSet>
      <dgm:spPr/>
    </dgm:pt>
    <dgm:pt modelId="{632783CD-A5FC-4E38-88E6-620A9C843113}" type="pres">
      <dgm:prSet presAssocID="{D8A0AFCF-6A7D-4920-9D16-4DD2C5611D6A}" presName="spacing" presStyleCnt="0"/>
      <dgm:spPr/>
    </dgm:pt>
    <dgm:pt modelId="{DD4D050B-DABA-44D5-874D-0EF0A7CCCA81}" type="pres">
      <dgm:prSet presAssocID="{23B6699B-D58D-40A0-87B4-4C77A45AF1E8}" presName="composite" presStyleCnt="0"/>
      <dgm:spPr/>
    </dgm:pt>
    <dgm:pt modelId="{D38F7ADD-1009-463C-B12B-64C34EDDACFB}" type="pres">
      <dgm:prSet presAssocID="{23B6699B-D58D-40A0-87B4-4C77A45AF1E8}" presName="imgShp" presStyleLbl="fgImgPlace1" presStyleIdx="2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BCA1352-C48F-4551-AC57-101B3E7F4F0A}" type="pres">
      <dgm:prSet presAssocID="{23B6699B-D58D-40A0-87B4-4C77A45AF1E8}" presName="txShp" presStyleLbl="node1" presStyleIdx="2" presStyleCnt="3">
        <dgm:presLayoutVars>
          <dgm:bulletEnabled val="1"/>
        </dgm:presLayoutVars>
      </dgm:prSet>
      <dgm:spPr/>
    </dgm:pt>
  </dgm:ptLst>
  <dgm:cxnLst>
    <dgm:cxn modelId="{8C38DC13-2D48-41FF-92CD-2D48B7353E18}" type="presOf" srcId="{662BE13B-3EE9-4DBA-9A1F-D776C1D9544D}" destId="{9A1E1D00-6EB3-47FF-B12F-CDFAB094F2FE}" srcOrd="0" destOrd="0" presId="urn:microsoft.com/office/officeart/2005/8/layout/vList3"/>
    <dgm:cxn modelId="{C65FBC49-D635-4373-A8C3-A90730C4C775}" type="presOf" srcId="{999D1726-0EFB-48DF-A999-2120B86EBB2D}" destId="{B2F5BEB0-3078-4D5A-A14E-E3B7517C513E}" srcOrd="0" destOrd="0" presId="urn:microsoft.com/office/officeart/2005/8/layout/vList3"/>
    <dgm:cxn modelId="{133DBD93-2939-40C1-A30E-1434F18E618D}" srcId="{F26D93F7-12FC-4586-AF67-D2C1524EA3B4}" destId="{999D1726-0EFB-48DF-A999-2120B86EBB2D}" srcOrd="1" destOrd="0" parTransId="{19C8812C-060B-4A53-AFDE-0DD72155C5EE}" sibTransId="{D8A0AFCF-6A7D-4920-9D16-4DD2C5611D6A}"/>
    <dgm:cxn modelId="{D97A409E-84B8-4416-9FC7-C1819247AD34}" type="presOf" srcId="{F26D93F7-12FC-4586-AF67-D2C1524EA3B4}" destId="{FDFDF314-9FE2-4918-A3CE-C097ED3735B5}" srcOrd="0" destOrd="0" presId="urn:microsoft.com/office/officeart/2005/8/layout/vList3"/>
    <dgm:cxn modelId="{D9B6CCCF-98EE-4325-A0CC-D6C13413D887}" srcId="{F26D93F7-12FC-4586-AF67-D2C1524EA3B4}" destId="{662BE13B-3EE9-4DBA-9A1F-D776C1D9544D}" srcOrd="0" destOrd="0" parTransId="{4924CF80-7298-40C2-8F22-70CA6E80221A}" sibTransId="{160E4343-90A3-4678-A872-E068335EC119}"/>
    <dgm:cxn modelId="{058FB4D0-B168-4D02-979C-323415B5AF4A}" srcId="{F26D93F7-12FC-4586-AF67-D2C1524EA3B4}" destId="{23B6699B-D58D-40A0-87B4-4C77A45AF1E8}" srcOrd="2" destOrd="0" parTransId="{DFA19578-3AEC-42D1-9E68-AFEF01FB5C79}" sibTransId="{1229B3AE-2392-43FE-AEBF-65C3C9D41D95}"/>
    <dgm:cxn modelId="{239967FA-29DC-41A7-83A4-4A749FBDDB7F}" type="presOf" srcId="{23B6699B-D58D-40A0-87B4-4C77A45AF1E8}" destId="{EBCA1352-C48F-4551-AC57-101B3E7F4F0A}" srcOrd="0" destOrd="0" presId="urn:microsoft.com/office/officeart/2005/8/layout/vList3"/>
    <dgm:cxn modelId="{5F42432B-C7A7-46BF-BB86-57FB871B6070}" type="presParOf" srcId="{FDFDF314-9FE2-4918-A3CE-C097ED3735B5}" destId="{E2ADD812-6725-4F0E-9952-F9C5EF5D70DE}" srcOrd="0" destOrd="0" presId="urn:microsoft.com/office/officeart/2005/8/layout/vList3"/>
    <dgm:cxn modelId="{AE7B54DA-CD13-4170-BC7F-F94CA33246F9}" type="presParOf" srcId="{E2ADD812-6725-4F0E-9952-F9C5EF5D70DE}" destId="{B53421EF-AD89-477D-9A98-8A869602D426}" srcOrd="0" destOrd="0" presId="urn:microsoft.com/office/officeart/2005/8/layout/vList3"/>
    <dgm:cxn modelId="{E215638B-80EF-4881-A389-7CDEBC3E1736}" type="presParOf" srcId="{E2ADD812-6725-4F0E-9952-F9C5EF5D70DE}" destId="{9A1E1D00-6EB3-47FF-B12F-CDFAB094F2FE}" srcOrd="1" destOrd="0" presId="urn:microsoft.com/office/officeart/2005/8/layout/vList3"/>
    <dgm:cxn modelId="{FAE3603C-D422-4ADB-B1CA-5757981FFD3B}" type="presParOf" srcId="{FDFDF314-9FE2-4918-A3CE-C097ED3735B5}" destId="{E0C1997F-4BB4-4627-8F51-C839B7827085}" srcOrd="1" destOrd="0" presId="urn:microsoft.com/office/officeart/2005/8/layout/vList3"/>
    <dgm:cxn modelId="{D6DDBBD6-06DB-4448-A17D-BE963D353187}" type="presParOf" srcId="{FDFDF314-9FE2-4918-A3CE-C097ED3735B5}" destId="{2AC83719-84F9-450F-8A27-4AC31F307F91}" srcOrd="2" destOrd="0" presId="urn:microsoft.com/office/officeart/2005/8/layout/vList3"/>
    <dgm:cxn modelId="{AA15AAB3-A543-4E13-8443-4A60862641E9}" type="presParOf" srcId="{2AC83719-84F9-450F-8A27-4AC31F307F91}" destId="{18739C7C-D663-4871-ABCE-335E6D73A6EA}" srcOrd="0" destOrd="0" presId="urn:microsoft.com/office/officeart/2005/8/layout/vList3"/>
    <dgm:cxn modelId="{7D5C120F-4F85-4C47-8AAD-20314EBA80F7}" type="presParOf" srcId="{2AC83719-84F9-450F-8A27-4AC31F307F91}" destId="{B2F5BEB0-3078-4D5A-A14E-E3B7517C513E}" srcOrd="1" destOrd="0" presId="urn:microsoft.com/office/officeart/2005/8/layout/vList3"/>
    <dgm:cxn modelId="{A5453C4B-BCA1-4036-9DA4-C2D83848D834}" type="presParOf" srcId="{FDFDF314-9FE2-4918-A3CE-C097ED3735B5}" destId="{632783CD-A5FC-4E38-88E6-620A9C843113}" srcOrd="3" destOrd="0" presId="urn:microsoft.com/office/officeart/2005/8/layout/vList3"/>
    <dgm:cxn modelId="{D3063AB6-D3B7-485C-B910-E1B95C57920A}" type="presParOf" srcId="{FDFDF314-9FE2-4918-A3CE-C097ED3735B5}" destId="{DD4D050B-DABA-44D5-874D-0EF0A7CCCA81}" srcOrd="4" destOrd="0" presId="urn:microsoft.com/office/officeart/2005/8/layout/vList3"/>
    <dgm:cxn modelId="{D82FC0CC-88A0-4AF0-8819-6E4D7A40B309}" type="presParOf" srcId="{DD4D050B-DABA-44D5-874D-0EF0A7CCCA81}" destId="{D38F7ADD-1009-463C-B12B-64C34EDDACFB}" srcOrd="0" destOrd="0" presId="urn:microsoft.com/office/officeart/2005/8/layout/vList3"/>
    <dgm:cxn modelId="{718A96AB-7A77-4DBD-80C5-5BD0D9474199}" type="presParOf" srcId="{DD4D050B-DABA-44D5-874D-0EF0A7CCCA81}" destId="{EBCA1352-C48F-4551-AC57-101B3E7F4F0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485F5-524D-47FA-BAF9-85FD5BD66DC7}">
      <dsp:nvSpPr>
        <dsp:cNvPr id="0" name=""/>
        <dsp:cNvSpPr/>
      </dsp:nvSpPr>
      <dsp:spPr>
        <a:xfrm>
          <a:off x="-4717494" y="-723131"/>
          <a:ext cx="5619119" cy="5619119"/>
        </a:xfrm>
        <a:prstGeom prst="blockArc">
          <a:avLst>
            <a:gd name="adj1" fmla="val 18900000"/>
            <a:gd name="adj2" fmla="val 2700000"/>
            <a:gd name="adj3" fmla="val 38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CD4E97-6359-46E4-87EC-7DDA3464EB4F}">
      <dsp:nvSpPr>
        <dsp:cNvPr id="0" name=""/>
        <dsp:cNvSpPr/>
      </dsp:nvSpPr>
      <dsp:spPr>
        <a:xfrm>
          <a:off x="472212" y="320809"/>
          <a:ext cx="6300828" cy="6419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550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ПСИХОЛОГИЧЕСКИЕ</a:t>
          </a:r>
        </a:p>
      </dsp:txBody>
      <dsp:txXfrm>
        <a:off x="472212" y="320809"/>
        <a:ext cx="6300828" cy="641952"/>
      </dsp:txXfrm>
    </dsp:sp>
    <dsp:sp modelId="{80D79E67-015B-4A9A-B9D9-DFA2A02C0387}">
      <dsp:nvSpPr>
        <dsp:cNvPr id="0" name=""/>
        <dsp:cNvSpPr/>
      </dsp:nvSpPr>
      <dsp:spPr>
        <a:xfrm>
          <a:off x="70992" y="240565"/>
          <a:ext cx="802440" cy="8024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15832-003E-402B-9EC5-013577B777E1}">
      <dsp:nvSpPr>
        <dsp:cNvPr id="0" name=""/>
        <dsp:cNvSpPr/>
      </dsp:nvSpPr>
      <dsp:spPr>
        <a:xfrm>
          <a:off x="840258" y="1283904"/>
          <a:ext cx="5932782" cy="6419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550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ПОВЕДЕНЧЕСКИЕ</a:t>
          </a:r>
        </a:p>
      </dsp:txBody>
      <dsp:txXfrm>
        <a:off x="840258" y="1283904"/>
        <a:ext cx="5932782" cy="641952"/>
      </dsp:txXfrm>
    </dsp:sp>
    <dsp:sp modelId="{71AE83EA-18FA-4AC0-B62D-FC2C3D2ECA28}">
      <dsp:nvSpPr>
        <dsp:cNvPr id="0" name=""/>
        <dsp:cNvSpPr/>
      </dsp:nvSpPr>
      <dsp:spPr>
        <a:xfrm>
          <a:off x="439038" y="1203660"/>
          <a:ext cx="802440" cy="8024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23F53-01E6-4508-BBC8-09698301D9E6}">
      <dsp:nvSpPr>
        <dsp:cNvPr id="0" name=""/>
        <dsp:cNvSpPr/>
      </dsp:nvSpPr>
      <dsp:spPr>
        <a:xfrm>
          <a:off x="840258" y="2247000"/>
          <a:ext cx="5932782" cy="6419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550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ИНТЕЛЛЕКТУАЛЬНЫЕ</a:t>
          </a:r>
        </a:p>
      </dsp:txBody>
      <dsp:txXfrm>
        <a:off x="840258" y="2247000"/>
        <a:ext cx="5932782" cy="641952"/>
      </dsp:txXfrm>
    </dsp:sp>
    <dsp:sp modelId="{9C4C7CF5-9E4D-4DB0-A26C-7342D3D5C530}">
      <dsp:nvSpPr>
        <dsp:cNvPr id="0" name=""/>
        <dsp:cNvSpPr/>
      </dsp:nvSpPr>
      <dsp:spPr>
        <a:xfrm>
          <a:off x="439038" y="2166755"/>
          <a:ext cx="802440" cy="8024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451FF1-F3C6-4AE1-8079-7D64811153CE}">
      <dsp:nvSpPr>
        <dsp:cNvPr id="0" name=""/>
        <dsp:cNvSpPr/>
      </dsp:nvSpPr>
      <dsp:spPr>
        <a:xfrm>
          <a:off x="472212" y="3210095"/>
          <a:ext cx="6300828" cy="6419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550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ФИЗИОЛОГИЧЕСКИЕ</a:t>
          </a:r>
        </a:p>
      </dsp:txBody>
      <dsp:txXfrm>
        <a:off x="472212" y="3210095"/>
        <a:ext cx="6300828" cy="641952"/>
      </dsp:txXfrm>
    </dsp:sp>
    <dsp:sp modelId="{E39779A0-4AFE-4E9E-AB94-48233E051DAB}">
      <dsp:nvSpPr>
        <dsp:cNvPr id="0" name=""/>
        <dsp:cNvSpPr/>
      </dsp:nvSpPr>
      <dsp:spPr>
        <a:xfrm>
          <a:off x="70992" y="3129851"/>
          <a:ext cx="802440" cy="8024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EEBEA-6292-402A-BCB4-CE59C2ED88A5}">
      <dsp:nvSpPr>
        <dsp:cNvPr id="0" name=""/>
        <dsp:cNvSpPr/>
      </dsp:nvSpPr>
      <dsp:spPr>
        <a:xfrm>
          <a:off x="3908567" y="595"/>
          <a:ext cx="5862851" cy="23210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800" kern="1200" dirty="0">
              <a:latin typeface="+mn-lt"/>
              <a:ea typeface="+mn-ea"/>
              <a:cs typeface="+mn-cs"/>
            </a:rPr>
            <a:t>Энергетическое истощение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+mn-lt"/>
            </a:rPr>
            <a:t>Наличие шаблонов и программ поведения под любую жизненную ситуацию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+mn-lt"/>
            </a:rPr>
            <a:t>Страх осознания «здесь и сейчас» состояния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+mn-lt"/>
            </a:rPr>
            <a:t>Плохая концентрация и «дырявое» внимание</a:t>
          </a:r>
        </a:p>
      </dsp:txBody>
      <dsp:txXfrm>
        <a:off x="3908567" y="290723"/>
        <a:ext cx="4992466" cy="1740771"/>
      </dsp:txXfrm>
    </dsp:sp>
    <dsp:sp modelId="{9C5F7FEF-6A43-49DC-82F0-4FC990CE4012}">
      <dsp:nvSpPr>
        <dsp:cNvPr id="0" name=""/>
        <dsp:cNvSpPr/>
      </dsp:nvSpPr>
      <dsp:spPr>
        <a:xfrm>
          <a:off x="0" y="595"/>
          <a:ext cx="3908567" cy="23210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ПРИЧИНЫ</a:t>
          </a:r>
        </a:p>
      </dsp:txBody>
      <dsp:txXfrm>
        <a:off x="113303" y="113898"/>
        <a:ext cx="3681961" cy="2094421"/>
      </dsp:txXfrm>
    </dsp:sp>
    <dsp:sp modelId="{0A38561C-4023-4AD9-AF96-F05F891D5631}">
      <dsp:nvSpPr>
        <dsp:cNvPr id="0" name=""/>
        <dsp:cNvSpPr/>
      </dsp:nvSpPr>
      <dsp:spPr>
        <a:xfrm>
          <a:off x="3908567" y="2553725"/>
          <a:ext cx="5862851" cy="23210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Реактивность, параметры внутреннего состояния задаются внешней средой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Шаблонность поведения решений в точках стратегического выбора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Потеря вкуса жизни, «дефицит бытия»</a:t>
          </a:r>
        </a:p>
      </dsp:txBody>
      <dsp:txXfrm>
        <a:off x="3908567" y="2843853"/>
        <a:ext cx="4992466" cy="1740771"/>
      </dsp:txXfrm>
    </dsp:sp>
    <dsp:sp modelId="{DF99F918-6DFF-46CE-BF2E-02C798FCD34A}">
      <dsp:nvSpPr>
        <dsp:cNvPr id="0" name=""/>
        <dsp:cNvSpPr/>
      </dsp:nvSpPr>
      <dsp:spPr>
        <a:xfrm>
          <a:off x="0" y="2553725"/>
          <a:ext cx="3908567" cy="23210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ПОСЛЕДСТВИЯ</a:t>
          </a:r>
        </a:p>
      </dsp:txBody>
      <dsp:txXfrm>
        <a:off x="113303" y="2667028"/>
        <a:ext cx="3681961" cy="20944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14065-D0FB-43AF-B860-5DD640EA9BF5}">
      <dsp:nvSpPr>
        <dsp:cNvPr id="0" name=""/>
        <dsp:cNvSpPr/>
      </dsp:nvSpPr>
      <dsp:spPr>
        <a:xfrm>
          <a:off x="0" y="36616"/>
          <a:ext cx="10515600" cy="101336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i="0" kern="1200" dirty="0"/>
            <a:t>Распространенность нарушений сна 		30,49%.</a:t>
          </a:r>
          <a:endParaRPr lang="en-US" sz="2600" kern="1200" dirty="0"/>
        </a:p>
      </dsp:txBody>
      <dsp:txXfrm>
        <a:off x="49468" y="86084"/>
        <a:ext cx="10416664" cy="914430"/>
      </dsp:txXfrm>
    </dsp:sp>
    <dsp:sp modelId="{FC27150F-2B86-4B2B-9020-E61E6B799BCD}">
      <dsp:nvSpPr>
        <dsp:cNvPr id="0" name=""/>
        <dsp:cNvSpPr/>
      </dsp:nvSpPr>
      <dsp:spPr>
        <a:xfrm>
          <a:off x="0" y="1124862"/>
          <a:ext cx="10515600" cy="1013366"/>
        </a:xfrm>
        <a:prstGeom prst="roundRect">
          <a:avLst/>
        </a:prstGeom>
        <a:gradFill rotWithShape="0">
          <a:gsLst>
            <a:gs pos="0">
              <a:schemeClr val="accent5">
                <a:hueOff val="3071045"/>
                <a:satOff val="-19450"/>
                <a:lumOff val="-3987"/>
                <a:alphaOff val="0"/>
                <a:shade val="51000"/>
                <a:satMod val="130000"/>
              </a:schemeClr>
            </a:gs>
            <a:gs pos="80000">
              <a:schemeClr val="accent5">
                <a:hueOff val="3071045"/>
                <a:satOff val="-19450"/>
                <a:lumOff val="-3987"/>
                <a:alphaOff val="0"/>
                <a:shade val="93000"/>
                <a:satMod val="130000"/>
              </a:schemeClr>
            </a:gs>
            <a:gs pos="100000">
              <a:schemeClr val="accent5">
                <a:hueOff val="3071045"/>
                <a:satOff val="-19450"/>
                <a:lumOff val="-39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i="0" kern="1200" dirty="0"/>
            <a:t>Распространенность плохого качества сна 	51,43%.</a:t>
          </a:r>
          <a:endParaRPr lang="en-US" sz="2600" kern="1200" dirty="0"/>
        </a:p>
      </dsp:txBody>
      <dsp:txXfrm>
        <a:off x="49468" y="1174330"/>
        <a:ext cx="10416664" cy="914430"/>
      </dsp:txXfrm>
    </dsp:sp>
    <dsp:sp modelId="{31943F3A-9C75-4116-802F-38D585D2EDDF}">
      <dsp:nvSpPr>
        <dsp:cNvPr id="0" name=""/>
        <dsp:cNvSpPr/>
      </dsp:nvSpPr>
      <dsp:spPr>
        <a:xfrm>
          <a:off x="0" y="2213109"/>
          <a:ext cx="10515600" cy="1013366"/>
        </a:xfrm>
        <a:prstGeom prst="roundRect">
          <a:avLst/>
        </a:prstGeom>
        <a:gradFill rotWithShape="0">
          <a:gsLst>
            <a:gs pos="0">
              <a:schemeClr val="accent5">
                <a:hueOff val="6142090"/>
                <a:satOff val="-38901"/>
                <a:lumOff val="-7974"/>
                <a:alphaOff val="0"/>
                <a:shade val="51000"/>
                <a:satMod val="130000"/>
              </a:schemeClr>
            </a:gs>
            <a:gs pos="80000">
              <a:schemeClr val="accent5">
                <a:hueOff val="6142090"/>
                <a:satOff val="-38901"/>
                <a:lumOff val="-7974"/>
                <a:alphaOff val="0"/>
                <a:shade val="93000"/>
                <a:satMod val="130000"/>
              </a:schemeClr>
            </a:gs>
            <a:gs pos="100000">
              <a:schemeClr val="accent5">
                <a:hueOff val="6142090"/>
                <a:satOff val="-38901"/>
                <a:lumOff val="-79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i="0" kern="1200"/>
            <a:t>Люди в </a:t>
          </a:r>
          <a:r>
            <a:rPr lang="ru-RU" sz="2600" b="1" i="0" kern="1200"/>
            <a:t>странах с низким и средним </a:t>
          </a:r>
          <a:r>
            <a:rPr lang="ru-RU" sz="2600" b="0" i="0" kern="1200"/>
            <a:t>уровнем дохода имели более высокую распространенность </a:t>
          </a:r>
          <a:r>
            <a:rPr lang="ru-RU" sz="2600" b="1" i="0" kern="1200"/>
            <a:t>нарушений сна</a:t>
          </a:r>
          <a:r>
            <a:rPr lang="ru-RU" sz="2600" b="0" i="0" kern="1200"/>
            <a:t>.</a:t>
          </a:r>
          <a:endParaRPr lang="en-US" sz="2600" kern="1200"/>
        </a:p>
      </dsp:txBody>
      <dsp:txXfrm>
        <a:off x="49468" y="2262577"/>
        <a:ext cx="10416664" cy="914430"/>
      </dsp:txXfrm>
    </dsp:sp>
    <dsp:sp modelId="{54EB37D2-CFF6-46E5-AD7E-781B1C3C7014}">
      <dsp:nvSpPr>
        <dsp:cNvPr id="0" name=""/>
        <dsp:cNvSpPr/>
      </dsp:nvSpPr>
      <dsp:spPr>
        <a:xfrm>
          <a:off x="0" y="3301355"/>
          <a:ext cx="10515600" cy="1013366"/>
        </a:xfrm>
        <a:prstGeom prst="roundRect">
          <a:avLst/>
        </a:prstGeom>
        <a:gradFill rotWithShape="0">
          <a:gsLst>
            <a:gs pos="0">
              <a:schemeClr val="accent5">
                <a:hueOff val="9213135"/>
                <a:satOff val="-58351"/>
                <a:lumOff val="-11961"/>
                <a:alphaOff val="0"/>
                <a:shade val="51000"/>
                <a:satMod val="130000"/>
              </a:schemeClr>
            </a:gs>
            <a:gs pos="80000">
              <a:schemeClr val="accent5">
                <a:hueOff val="9213135"/>
                <a:satOff val="-58351"/>
                <a:lumOff val="-11961"/>
                <a:alphaOff val="0"/>
                <a:shade val="93000"/>
                <a:satMod val="130000"/>
              </a:schemeClr>
            </a:gs>
            <a:gs pos="100000">
              <a:schemeClr val="accent5">
                <a:hueOff val="9213135"/>
                <a:satOff val="-58351"/>
                <a:lumOff val="-119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i="0" kern="1200"/>
            <a:t>Люди в странах с </a:t>
          </a:r>
          <a:r>
            <a:rPr lang="ru-RU" sz="2600" b="1" i="0" kern="1200"/>
            <a:t>высоким уровнем дохода </a:t>
          </a:r>
          <a:r>
            <a:rPr lang="ru-RU" sz="2600" b="0" i="0" kern="1200"/>
            <a:t>имели более высокую распространенность </a:t>
          </a:r>
          <a:r>
            <a:rPr lang="ru-RU" sz="2600" b="1" i="0" kern="1200"/>
            <a:t>плохого качества сна</a:t>
          </a:r>
          <a:r>
            <a:rPr lang="ru-RU" sz="2600" b="0" i="0" kern="1200"/>
            <a:t>.</a:t>
          </a:r>
          <a:endParaRPr lang="en-US" sz="2600" kern="1200"/>
        </a:p>
      </dsp:txBody>
      <dsp:txXfrm>
        <a:off x="49468" y="3350823"/>
        <a:ext cx="10416664" cy="9144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6C8FA-8E0D-428C-9B03-A2EDDE059222}">
      <dsp:nvSpPr>
        <dsp:cNvPr id="0" name=""/>
        <dsp:cNvSpPr/>
      </dsp:nvSpPr>
      <dsp:spPr>
        <a:xfrm>
          <a:off x="0" y="13153"/>
          <a:ext cx="8603905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Телесно-ориентированная терапия</a:t>
          </a:r>
          <a:endParaRPr lang="en-US" sz="3000" kern="1200" dirty="0"/>
        </a:p>
      </dsp:txBody>
      <dsp:txXfrm>
        <a:off x="35125" y="48278"/>
        <a:ext cx="8533655" cy="649299"/>
      </dsp:txXfrm>
    </dsp:sp>
    <dsp:sp modelId="{240D1F76-D253-4F47-8691-E587C7614753}">
      <dsp:nvSpPr>
        <dsp:cNvPr id="0" name=""/>
        <dsp:cNvSpPr/>
      </dsp:nvSpPr>
      <dsp:spPr>
        <a:xfrm>
          <a:off x="0" y="819103"/>
          <a:ext cx="8603905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Когнитивно-поведенческая терапия</a:t>
          </a:r>
          <a:endParaRPr lang="en-US" sz="3000" kern="1200" dirty="0"/>
        </a:p>
      </dsp:txBody>
      <dsp:txXfrm>
        <a:off x="35125" y="854228"/>
        <a:ext cx="8533655" cy="649299"/>
      </dsp:txXfrm>
    </dsp:sp>
    <dsp:sp modelId="{588D68C5-EF1C-4DC3-99F6-F07ABF224896}">
      <dsp:nvSpPr>
        <dsp:cNvPr id="0" name=""/>
        <dsp:cNvSpPr/>
      </dsp:nvSpPr>
      <dsp:spPr>
        <a:xfrm>
          <a:off x="0" y="1625053"/>
          <a:ext cx="8603905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Психоаналитические группы</a:t>
          </a:r>
          <a:endParaRPr lang="en-US" sz="3000" kern="1200" dirty="0"/>
        </a:p>
      </dsp:txBody>
      <dsp:txXfrm>
        <a:off x="35125" y="1660178"/>
        <a:ext cx="8533655" cy="649299"/>
      </dsp:txXfrm>
    </dsp:sp>
    <dsp:sp modelId="{159727E0-9A1B-4C41-B3EA-2DB00DC217DB}">
      <dsp:nvSpPr>
        <dsp:cNvPr id="0" name=""/>
        <dsp:cNvSpPr/>
      </dsp:nvSpPr>
      <dsp:spPr>
        <a:xfrm>
          <a:off x="0" y="2431003"/>
          <a:ext cx="8603905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Поддержка руководства и организации</a:t>
          </a:r>
          <a:endParaRPr lang="en-US" sz="3000" kern="1200" dirty="0"/>
        </a:p>
      </dsp:txBody>
      <dsp:txXfrm>
        <a:off x="35125" y="2466128"/>
        <a:ext cx="8533655" cy="649299"/>
      </dsp:txXfrm>
    </dsp:sp>
    <dsp:sp modelId="{9A06E3B0-9BDF-4F20-888A-DAD23D5FE297}">
      <dsp:nvSpPr>
        <dsp:cNvPr id="0" name=""/>
        <dsp:cNvSpPr/>
      </dsp:nvSpPr>
      <dsp:spPr>
        <a:xfrm>
          <a:off x="0" y="3236953"/>
          <a:ext cx="8603905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Арт-терапия</a:t>
          </a:r>
          <a:endParaRPr lang="en-US" sz="3000" kern="1200" dirty="0"/>
        </a:p>
      </dsp:txBody>
      <dsp:txXfrm>
        <a:off x="35125" y="3272078"/>
        <a:ext cx="8533655" cy="6492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6C8FA-8E0D-428C-9B03-A2EDDE059222}">
      <dsp:nvSpPr>
        <dsp:cNvPr id="0" name=""/>
        <dsp:cNvSpPr/>
      </dsp:nvSpPr>
      <dsp:spPr>
        <a:xfrm>
          <a:off x="0" y="144598"/>
          <a:ext cx="8603905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Техники ментального управления</a:t>
          </a:r>
          <a:endParaRPr lang="en-US" sz="2800" kern="1200" dirty="0"/>
        </a:p>
      </dsp:txBody>
      <dsp:txXfrm>
        <a:off x="32784" y="177382"/>
        <a:ext cx="8538337" cy="606012"/>
      </dsp:txXfrm>
    </dsp:sp>
    <dsp:sp modelId="{240D1F76-D253-4F47-8691-E587C7614753}">
      <dsp:nvSpPr>
        <dsp:cNvPr id="0" name=""/>
        <dsp:cNvSpPr/>
      </dsp:nvSpPr>
      <dsp:spPr>
        <a:xfrm>
          <a:off x="0" y="896818"/>
          <a:ext cx="8603905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Поддержка психолога или психотерапевта</a:t>
          </a:r>
          <a:endParaRPr lang="en-US" sz="2800" kern="1200" dirty="0"/>
        </a:p>
      </dsp:txBody>
      <dsp:txXfrm>
        <a:off x="32784" y="929602"/>
        <a:ext cx="8538337" cy="606012"/>
      </dsp:txXfrm>
    </dsp:sp>
    <dsp:sp modelId="{588D68C5-EF1C-4DC3-99F6-F07ABF224896}">
      <dsp:nvSpPr>
        <dsp:cNvPr id="0" name=""/>
        <dsp:cNvSpPr/>
      </dsp:nvSpPr>
      <dsp:spPr>
        <a:xfrm>
          <a:off x="0" y="1649038"/>
          <a:ext cx="8603905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Разработка плана самопомощи</a:t>
          </a:r>
          <a:endParaRPr lang="en-US" sz="2800" kern="1200" dirty="0"/>
        </a:p>
      </dsp:txBody>
      <dsp:txXfrm>
        <a:off x="32784" y="1681822"/>
        <a:ext cx="8538337" cy="606012"/>
      </dsp:txXfrm>
    </dsp:sp>
    <dsp:sp modelId="{159727E0-9A1B-4C41-B3EA-2DB00DC217DB}">
      <dsp:nvSpPr>
        <dsp:cNvPr id="0" name=""/>
        <dsp:cNvSpPr/>
      </dsp:nvSpPr>
      <dsp:spPr>
        <a:xfrm>
          <a:off x="0" y="2401258"/>
          <a:ext cx="8603905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Обучение навыкам эффективной коммуникации</a:t>
          </a:r>
          <a:endParaRPr lang="en-US" sz="2800" kern="1200" dirty="0"/>
        </a:p>
      </dsp:txBody>
      <dsp:txXfrm>
        <a:off x="32784" y="2434042"/>
        <a:ext cx="8538337" cy="606012"/>
      </dsp:txXfrm>
    </dsp:sp>
    <dsp:sp modelId="{9A06E3B0-9BDF-4F20-888A-DAD23D5FE297}">
      <dsp:nvSpPr>
        <dsp:cNvPr id="0" name=""/>
        <dsp:cNvSpPr/>
      </dsp:nvSpPr>
      <dsp:spPr>
        <a:xfrm>
          <a:off x="0" y="3153478"/>
          <a:ext cx="8603905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Установка ясных границ и ограничений в работе</a:t>
          </a:r>
          <a:endParaRPr lang="en-US" sz="2800" kern="1200" dirty="0"/>
        </a:p>
      </dsp:txBody>
      <dsp:txXfrm>
        <a:off x="32784" y="3186262"/>
        <a:ext cx="8538337" cy="6060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E1D00-6EB3-47FF-B12F-CDFAB094F2FE}">
      <dsp:nvSpPr>
        <dsp:cNvPr id="0" name=""/>
        <dsp:cNvSpPr/>
      </dsp:nvSpPr>
      <dsp:spPr>
        <a:xfrm rot="10800000">
          <a:off x="1181518" y="547"/>
          <a:ext cx="3856591" cy="84048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0631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o-kuritsina.ru </a:t>
          </a:r>
          <a:endParaRPr lang="ru-RU" sz="3200" kern="1200" dirty="0"/>
        </a:p>
      </dsp:txBody>
      <dsp:txXfrm rot="10800000">
        <a:off x="1391639" y="547"/>
        <a:ext cx="3646470" cy="840486"/>
      </dsp:txXfrm>
    </dsp:sp>
    <dsp:sp modelId="{B53421EF-AD89-477D-9A98-8A869602D426}">
      <dsp:nvSpPr>
        <dsp:cNvPr id="0" name=""/>
        <dsp:cNvSpPr/>
      </dsp:nvSpPr>
      <dsp:spPr>
        <a:xfrm>
          <a:off x="761275" y="547"/>
          <a:ext cx="840486" cy="840486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F5BEB0-3078-4D5A-A14E-E3B7517C513E}">
      <dsp:nvSpPr>
        <dsp:cNvPr id="0" name=""/>
        <dsp:cNvSpPr/>
      </dsp:nvSpPr>
      <dsp:spPr>
        <a:xfrm rot="10800000">
          <a:off x="1169678" y="1127006"/>
          <a:ext cx="3856591" cy="84048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063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hlinkClick xmlns:r="http://schemas.openxmlformats.org/officeDocument/2006/relationships" r:id="rId2"/>
            </a:rPr>
            <a:t>info@o-kuritsina.ru</a:t>
          </a:r>
          <a:r>
            <a:rPr lang="en-US" sz="2800" kern="1200" dirty="0"/>
            <a:t> </a:t>
          </a:r>
          <a:endParaRPr lang="ru-RU" sz="2800" kern="1200" dirty="0"/>
        </a:p>
      </dsp:txBody>
      <dsp:txXfrm rot="10800000">
        <a:off x="1379799" y="1127006"/>
        <a:ext cx="3646470" cy="840486"/>
      </dsp:txXfrm>
    </dsp:sp>
    <dsp:sp modelId="{18739C7C-D663-4871-ABCE-335E6D73A6EA}">
      <dsp:nvSpPr>
        <dsp:cNvPr id="0" name=""/>
        <dsp:cNvSpPr/>
      </dsp:nvSpPr>
      <dsp:spPr>
        <a:xfrm>
          <a:off x="761275" y="1091924"/>
          <a:ext cx="840486" cy="84048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BCA1352-C48F-4551-AC57-101B3E7F4F0A}">
      <dsp:nvSpPr>
        <dsp:cNvPr id="0" name=""/>
        <dsp:cNvSpPr/>
      </dsp:nvSpPr>
      <dsp:spPr>
        <a:xfrm rot="10800000">
          <a:off x="1181518" y="2183302"/>
          <a:ext cx="3856591" cy="840486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063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+7(985) 252-91-94</a:t>
          </a:r>
          <a:endParaRPr lang="ru-RU" sz="2800" kern="1200" dirty="0"/>
        </a:p>
      </dsp:txBody>
      <dsp:txXfrm rot="10800000">
        <a:off x="1391639" y="2183302"/>
        <a:ext cx="3646470" cy="840486"/>
      </dsp:txXfrm>
    </dsp:sp>
    <dsp:sp modelId="{D38F7ADD-1009-463C-B12B-64C34EDDACFB}">
      <dsp:nvSpPr>
        <dsp:cNvPr id="0" name=""/>
        <dsp:cNvSpPr/>
      </dsp:nvSpPr>
      <dsp:spPr>
        <a:xfrm>
          <a:off x="761275" y="2183302"/>
          <a:ext cx="840486" cy="84048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D4C21-92DB-41FC-8380-817B1031C193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F4967-C8B3-4B4D-9594-FFEA2E7C5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28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Уважаемые коллеги!</a:t>
            </a:r>
          </a:p>
          <a:p>
            <a:endParaRPr lang="ru-RU" dirty="0"/>
          </a:p>
          <a:p>
            <a:r>
              <a:rPr lang="ru-RU" dirty="0"/>
              <a:t>Сегодня я хотела бы поделиться с вами своими мыслями на тему стресса в работе спасателей и его влияния на профессиональное здоровье.</a:t>
            </a:r>
          </a:p>
          <a:p>
            <a:endParaRPr lang="ru-RU" dirty="0"/>
          </a:p>
          <a:p>
            <a:r>
              <a:rPr lang="ru-RU" dirty="0"/>
              <a:t>Спасательная работа - это одна из самых ответственных и сложных профессий, связанных с высоким риском для жизни и здоровья. Поэтому спасатели постоянно находятся в состоянии повышенной готовности к действиям в любых экстремальных ситуациях, будь то пожар, авария, стихийное бедствие или теракт.</a:t>
            </a:r>
          </a:p>
          <a:p>
            <a:endParaRPr lang="ru-RU" dirty="0"/>
          </a:p>
          <a:p>
            <a:r>
              <a:rPr lang="ru-RU" dirty="0"/>
              <a:t>Однако такая работа может привести к появлению стресса, который, в свою очередь, может стать фактором риска в нарушении профессионального здоровья.  Так что же такое стресс? Давайте разбираться.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573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Интеллектуальные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изменения проявляются в различных нарушениях внимания, продуктивности мышления, памяти и др.</a:t>
            </a:r>
            <a:endParaRPr lang="ru-RU" b="0" i="0" dirty="0">
              <a:solidFill>
                <a:srgbClr val="211E1C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0" i="0" dirty="0">
              <a:solidFill>
                <a:srgbClr val="211E1C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0" i="0" dirty="0">
                <a:solidFill>
                  <a:srgbClr val="211E1C"/>
                </a:solidFill>
                <a:effectLst/>
                <a:latin typeface="Roboto" panose="02000000000000000000" pitchFamily="2" charset="0"/>
              </a:rPr>
              <a:t>Поведенческие признаки </a:t>
            </a:r>
            <a:r>
              <a:rPr lang="ru-RU" dirty="0">
                <a:effectLst/>
                <a:latin typeface="Times New Roman" panose="02020603050405020304" pitchFamily="18" charset="0"/>
              </a:rPr>
              <a:t>относятся к особенностям взаимодействия человека с окружающим миром: </a:t>
            </a:r>
            <a:r>
              <a:rPr lang="ru-RU" b="0" i="0" dirty="0">
                <a:solidFill>
                  <a:srgbClr val="211E1C"/>
                </a:solidFill>
                <a:effectLst/>
                <a:latin typeface="Roboto" panose="02000000000000000000" pitchFamily="2" charset="0"/>
              </a:rPr>
              <a:t>плохая забота о себе, отсутствие интереса к ранее любимым занятиям, зависимость от наркотиков и алкоголя (чтобы расслабиться и «справиться с ситуацией»), неадекватное социальное взаимодействие (агрессия, пассивность и т.д.). </a:t>
            </a:r>
            <a:r>
              <a:rPr lang="ru-RU" dirty="0">
                <a:effectLst/>
                <a:latin typeface="Times New Roman" panose="02020603050405020304" pitchFamily="18" charset="0"/>
              </a:rPr>
              <a:t>ослабление памяти, нарушение концентрации внимания, невозможность сосредоточиться, неспособность к принятию решений, </a:t>
            </a:r>
            <a:r>
              <a:rPr lang="ru-RU" u="sng" dirty="0">
                <a:effectLst/>
                <a:latin typeface="Times New Roman" panose="02020603050405020304" pitchFamily="18" charset="0"/>
              </a:rPr>
              <a:t>нарушения режима дня</a:t>
            </a:r>
            <a:r>
              <a:rPr lang="ru-RU" dirty="0">
                <a:effectLst/>
                <a:latin typeface="Times New Roman" panose="02020603050405020304" pitchFamily="18" charset="0"/>
              </a:rPr>
              <a:t> (сокращение или увеличение времени сна), профессиональные нарушения (ошибки и низкая продуктивность профессиональной деятельности) и нарушения социально-ролевых функций (отказ от общения с близкими, повышенная конфликтность, антисоциальное поведение), постоянное откладывание дел на потом, злоупотребление алкоголем, курением, лекарственными препаратами, невнимание к внешнему виду, навязчивые движения и т.д.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211E1C"/>
              </a:solidFill>
              <a:effectLst/>
              <a:latin typeface="Roboto" panose="02000000000000000000" pitchFamily="2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850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0" i="0" dirty="0">
                <a:solidFill>
                  <a:srgbClr val="211E1C"/>
                </a:solidFill>
                <a:effectLst/>
                <a:latin typeface="Roboto" panose="02000000000000000000" pitchFamily="2" charset="0"/>
              </a:rPr>
              <a:t>Физические признаки, такие как высокое артериальное давление, тахикардия, головные боли, головокружение, изменение веса, диарея, снижение либидо, напряжение мышц (особенно в области шеи), тремор, бессонница, истощение. Также может наблюдаться </a:t>
            </a:r>
            <a:r>
              <a:rPr lang="ru-RU" dirty="0">
                <a:effectLst/>
                <a:latin typeface="Times New Roman" panose="02020603050405020304" pitchFamily="18" charset="0"/>
              </a:rPr>
              <a:t>хроническая усталость, слабость, нарушения сна и дыхания, холодные конечности, повышенная потливость или сухость кожных покровов, аллергические реакции, склонность к частым простудным заболеваниям, изменения аппетита (постоянное чувство голода или полная потеря аппетита), резкие изменения веса, устойчивые нарушения кровяного давления и сердечного ритма, появление болей различного характера. Эти признаки могут быть вначале незначительными раздражителями, но, усиливаясь со временем, привести под воздействием стресса к серьезным заболеваниям.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211E1C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211E1C"/>
              </a:solidFill>
              <a:effectLst/>
              <a:latin typeface="Roboto" panose="02000000000000000000" pitchFamily="2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057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Существует множество исследований, подтверждающих связь между количеством и качеством сна и уровнем стресса человека. Изучение показало, что </a:t>
            </a:r>
            <a:r>
              <a:rPr lang="ru-RU" sz="1800" b="1" dirty="0">
                <a:solidFill>
                  <a:srgbClr val="C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недостаток сна</a:t>
            </a:r>
            <a:r>
              <a:rPr lang="ru-RU" sz="1800" dirty="0">
                <a:solidFill>
                  <a:srgbClr val="C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или его нарушение может привести к </a:t>
            </a:r>
            <a:r>
              <a:rPr lang="ru-RU" sz="1800" b="1" dirty="0">
                <a:solidFill>
                  <a:srgbClr val="C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более высокому уровню стресса.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solidFill>
                <a:srgbClr val="000000"/>
              </a:solidFill>
              <a:effectLst/>
              <a:latin typeface="Arial Nova" panose="020B05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Хороший сон, напротив, может уменьшить уровень стресса. Во время сна организм восстанавливает и обновляет клетки, а также сбрасывает уровень гормона стресса. Таким образом, </a:t>
            </a:r>
            <a:r>
              <a:rPr lang="ru-RU" sz="1800" b="1" dirty="0">
                <a:solidFill>
                  <a:srgbClr val="00B05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люди, которые получают достаточно качественного сна, более устойчивы к стрессу и лучше справляются со сложными ситуациями</a:t>
            </a:r>
            <a:r>
              <a:rPr lang="ru-RU" sz="1800" b="1" dirty="0">
                <a:solidFill>
                  <a:srgbClr val="00843C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74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Сон — крайне сложное состояние, возникающее благодаря взаимодействию различных областей головного мозга, гормонов и системы нейромедиаторов. Из-за своей сложности цикл сна очень легко расстроить. Но неудобства, возникающие из-за ощущения сонливости в течение дня, — мелочи, в сравнении с последствиями нарушения сна.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Качество сна</a:t>
            </a: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 может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изменяться</a:t>
            </a: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 в зависимости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от циркадных ритмов</a:t>
            </a: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, которые управляют такими важными функциями организма, как сон и бодрствование, а также распределением энергии и физическими проявлениями.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b="1" i="1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Циркадные ритмы</a:t>
            </a:r>
            <a:r>
              <a:rPr lang="ru-RU" sz="1800" i="1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 — это внутренние биологические ритмы организма с периодом около 24 часов, которые находятся в гипоталамусе мозга, и синхронизируются с внешней средой.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Они заранее подготавливают организм, настраивая все физиологические процессы в соответствии с ежедневными изменениями в окружающем мире. </a:t>
            </a:r>
          </a:p>
          <a:p>
            <a:pPr algn="just"/>
            <a:endParaRPr lang="ru-RU" sz="1800" dirty="0">
              <a:solidFill>
                <a:srgbClr val="000000"/>
              </a:solidFill>
              <a:effectLst/>
              <a:latin typeface="Arial Nova" panose="020B0504020202020204" pitchFamily="34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Циркадные ритмы есть практически у всех живых организмов на планете, включая бактерии. У человека главный циркадный ритм — это цикл сна и бодрствования. Чтобы от циркадных часов была польза, они должны быть синхронизированы с сигналами окружающего мира, особенно с изменением освещенности в течение дня. Именно эта синхронизация и отсутствует у сотрудников аварийно-спасательных служб и формирований, работающих посменно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947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225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Во сне центральная нервная система занимается анализом и регулировкой состояния внутренних органов.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сна в период «клининга» внутренних систем организма в определенные периоды циркадных ритмов приводит к сбоям в работе этих систем. </a:t>
            </a:r>
          </a:p>
          <a:p>
            <a:endParaRPr lang="ru-RU" sz="1800" dirty="0">
              <a:solidFill>
                <a:srgbClr val="000000"/>
              </a:solidFill>
              <a:effectLst/>
              <a:latin typeface="Arial Nova" panose="020B05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ВЫВОД: рекомендуется получать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 7 до 9 часов сна ежедневно</a:t>
            </a: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и следить за качеством сна для снижения уровня стресса и улучшения общего здоровья.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148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l"/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Наш сон состоит из сменяющихся фаз медленного (глубокого) и быстрого сна, которые образую цикл, продолжительностью около 90 минут. В некотором роде его можно сравнить с компьютером. Ночью запускается дефрагментация диска, и вся информация раскладывается по полочкам.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l"/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По последним исследованиям,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нарушение циклов сна или его сокращение</a:t>
            </a: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 в большой степени увеличивают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риск старческой деменции</a:t>
            </a: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 и вероятность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болезни Альцгеймера</a:t>
            </a: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l">
              <a:spcAft>
                <a:spcPts val="225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</a:rPr>
              <a:t>Сон, особенно медленный, облегчает запоминание информации, быстрый сон реализует подсознательные модели ожидаемых событий.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Откуда по вашему мнению берется энергия? Что такое энергия? Энергия – это процесс окисления глюкозы. Стресс – это выработка дополнительной энергии, которая дает возможность сделать то, что казалось недостижимым. По своей природе это важнейшая и полезная реакция организма. Однако, 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вы пребываете в состоянии хронического стресса, то происходит повышенный процесс окисления глюкозы и 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крови смещается в сторону окисления. Если при этом еще ощущается недостаток кислорода в клетке, то это приводит к мутации последней. Всего 6 мутаций – и клетка перерождается в раковую.</a:t>
            </a:r>
            <a:r>
              <a:rPr lang="ru-RU" sz="1800" dirty="0">
                <a:solidFill>
                  <a:srgbClr val="C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538135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сильный оксидант, который нейтрализует окислительные процессы, это гормон мелатонин. Он вырабатывается исключительно ночью. </a:t>
            </a: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</a:t>
            </a:r>
            <a:r>
              <a:rPr lang="ru-RU" sz="1800" b="1" dirty="0">
                <a:solidFill>
                  <a:srgbClr val="538135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нарушая режим сна и активности при сменной работе вы наносите серьезный вред своему здоровью.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Важнейшей стадией является 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фаза глубокого (медленного) сна</a:t>
            </a:r>
            <a:r>
              <a:rPr lang="ru-RU" sz="18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Именно в ней вырабатывается важный антиоксидант – гормон мелатонин, при этом активная его выработка приходится на период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1:00 ночи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673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solidFill>
                  <a:srgbClr val="FFFFFF"/>
                </a:solidFill>
                <a:effectLst/>
                <a:latin typeface="helvetica" panose="020B0604020202020204" pitchFamily="34" charset="0"/>
              </a:rPr>
              <a:t>Как же обстоят дела со сном и его качеством у работников аварийно-спасательных служб?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i="0" dirty="0">
              <a:solidFill>
                <a:srgbClr val="FFFFFF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solidFill>
                  <a:srgbClr val="FFFFFF"/>
                </a:solidFill>
                <a:effectLst/>
                <a:latin typeface="helvetica" panose="020B0604020202020204" pitchFamily="34" charset="0"/>
              </a:rPr>
              <a:t>Собственно, доказательство вышесказанного является систематический обзор и мета-анализ «Глобальная распространенность и связанные с ней факторы нарушений сна и плохого качества сна среди пожарных», опубликованный 27.01.2023, включил в себя 47 исследований, проведенных в период с 2000 по 2022 год, показал, что 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i="0" dirty="0">
              <a:solidFill>
                <a:srgbClr val="FFFFFF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Распространенность нарушений сна у пожарных была определена как 30,49%. То есть фактически треть работников наблюдается нарушение сна.</a:t>
            </a:r>
          </a:p>
          <a:p>
            <a:pPr algn="l">
              <a:buFont typeface="Arial" panose="020B0604020202020204" pitchFamily="34" charset="0"/>
              <a:buNone/>
            </a:pPr>
            <a:endParaRPr lang="ru-RU" b="0" i="0" dirty="0">
              <a:solidFill>
                <a:srgbClr val="505050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Распространенность плохого качества сна у пожарных была определена как 51,43%.</a:t>
            </a:r>
          </a:p>
          <a:p>
            <a:pPr algn="l">
              <a:buFont typeface="Arial" panose="020B0604020202020204" pitchFamily="34" charset="0"/>
              <a:buNone/>
            </a:pPr>
            <a:endParaRPr lang="ru-RU" b="0" i="0" dirty="0">
              <a:solidFill>
                <a:srgbClr val="505050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Люди в странах </a:t>
            </a:r>
            <a:r>
              <a:rPr lang="ru-RU" b="1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с низким и средним уровнем дохода </a:t>
            </a: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имели более высокую распространенность </a:t>
            </a:r>
            <a:r>
              <a:rPr lang="ru-RU" b="1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нарушений сна</a:t>
            </a: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Люди в странах </a:t>
            </a:r>
            <a:r>
              <a:rPr lang="ru-RU" b="1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с высоким уровнем дохода </a:t>
            </a: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имели более высокую распространенность </a:t>
            </a:r>
            <a:r>
              <a:rPr lang="ru-RU" b="1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плохого качества сна</a:t>
            </a: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None/>
            </a:pPr>
            <a:endParaRPr lang="ru-RU" b="0" i="0" dirty="0">
              <a:solidFill>
                <a:srgbClr val="505050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ru-RU" dirty="0"/>
              <a:t>Нарушения сна и плохое качество сна являются заметной и актуальной проблемой среди работников спасательных служб и могут нанести значительный ущерб как их здоровью, так и физическому благополучию. Таким образом, рекомендуется, чтобы программы укрепления здоровья во время сна предоставлялись пожарным и должны быть реализованы в начале их работы и усилены для тех, кто работает в вечернюю / ночную смену. Аналогичным образом, снижение рассеянного склероза, обезболивание и оптимизация психического здоровья могут быть частью программ укрепления здоровья во время сна и являться их результатом.</a:t>
            </a:r>
          </a:p>
          <a:p>
            <a:pPr algn="l">
              <a:buFont typeface="Arial" panose="020B0604020202020204" pitchFamily="34" charset="0"/>
              <a:buNone/>
            </a:pPr>
            <a:endParaRPr lang="ru-RU" b="0" i="0" dirty="0">
              <a:solidFill>
                <a:srgbClr val="505050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Другое исследование, проведенное в США в 2019 году, было связано с изучением влияния циркадных ритмов на здоровье и производительность работников. Было проведено исследование работников, которые работали в ночную смену на протяжении нескольких недель.</a:t>
            </a:r>
          </a:p>
          <a:p>
            <a:pPr algn="l">
              <a:buFont typeface="Arial" panose="020B0604020202020204" pitchFamily="34" charset="0"/>
              <a:buNone/>
            </a:pPr>
            <a:endParaRPr lang="ru-RU" b="0" i="0" dirty="0">
              <a:solidFill>
                <a:srgbClr val="505050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Участникам исследования было предложено следовать определенным режимам сна, которые включали в себя сон в определенное время суток и ограничение времени, проводимого перед сном за экраном устройств. Кроме того, им была предложена диета, способствующая снижению уровня стресса и усталости.</a:t>
            </a:r>
          </a:p>
          <a:p>
            <a:pPr algn="l">
              <a:buFont typeface="Arial" panose="020B0604020202020204" pitchFamily="34" charset="0"/>
              <a:buNone/>
            </a:pPr>
            <a:endParaRPr lang="ru-RU" b="0" i="0" dirty="0">
              <a:solidFill>
                <a:srgbClr val="505050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Результаты исследования показали, что следование режиму сна и диете помогли улучшить качество сна и снизить уровень усталости у участников. Кроме того, было обнаружено, что участники стали более продуктивными на работе, что связано с улучшением их физического и психического здоровья.</a:t>
            </a:r>
          </a:p>
          <a:p>
            <a:pPr algn="l">
              <a:buFont typeface="Arial" panose="020B0604020202020204" pitchFamily="34" charset="0"/>
              <a:buNone/>
            </a:pPr>
            <a:endParaRPr lang="ru-RU" b="0" i="0" dirty="0">
              <a:solidFill>
                <a:srgbClr val="505050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Интересно, что результаты исследования также показали, что участники стали более социально активными и начали заниматься спортом, что также может оказывать положительное влияние на их здоровье и производительность.</a:t>
            </a:r>
          </a:p>
          <a:p>
            <a:pPr algn="l">
              <a:buFont typeface="Arial" panose="020B0604020202020204" pitchFamily="34" charset="0"/>
              <a:buNone/>
            </a:pPr>
            <a:endParaRPr lang="ru-RU" b="0" i="0" dirty="0">
              <a:solidFill>
                <a:srgbClr val="505050"/>
              </a:solidFill>
              <a:effectLst/>
              <a:latin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ru-RU" b="0" i="0" dirty="0">
                <a:solidFill>
                  <a:srgbClr val="505050"/>
                </a:solidFill>
                <a:effectLst/>
                <a:latin typeface="helvetica" panose="020B0604020202020204" pitchFamily="34" charset="0"/>
              </a:rPr>
              <a:t>Таким образом, исследование показало, что следование режиму сна и диете, которые способствуют улучшению циркадных ритмов, может помочь улучшить качество жизни и производительность работников, особенно тех, кто работает в ночную смену.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496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На пути профессиональной реализации личности спасателя, одним из главных компонентов выступает формирование его стрессоустойчивости к негативным факторам профессионального стресса.</a:t>
            </a:r>
          </a:p>
          <a:p>
            <a:pPr algn="just"/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В современном мире проблема формирования психологической устойчивости личности к воздействию экстремальных условий жизнедеятельности становится предметом изучения многих наук и непосредственно психологии деятельности в особых условиях, экстремальной психологии, психологии труда, инженерной психологии. В последнее время эта проблема активно изучается в организационной психологии в связи с появлением новых факторов деятельности.</a:t>
            </a:r>
          </a:p>
          <a:p>
            <a:pPr algn="just"/>
            <a:endParaRPr lang="ru-RU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Сейчас введено такое понятие как ЖИЗНЕСТОЙКОСТЬ -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401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325"/>
              </a:spcBef>
            </a:pP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Об</a:t>
            </a:r>
            <a:r>
              <a:rPr lang="ru-RU" sz="1800" spc="-8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этом</a:t>
            </a:r>
            <a:r>
              <a:rPr lang="ru-RU" sz="1800" spc="-10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 err="1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супернавыке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я</a:t>
            </a:r>
            <a:r>
              <a:rPr lang="ru-RU" sz="1800" spc="14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хочу</a:t>
            </a:r>
            <a:r>
              <a:rPr lang="ru-RU" sz="1800" spc="14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поговорить</a:t>
            </a:r>
            <a:r>
              <a:rPr lang="ru-RU" sz="1800" spc="12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отдельно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18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Он</a:t>
            </a:r>
            <a:r>
              <a:rPr lang="ru-RU" sz="1800" b="1" spc="1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отличается</a:t>
            </a:r>
            <a:r>
              <a:rPr lang="ru-RU" sz="1800" b="1" spc="9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от</a:t>
            </a:r>
            <a:r>
              <a:rPr lang="ru-RU" sz="1800" b="1" spc="10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стрессоустойчивости</a:t>
            </a:r>
            <a:r>
              <a:rPr lang="ru-RU" sz="1800" b="1" spc="-34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 адаптивности, но одновременно</a:t>
            </a:r>
            <a:r>
              <a:rPr lang="ru-RU" sz="1800" b="1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включает</a:t>
            </a:r>
            <a:r>
              <a:rPr lang="ru-RU" sz="1800" b="1" spc="-8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их</a:t>
            </a:r>
            <a:r>
              <a:rPr lang="ru-RU" sz="1800" b="1" spc="-8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</a:t>
            </a:r>
            <a:r>
              <a:rPr lang="ru-RU" sz="1800" b="1" spc="-7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себя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20000"/>
              </a:lnSpc>
              <a:spcBef>
                <a:spcPts val="5"/>
              </a:spcBef>
              <a:spcAft>
                <a:spcPts val="0"/>
              </a:spcAft>
            </a:pP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Это</a:t>
            </a:r>
            <a:r>
              <a:rPr lang="ru-RU" sz="1800" spc="14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 err="1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метанавык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,</a:t>
            </a:r>
            <a:r>
              <a:rPr lang="ru-RU" sz="1800" spc="9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который</a:t>
            </a:r>
            <a:r>
              <a:rPr lang="ru-RU" sz="1800" spc="1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помогает</a:t>
            </a:r>
            <a:r>
              <a:rPr lang="ru-RU" sz="1800" spc="1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эффективно</a:t>
            </a:r>
            <a:r>
              <a:rPr lang="ru-RU" sz="1800" spc="-2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переживать</a:t>
            </a:r>
            <a:r>
              <a:rPr lang="ru-RU" sz="1800" spc="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кризисы,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трудные</a:t>
            </a:r>
            <a:r>
              <a:rPr lang="ru-RU" sz="1800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времена.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algn="just">
              <a:lnSpc>
                <a:spcPct val="118000"/>
              </a:lnSpc>
              <a:spcBef>
                <a:spcPts val="980"/>
              </a:spcBef>
              <a:spcAft>
                <a:spcPts val="0"/>
              </a:spcAft>
            </a:pP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Поэтому в эпоху турбулентности и хаоса </a:t>
            </a:r>
            <a:r>
              <a:rPr lang="ru-RU" sz="1800" spc="-4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без него просто не выжить, он необходим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буквально</a:t>
            </a:r>
            <a:r>
              <a:rPr lang="ru-RU" sz="1800" spc="-9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каждому</a:t>
            </a:r>
            <a:r>
              <a:rPr lang="ru-RU" sz="1800" spc="-6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из</a:t>
            </a:r>
            <a:r>
              <a:rPr lang="ru-RU" sz="1800" spc="-5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нас.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r>
              <a:rPr lang="ru-RU" sz="180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169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365760">
              <a:lnSpc>
                <a:spcPct val="118000"/>
              </a:lnSpc>
              <a:spcBef>
                <a:spcPts val="505"/>
              </a:spcBef>
              <a:spcAft>
                <a:spcPts val="0"/>
              </a:spcAft>
            </a:pPr>
            <a:r>
              <a:rPr lang="ru-RU" sz="1800" b="1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Осознанность </a:t>
            </a:r>
            <a:r>
              <a:rPr lang="ru-RU" sz="1800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— способность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длительно поддерживать концентрацию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внимания</a:t>
            </a:r>
            <a:r>
              <a:rPr lang="ru-RU" sz="1800" spc="5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на</a:t>
            </a:r>
            <a:r>
              <a:rPr lang="ru-RU" sz="1800" spc="6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динамике</a:t>
            </a:r>
            <a:r>
              <a:rPr lang="ru-RU" sz="1800" spc="9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внешнего</a:t>
            </a:r>
            <a:r>
              <a:rPr lang="ru-RU" sz="1800" spc="2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</a:t>
            </a:r>
            <a:r>
              <a:rPr lang="ru-RU" sz="1800" spc="7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внутреннего</a:t>
            </a:r>
            <a:r>
              <a:rPr lang="ru-RU" sz="1800" spc="2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опыта,</a:t>
            </a:r>
            <a:r>
              <a:rPr lang="ru-RU" sz="1800" spc="8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понимать</a:t>
            </a:r>
            <a:r>
              <a:rPr lang="ru-RU" sz="1800" spc="9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его</a:t>
            </a:r>
            <a:r>
              <a:rPr lang="ru-RU" sz="1800" spc="5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смысл,</a:t>
            </a:r>
            <a:r>
              <a:rPr lang="ru-RU" sz="1800" spc="-4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причины</a:t>
            </a:r>
            <a:r>
              <a:rPr lang="ru-RU" sz="1800" spc="-10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</a:t>
            </a:r>
            <a:r>
              <a:rPr lang="ru-RU" sz="1800" spc="-9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последствия.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1000"/>
              </a:spcBef>
            </a:pP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Это</a:t>
            </a:r>
            <a:r>
              <a:rPr lang="ru-RU" sz="1800" b="1" spc="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ключевая</a:t>
            </a:r>
            <a:r>
              <a:rPr lang="ru-RU" sz="1800" b="1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 err="1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метакомпетенция</a:t>
            </a:r>
            <a:r>
              <a:rPr lang="ru-RU" sz="1800" b="1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</a:t>
            </a:r>
            <a:r>
              <a:rPr lang="ru-RU" sz="1800" b="1" spc="4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условиях</a:t>
            </a:r>
            <a:r>
              <a:rPr lang="ru-RU" sz="1800" b="1" spc="4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турбулентности.</a:t>
            </a:r>
            <a:r>
              <a:rPr lang="ru-RU" sz="1800" b="1" spc="5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Она</a:t>
            </a:r>
            <a:r>
              <a:rPr lang="ru-RU" sz="1800" spc="5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позволяет действовать</a:t>
            </a:r>
            <a:r>
              <a:rPr lang="ru-RU" sz="1800" spc="7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не</a:t>
            </a:r>
            <a:r>
              <a:rPr lang="ru-RU" sz="1800" spc="6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на</a:t>
            </a:r>
            <a:r>
              <a:rPr lang="ru-RU" sz="1800" spc="5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автопилоте,</a:t>
            </a:r>
            <a:r>
              <a:rPr lang="ru-RU" sz="1800" spc="7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spc="7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исходя</a:t>
            </a:r>
            <a:r>
              <a:rPr lang="ru-RU" sz="1800" spc="5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из</a:t>
            </a:r>
            <a:r>
              <a:rPr lang="ru-RU" sz="1800" spc="5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новых,</a:t>
            </a:r>
            <a:r>
              <a:rPr lang="ru-RU" sz="1800" spc="2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конкретных</a:t>
            </a:r>
            <a:r>
              <a:rPr lang="ru-RU" sz="1800" spc="4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обстоятельств.</a:t>
            </a:r>
          </a:p>
          <a:p>
            <a:pPr>
              <a:spcBef>
                <a:spcPts val="1000"/>
              </a:spcBef>
            </a:pP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1000"/>
              </a:spcBef>
            </a:pP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Гибкость поведения и мышления –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способность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менять привычные паттерны для достижения поставленных целей, умение приспосабливаться к новым обстоятельствам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spcBef>
                <a:spcPts val="5"/>
              </a:spcBef>
              <a:spcAft>
                <a:spcPts val="0"/>
              </a:spcAft>
            </a:pP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Воля — способность преодолевать препятствия.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Без нее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невозможно воплотить в жизнь ни один замысел, каким бы</a:t>
            </a:r>
            <a:r>
              <a:rPr lang="ru-RU" sz="1800" spc="-5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прекрасным</a:t>
            </a:r>
            <a:r>
              <a:rPr lang="ru-RU" sz="1800" spc="-9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он</a:t>
            </a:r>
            <a:r>
              <a:rPr lang="ru-RU" sz="1800" spc="-1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ни</a:t>
            </a:r>
            <a:r>
              <a:rPr lang="ru-RU" sz="1800" spc="-7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был. Например, с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особ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ос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ь</a:t>
            </a:r>
            <a:r>
              <a:rPr lang="ru-RU" sz="1800" spc="-1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спасателя по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д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ави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ь</a:t>
            </a:r>
            <a:r>
              <a:rPr lang="ru-RU" sz="1800" spc="-9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у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силием</a:t>
            </a:r>
            <a:r>
              <a:rPr lang="ru-RU" sz="1800" spc="-9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воли</a:t>
            </a:r>
            <a:r>
              <a:rPr lang="ru-RU" sz="1800" spc="-1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стр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х</a:t>
            </a:r>
            <a:r>
              <a:rPr lang="ru-RU" sz="1800" spc="-9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р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 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р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я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ии</a:t>
            </a:r>
            <a:r>
              <a:rPr lang="ru-RU" sz="1800" spc="-8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р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скова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нн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ого</a:t>
            </a:r>
            <a:r>
              <a:rPr lang="ru-RU" sz="1800" spc="-9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р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ш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я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.</a:t>
            </a:r>
          </a:p>
          <a:p>
            <a:pPr>
              <a:spcBef>
                <a:spcPts val="5"/>
              </a:spcBef>
              <a:spcAft>
                <a:spcPts val="0"/>
              </a:spcAft>
            </a:pP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18000"/>
              </a:lnSpc>
              <a:spcBef>
                <a:spcPts val="505"/>
              </a:spcBef>
            </a:pP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Жизнестойкая</a:t>
            </a:r>
            <a:r>
              <a:rPr lang="ru-RU" sz="1800" b="1" spc="6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философия</a:t>
            </a:r>
            <a:r>
              <a:rPr lang="ru-RU" sz="1800" b="1" spc="1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–</a:t>
            </a:r>
            <a:r>
              <a:rPr lang="ru-RU" sz="1800" spc="8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это</a:t>
            </a:r>
            <a:r>
              <a:rPr lang="ru-RU" sz="1800" spc="8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система</a:t>
            </a:r>
            <a:r>
              <a:rPr lang="ru-RU" sz="1800" spc="9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установок,</a:t>
            </a:r>
            <a:r>
              <a:rPr lang="ru-RU" sz="1800" spc="6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личных</a:t>
            </a:r>
            <a:r>
              <a:rPr lang="ru-RU" sz="1800" spc="5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принципов,</a:t>
            </a:r>
            <a:r>
              <a:rPr lang="ru-RU" sz="1800" spc="2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верований,</a:t>
            </a:r>
            <a:r>
              <a:rPr lang="ru-RU" sz="1800" spc="9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которая </a:t>
            </a:r>
            <a:r>
              <a:rPr lang="ru-RU" sz="1800" spc="-34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позволяет увидеть критическую ситуацию как решаемую задачу, посильный вызов, а не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р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ф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у.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17000"/>
              </a:lnSpc>
              <a:spcBef>
                <a:spcPts val="510"/>
              </a:spcBef>
            </a:pP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</a:t>
            </a:r>
            <a:r>
              <a:rPr lang="ru-RU" sz="1800" spc="-5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ее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,</a:t>
            </a:r>
            <a:r>
              <a:rPr lang="ru-RU" sz="1800" spc="-5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</a:t>
            </a:r>
            <a:r>
              <a:rPr lang="ru-RU" sz="1800" spc="-6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</a:t>
            </a:r>
            <a:r>
              <a:rPr lang="ru-RU" sz="1800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ю</a:t>
            </a:r>
            <a:r>
              <a:rPr lang="ru-RU" sz="1800" spc="-5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р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нско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г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</a:t>
            </a:r>
            <a:r>
              <a:rPr lang="ru-RU" sz="1800" spc="-4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</a:t>
            </a:r>
            <a:r>
              <a:rPr lang="ru-RU" sz="1800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сс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л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д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ля</a:t>
            </a:r>
            <a:r>
              <a:rPr lang="ru-RU" sz="1800" spc="-2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 err="1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</a:t>
            </a:r>
            <a:r>
              <a:rPr lang="ru-RU" sz="1800" spc="-10" dirty="0" err="1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spc="5" dirty="0" err="1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дд</a:t>
            </a:r>
            <a:r>
              <a:rPr lang="ru-RU" sz="1800" spc="-10" dirty="0" err="1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,</a:t>
            </a:r>
            <a:r>
              <a:rPr lang="ru-RU" sz="1800" spc="-1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хо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д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ят</a:t>
            </a:r>
            <a:r>
              <a:rPr lang="ru-RU" sz="1800" spc="-4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ри</a:t>
            </a:r>
            <a:r>
              <a:rPr lang="ru-RU" sz="1800" b="1" spc="-9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б</a:t>
            </a:r>
            <a:r>
              <a:rPr lang="ru-RU" sz="1800" b="1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b="1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зов</a:t>
            </a:r>
            <a:r>
              <a:rPr lang="ru-RU" sz="1800" b="1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ы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х</a:t>
            </a:r>
            <a:r>
              <a:rPr lang="ru-RU" sz="1800" b="1" spc="-6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ж</a:t>
            </a:r>
            <a:r>
              <a:rPr lang="ru-RU" sz="1800" b="1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из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нес</a:t>
            </a:r>
            <a:r>
              <a:rPr lang="ru-RU" sz="1800" b="1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</a:t>
            </a:r>
            <a:r>
              <a:rPr lang="ru-RU" sz="1800" b="1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ойки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х установки: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49580" indent="-269875">
              <a:tabLst>
                <a:tab pos="1527175" algn="l"/>
              </a:tabLst>
            </a:pP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контроль</a:t>
            </a:r>
            <a:r>
              <a:rPr lang="ru-RU" sz="1800" b="1" spc="4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–</a:t>
            </a:r>
            <a:r>
              <a:rPr lang="ru-RU" sz="1800" spc="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внутреннее</a:t>
            </a:r>
            <a:r>
              <a:rPr lang="ru-RU" sz="1800" spc="3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ощущение, что</a:t>
            </a:r>
            <a:r>
              <a:rPr lang="ru-RU" sz="1800" spc="2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я</a:t>
            </a:r>
            <a:r>
              <a:rPr lang="ru-RU" sz="1800" spc="2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могу</a:t>
            </a:r>
            <a:r>
              <a:rPr lang="ru-RU" sz="1800" spc="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влиять</a:t>
            </a:r>
            <a:r>
              <a:rPr lang="ru-RU" sz="1800" spc="2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на</a:t>
            </a:r>
            <a:r>
              <a:rPr lang="ru-RU" sz="1800" spc="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ситуацию,</a:t>
            </a:r>
            <a:r>
              <a:rPr lang="ru-RU" sz="1800" spc="-5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я</a:t>
            </a:r>
            <a:r>
              <a:rPr lang="ru-RU" sz="1800" spc="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могу</a:t>
            </a:r>
            <a:r>
              <a:rPr lang="ru-RU" sz="1800" spc="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это</a:t>
            </a:r>
            <a:r>
              <a:rPr lang="ru-RU" sz="1800" spc="4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сделать,</a:t>
            </a:r>
            <a:r>
              <a:rPr lang="ru-RU" sz="1800" spc="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мне это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по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силам;</a:t>
            </a:r>
            <a:endParaRPr lang="ru-RU" sz="1800" b="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49580" indent="-269875">
              <a:tabLst>
                <a:tab pos="1527175" algn="l"/>
              </a:tabLst>
            </a:pP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принятие</a:t>
            </a:r>
            <a:r>
              <a:rPr lang="ru-RU" sz="1800" b="1" spc="7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риска</a:t>
            </a:r>
            <a:r>
              <a:rPr lang="ru-RU" sz="1800" b="1" spc="8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–</a:t>
            </a:r>
            <a:r>
              <a:rPr lang="ru-RU" sz="1800" spc="8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убеждение,</a:t>
            </a:r>
            <a:r>
              <a:rPr lang="ru-RU" sz="1800" spc="1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что</a:t>
            </a:r>
            <a:r>
              <a:rPr lang="ru-RU" sz="1800" spc="8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действовать</a:t>
            </a:r>
            <a:r>
              <a:rPr lang="ru-RU" sz="1800" spc="7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необходимо,</a:t>
            </a:r>
            <a:r>
              <a:rPr lang="ru-RU" sz="1800" spc="9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даже</a:t>
            </a:r>
            <a:r>
              <a:rPr lang="ru-RU" sz="1800" spc="6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когда</a:t>
            </a:r>
            <a:r>
              <a:rPr lang="ru-RU" sz="1800" spc="9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нет</a:t>
            </a:r>
            <a:r>
              <a:rPr lang="ru-RU" sz="1800" spc="8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гарантий</a:t>
            </a:r>
            <a:r>
              <a:rPr lang="ru-RU" sz="1800" spc="9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 безопасности,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49580" marR="828040" indent="-269875">
              <a:lnSpc>
                <a:spcPct val="118000"/>
              </a:lnSpc>
              <a:spcBef>
                <a:spcPts val="250"/>
              </a:spcBef>
              <a:spcAft>
                <a:spcPts val="0"/>
              </a:spcAft>
              <a:tabLst>
                <a:tab pos="1527175" algn="l"/>
              </a:tabLst>
            </a:pP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вовлеченность</a:t>
            </a:r>
            <a:r>
              <a:rPr lang="ru-RU" sz="1800" b="1" spc="9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–</a:t>
            </a:r>
            <a:r>
              <a:rPr lang="ru-RU" sz="1800" spc="7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умение</a:t>
            </a:r>
            <a:r>
              <a:rPr lang="ru-RU" sz="1800" spc="5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жить</a:t>
            </a:r>
            <a:r>
              <a:rPr lang="ru-RU" sz="1800" spc="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полноценной</a:t>
            </a:r>
            <a:r>
              <a:rPr lang="ru-RU" sz="1800" spc="8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жизнью</a:t>
            </a:r>
            <a:r>
              <a:rPr lang="ru-RU" sz="1800" spc="4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</a:t>
            </a:r>
            <a:r>
              <a:rPr lang="ru-RU" sz="1800" spc="3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любые,</a:t>
            </a:r>
            <a:r>
              <a:rPr lang="ru-RU" sz="1800" spc="7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 д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аже</a:t>
            </a:r>
            <a:r>
              <a:rPr lang="ru-RU" sz="1800" spc="5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самые</a:t>
            </a:r>
            <a:r>
              <a:rPr lang="ru-RU" sz="1800" spc="7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сложные </a:t>
            </a:r>
            <a:r>
              <a:rPr lang="ru-RU" sz="1800" spc="-34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вр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</a:t>
            </a:r>
            <a:r>
              <a:rPr lang="ru-RU" sz="1800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,</a:t>
            </a:r>
            <a:r>
              <a:rPr lang="ru-RU" sz="1800" spc="-5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б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</a:t>
            </a:r>
            <a:r>
              <a:rPr lang="ru-RU" sz="1800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р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у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ж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ть</a:t>
            </a:r>
            <a:r>
              <a:rPr lang="ru-RU" sz="1800" spc="-8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ы</a:t>
            </a:r>
            <a:r>
              <a:rPr lang="ru-RU" sz="1800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л</a:t>
            </a:r>
            <a:r>
              <a:rPr lang="ru-RU" sz="1800" spc="-6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д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ж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</a:t>
            </a:r>
            <a:r>
              <a:rPr lang="ru-RU" sz="1800" spc="-7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в</a:t>
            </a:r>
            <a:r>
              <a:rPr lang="ru-RU" sz="1800" spc="-6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са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ой</a:t>
            </a:r>
            <a:r>
              <a:rPr lang="ru-RU" sz="1800" spc="-7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тя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ж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лой</a:t>
            </a:r>
            <a:endParaRPr lang="ru-RU" sz="1800" spc="-50" dirty="0">
              <a:effectLst/>
              <a:latin typeface="Arial Nova" panose="020B0504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49580" marR="828040" indent="-269875">
              <a:lnSpc>
                <a:spcPct val="118000"/>
              </a:lnSpc>
              <a:spcBef>
                <a:spcPts val="250"/>
              </a:spcBef>
              <a:spcAft>
                <a:spcPts val="0"/>
              </a:spcAft>
              <a:tabLst>
                <a:tab pos="1527175" algn="l"/>
              </a:tabLst>
            </a:pPr>
            <a:r>
              <a:rPr lang="ru-RU" sz="1800" spc="-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ту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ц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ии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.</a:t>
            </a:r>
          </a:p>
          <a:p>
            <a:pPr marL="449580" marR="828040" indent="-269875">
              <a:lnSpc>
                <a:spcPct val="118000"/>
              </a:lnSpc>
              <a:spcBef>
                <a:spcPts val="250"/>
              </a:spcBef>
              <a:spcAft>
                <a:spcPts val="0"/>
              </a:spcAft>
              <a:tabLst>
                <a:tab pos="1527175" algn="l"/>
              </a:tabLst>
            </a:pP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18000"/>
              </a:lnSpc>
              <a:spcBef>
                <a:spcPts val="505"/>
              </a:spcBef>
            </a:pPr>
            <a:r>
              <a:rPr lang="ru-RU" sz="1800" b="1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Пассионарность</a:t>
            </a:r>
            <a:r>
              <a:rPr lang="ru-RU" sz="1800" b="1" spc="-7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—</a:t>
            </a:r>
            <a:r>
              <a:rPr lang="ru-RU" sz="1800" spc="-7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субъективное</a:t>
            </a:r>
            <a:r>
              <a:rPr lang="ru-RU" sz="1800" spc="-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переживание</a:t>
            </a:r>
            <a:r>
              <a:rPr lang="ru-RU" sz="1800" spc="-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наполненности</a:t>
            </a:r>
            <a:r>
              <a:rPr lang="ru-RU" sz="1800" spc="-2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 </a:t>
            </a:r>
            <a:r>
              <a:rPr lang="ru-RU" sz="1800" spc="-52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силы</a:t>
            </a:r>
            <a:r>
              <a:rPr lang="ru-RU" sz="1800" spc="-13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перед</a:t>
            </a:r>
            <a:r>
              <a:rPr lang="ru-RU" sz="1800" spc="-12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лицом</a:t>
            </a:r>
            <a:r>
              <a:rPr lang="ru-RU" sz="1800" spc="-13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угрозы.</a:t>
            </a:r>
            <a:r>
              <a:rPr lang="ru-RU" sz="180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Необходимый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уровень энергии,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позволяющий выдержать</a:t>
            </a:r>
            <a:r>
              <a:rPr lang="ru-RU" sz="1800" spc="-5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длительное</a:t>
            </a:r>
            <a:r>
              <a:rPr lang="ru-RU" sz="1800" spc="7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д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авление</a:t>
            </a:r>
            <a:r>
              <a:rPr lang="ru-RU" sz="1800" spc="1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обстоятельств,</a:t>
            </a:r>
            <a:r>
              <a:rPr lang="ru-RU" sz="1800" spc="6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ответить</a:t>
            </a:r>
            <a:r>
              <a:rPr lang="ru-RU" sz="1800" spc="5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на</a:t>
            </a:r>
            <a:r>
              <a:rPr lang="ru-RU" sz="1800" spc="7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них</a:t>
            </a:r>
            <a:r>
              <a:rPr lang="ru-RU" sz="1800" spc="1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не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ам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ор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зр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у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ш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ем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,</a:t>
            </a:r>
            <a:r>
              <a:rPr lang="ru-RU" sz="1800" spc="-5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spc="-1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д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</a:t>
            </a:r>
            <a:r>
              <a:rPr lang="ru-RU" sz="1800" spc="-1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ив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ны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</a:t>
            </a:r>
            <a:r>
              <a:rPr lang="ru-RU" sz="1800" spc="-8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ро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</a:t>
            </a:r>
            <a:r>
              <a:rPr lang="ru-RU" sz="1800" spc="5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</a:t>
            </a:r>
            <a:r>
              <a:rPr lang="ru-RU" sz="1800" spc="-1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</a:t>
            </a:r>
            <a:r>
              <a:rPr lang="ru-RU" sz="1800" dirty="0">
                <a:effectLst/>
                <a:latin typeface="Arial Nova" panose="020B05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.</a:t>
            </a:r>
            <a:endParaRPr lang="ru-RU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212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Впервые к описанию стресса прикоснулся канадский ученый венгерского происхождения Ганс Селье, патолог и эндокринолог, которого еще называют «отцом биологического стресса». Ученый считал, что когда организм сталкивается с такими факторами как опасность, страх, боль, холод, высокие физические нагрузки, эмоциональные потрясения и т.п., активизируются особые защитные механизмы, и это не только ответ на раздражение извне, не только защитная реакция, но и однотипный физиологический процесс.</a:t>
            </a:r>
            <a:endParaRPr lang="ru-RU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99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Существует множество психологических методов и подходов, которые могут быть полезны для поддержки профессионального здоровья работников аварийно-спасательных служб. Некоторые из них:</a:t>
            </a:r>
          </a:p>
          <a:p>
            <a:endParaRPr lang="ru-RU" dirty="0"/>
          </a:p>
          <a:p>
            <a:r>
              <a:rPr lang="ru-RU" dirty="0"/>
              <a:t>1. Телесно-ориентированная терапия, включающая техники управления стрессом, такие как глубокое дыхание, медитация, йога, прогрессивная мышечная релаксация и другие. Они помогают снизить уровень стресса, улучшить сон и повысить общее психологическое благополучие.</a:t>
            </a:r>
          </a:p>
          <a:p>
            <a:endParaRPr lang="ru-RU" dirty="0"/>
          </a:p>
          <a:p>
            <a:r>
              <a:rPr lang="ru-RU" dirty="0"/>
              <a:t>2. Когнитивно-поведенческая терапия (КПТ), которая может помочь работникам аварийно-спасательных служб развить более здоровые стратегии мышления и поведения в ответ на стрессовые ситуации. КПТ может также помочь улучшить симптомы депрессии и тревожности.</a:t>
            </a:r>
          </a:p>
          <a:p>
            <a:endParaRPr lang="ru-RU" dirty="0"/>
          </a:p>
          <a:p>
            <a:r>
              <a:rPr lang="ru-RU" dirty="0"/>
              <a:t>3. Психоаналитические группы, в которых работники могут общаться с коллегами, которые сталкиваются с подобными проблемами, и получать поддержку и советы от них. Это может помочь уменьшить чувство изоляции и улучшить социальную поддержку.</a:t>
            </a:r>
          </a:p>
          <a:p>
            <a:endParaRPr lang="ru-RU" dirty="0"/>
          </a:p>
          <a:p>
            <a:r>
              <a:rPr lang="ru-RU" dirty="0"/>
              <a:t>4. Поддержка руководства и организации, в которой работают спасатели. Важно, чтобы руководство было осведомлено о проблемах, с которыми сталкиваются работники, и предоставляло им ресурсы и поддержку для управления стрессом и поддержания психологического благополучия.</a:t>
            </a:r>
          </a:p>
          <a:p>
            <a:endParaRPr lang="ru-RU" dirty="0"/>
          </a:p>
          <a:p>
            <a:r>
              <a:rPr lang="ru-RU" dirty="0"/>
              <a:t>5. Арт-терапия, направленная эмоциональную разгрузку, помогающую снизить уровень стресса и улучшить физическую форму, понять спасателям бессознательные поведенческие реакции в различных критических и бытовых ситуациях.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187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6. Техники ментального тренинга, такие как визуализация, позитивное мышление, аффирмации, которые могут помочь работникам улучшить свою уверенность, мотивацию и уменьшить чувство беспомощности.</a:t>
            </a:r>
          </a:p>
          <a:p>
            <a:endParaRPr lang="ru-RU" dirty="0"/>
          </a:p>
          <a:p>
            <a:r>
              <a:rPr lang="ru-RU" dirty="0"/>
              <a:t>7. Поддержка психолога или психотерапевта, способного помочь работнику обсудить свои проблемы, улучшить свои навыки управления стрессом, а также научиться эффективно решать проблемы.</a:t>
            </a:r>
          </a:p>
          <a:p>
            <a:endParaRPr lang="ru-RU" dirty="0"/>
          </a:p>
          <a:p>
            <a:r>
              <a:rPr lang="ru-RU" dirty="0"/>
              <a:t>8. Разработка плана самопомощи, который может помочь работнику справляться со стрессом в повседневной жизни. Этот план может включать в себя такие элементы превентивной поддержки организма, как здоровое питание, физические упражнения, регулярный сон, общение с друзьями и близкими, а также время для отдыха и развлечений.</a:t>
            </a:r>
          </a:p>
          <a:p>
            <a:endParaRPr lang="ru-RU" dirty="0"/>
          </a:p>
          <a:p>
            <a:r>
              <a:rPr lang="ru-RU" dirty="0"/>
              <a:t>9. Обучение навыкам эффективной коммуникации и конфликтологии, которые могут помочь работникам улучшить свои отношения с коллегами и уменьшить уровень конфликтов в работе.</a:t>
            </a:r>
          </a:p>
          <a:p>
            <a:endParaRPr lang="ru-RU" dirty="0"/>
          </a:p>
          <a:p>
            <a:r>
              <a:rPr lang="ru-RU" dirty="0"/>
              <a:t>10. Установление ясных границ и ограничений в работе, которые могут помочь работникам сбалансировать свою жизнь и уменьшить уровень стресса. Это может включать в себя ограничения по количеству часов работы, планирование перерывов в работе и другие меры.</a:t>
            </a:r>
          </a:p>
          <a:p>
            <a:endParaRPr lang="ru-RU" dirty="0"/>
          </a:p>
          <a:p>
            <a:r>
              <a:rPr lang="ru-RU" dirty="0"/>
              <a:t>В целом, психологические методы могут быть очень полезны для поддержки профессионального здоровья работников аварийно-спасательных служб. Важно понимать, что каждый работник уникален и может требовать индивидуального подхода, поэтому обратиться за помощью к квалифицированным специалистам в этой области может быть очень полезным.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25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97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Ганс Селье выдвинул гипотезу о том, что организм человека старее из-за воздействия общей совокупности стрессов, которые он переживает всю жизнь.</a:t>
            </a:r>
          </a:p>
          <a:p>
            <a:endParaRPr lang="ru-RU" dirty="0"/>
          </a:p>
          <a:p>
            <a:r>
              <a:rPr lang="ru-RU" dirty="0"/>
              <a:t>Любой стресс (и в особенности травматический) приводит к необратимым изменениям в химическом балансе организма. И эти механизмы запускают процесс старения клеток, а также негативно влияют на системы организма и головной мозг.</a:t>
            </a:r>
          </a:p>
          <a:p>
            <a:endParaRPr lang="ru-RU" dirty="0"/>
          </a:p>
          <a:p>
            <a:r>
              <a:rPr lang="ru-RU" dirty="0"/>
              <a:t>Стресс вызывает эмоциональное напряжение, увеличивает уровень адреналина и норадреналина в крови, что может привести к повышению кровяного давления, ухудшению сна, снижению иммунитета и другим физиологическим нарушениям.</a:t>
            </a:r>
          </a:p>
          <a:p>
            <a:endParaRPr lang="ru-RU" dirty="0"/>
          </a:p>
          <a:p>
            <a:r>
              <a:rPr lang="ru-RU" dirty="0"/>
              <a:t>Кроме того, спасатели постоянно сталкиваются с чрезвычайными ситуациями, в которых необходимо принимать быстрые и сложные решения. Такой постоянный стресс может привести к появлению психологических проблем, таких как депрессия, тревожность, бессонница и другие.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954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11E1C"/>
                </a:solidFill>
                <a:effectLst/>
                <a:latin typeface="Roboto" panose="02000000000000000000" pitchFamily="2" charset="0"/>
              </a:rPr>
              <a:t>С физиологической точки зрения, когда человек сталкивается с экстремальными факторами, в его головном мозге и нервной системе запускается определенная реакция. Во время нее в организме высвобождаются определенные гормоны, такие как адреналин и кортизол. Они ускоряют частоту сердечных сокращений, замедляют пищеварение, направляют кровь к основным группам мышц и изменяют различные функции вегетативной нервной системы. Эта реакция позволяет человеку выжить в экстремальной ситуации и называется «бей или беги». После устранения угрозы организм испытывает общее истощение. Тело дрожит, появляется жажда. Для того, чтобы метаболизм вернулся в нормальное состояние после стресса потребуется около 90 минут.</a:t>
            </a:r>
          </a:p>
          <a:p>
            <a:endParaRPr lang="ru-RU" b="0" i="0" dirty="0">
              <a:solidFill>
                <a:srgbClr val="211E1C"/>
              </a:solidFill>
              <a:effectLst/>
              <a:latin typeface="Roboto" panose="02000000000000000000" pitchFamily="2" charset="0"/>
            </a:endParaRPr>
          </a:p>
          <a:p>
            <a:r>
              <a:rPr lang="ru-RU" b="0" i="0" dirty="0">
                <a:solidFill>
                  <a:srgbClr val="211E1C"/>
                </a:solidFill>
                <a:effectLst/>
                <a:latin typeface="Roboto" panose="02000000000000000000" pitchFamily="2" charset="0"/>
              </a:rPr>
              <a:t>В зависимости от рода деятельности сотрудника поисково-спасательных служб и формирований и количества стрессовых ситуаций, на протяжении дня организм испытывает на себе воздействие подобных скачков гормонов стресса. И если этот стресс хронический, то человек находится под влиянием кортизола и адреналина практически круглосуточно. Длительный стресс (дистресс) приводит к истощению, хроническому подавлению иммунной системы и, как следствие, болезням.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76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211E1C"/>
                </a:solidFill>
                <a:effectLst/>
                <a:latin typeface="Arial Nova" panose="020B0504020202020204" pitchFamily="34" charset="0"/>
              </a:rPr>
              <a:t>Существует 3 основные стадии дистресса и стресса: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211E1C"/>
                </a:solidFill>
                <a:effectLst/>
                <a:latin typeface="Arial Nova" panose="020B0504020202020204" pitchFamily="34" charset="0"/>
              </a:rPr>
              <a:t>Рост напряжения (реакция тревоги</a:t>
            </a:r>
            <a:r>
              <a:rPr lang="ru-RU" b="0" i="0" dirty="0">
                <a:solidFill>
                  <a:srgbClr val="211E1C"/>
                </a:solidFill>
                <a:effectLst/>
                <a:latin typeface="Arial Nova" panose="020B0504020202020204" pitchFamily="34" charset="0"/>
              </a:rPr>
              <a:t>). Мобилизация сил организма для выхода из экстремальной ситуации. 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211E1C"/>
              </a:solidFill>
              <a:effectLst/>
              <a:latin typeface="Arial Nova" panose="020B05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211E1C"/>
                </a:solidFill>
                <a:effectLst/>
                <a:latin typeface="Arial Nova" panose="020B0504020202020204" pitchFamily="34" charset="0"/>
              </a:rPr>
              <a:t>Сопротивление</a:t>
            </a:r>
            <a:r>
              <a:rPr lang="ru-RU" b="0" i="0" dirty="0">
                <a:solidFill>
                  <a:srgbClr val="211E1C"/>
                </a:solidFill>
                <a:effectLst/>
                <a:latin typeface="Arial Nova" panose="020B0504020202020204" pitchFamily="34" charset="0"/>
              </a:rPr>
              <a:t>. На данной фазе дистресса человек анализирует ситуацию и ищет оптимальные пути выхода из нее, эффективно справляется с перенапряжением.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Переход к этой стадии означает, что организму удалось приспособиться к раздражителю, хотя для этого и потребовались повышенные затраты энергии и антистрессорных гормонов (кортизола, адреналина, норадреналина).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ru-RU" sz="1800" b="0" i="0" dirty="0">
                <a:solidFill>
                  <a:srgbClr val="211E1C"/>
                </a:solidFill>
                <a:effectLst/>
                <a:latin typeface="Times New Roman" panose="02020603050405020304" pitchFamily="18" charset="0"/>
              </a:rPr>
              <a:t>На данной стадии в</a:t>
            </a:r>
            <a:r>
              <a:rPr lang="ru-RU" b="0" i="0" dirty="0">
                <a:solidFill>
                  <a:srgbClr val="211E1C"/>
                </a:solidFill>
                <a:effectLst/>
                <a:latin typeface="Arial Nova" panose="020B0504020202020204" pitchFamily="34" charset="0"/>
              </a:rPr>
              <a:t>озможно проявление в двух вариантах: приспособления, избегания, либо борьбы (бей/беги/замри)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211E1C"/>
              </a:solidFill>
              <a:effectLst/>
              <a:latin typeface="Arial Nova" panose="020B05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1E1C"/>
                </a:solidFill>
                <a:effectLst/>
                <a:latin typeface="Arial Nova" panose="020B0504020202020204" pitchFamily="34" charset="0"/>
              </a:rPr>
              <a:t>. Когда внутренние ресурсы человека исчерпаны и нет резерва для восстановления, наступает третья форма дистресса – </a:t>
            </a:r>
            <a:r>
              <a:rPr lang="ru-RU" b="1" i="0" dirty="0">
                <a:solidFill>
                  <a:srgbClr val="211E1C"/>
                </a:solidFill>
                <a:effectLst/>
                <a:latin typeface="Arial Nova" panose="020B0504020202020204" pitchFamily="34" charset="0"/>
              </a:rPr>
              <a:t>стадия истощения</a:t>
            </a:r>
            <a:r>
              <a:rPr lang="ru-RU" b="0" i="0" dirty="0">
                <a:solidFill>
                  <a:srgbClr val="211E1C"/>
                </a:solidFill>
                <a:effectLst/>
                <a:latin typeface="Arial Nova" panose="020B0504020202020204" pitchFamily="34" charset="0"/>
              </a:rPr>
              <a:t>. Человек теряет интерес к жизни, ощущает усталость и апатию, перестает сопротивляться стрессорам. На данном этапе чаще всего возникают соматические и психические недуги.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Переход организма на эту стадию означает, что его физиологические резервы начинают подходить к концу после постоянного пребывания в стрессовом состоянии и длительного сопротивления стрессу. Когда речь идет о психологическом стрессе, эта стадия соответствует явлениям отчаяния, бессилия и фрустрации, т.е. особого психического состояния, вызванного объективно непреодолимыми трудностями, возникшими при достижении цели.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стадии истощения стресс становится патологическим, потому что отсутствуют как физические, так и психические ресурсы, после нее наступает развитие болезненных процессов, особенно в случае продолжающего влияния стрессора. Избыточное накопление гормонов коры надпочечников в жидких средах организма ведет к расстройству большинства функций, распространяясь на нервную и эндокринную системы, захватывая сердце, сосуды, органы пищеварения. На физиологическом уровне может развиться соматическая патология (инсульт, инфаркт миокарда, гипертоническая болезнь). Нередко возникают сильнейшие депрессивные реакции, требующие медикаментозного лечения и помощи врача-психотерапевта, или психиатра.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605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Психологический стресс (дистресс) у профессиональных спасателей может проявляться в изменениях разных функциональных систем организма, а его интенсивность нарушений колебаться от незначительного изменения эмоционального настроения до серьёзных соматических расстройств, вплоть до развития серьезных заболеваний.</a:t>
            </a:r>
          </a:p>
          <a:p>
            <a:pPr algn="just"/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Стрессовые реакции применительно к профессиональной деятельности спасателей могут быть распределены на: поведенческие, интеллектуальные, эмоциональные и физиологические проявления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397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1E1C"/>
                </a:solidFill>
                <a:effectLst/>
                <a:latin typeface="Roboto" panose="02000000000000000000" pitchFamily="2" charset="0"/>
              </a:rPr>
              <a:t>Психологические признаки, такие как беспокойство, тревога, страх, трудности с концентрацией внимания, проблемы с запоминанием.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11E1C"/>
                </a:solidFill>
                <a:effectLst/>
                <a:latin typeface="Roboto" panose="02000000000000000000" pitchFamily="2" charset="0"/>
              </a:rPr>
              <a:t>Эмоциональные признаки, такие как злость, раздражительность, капризность, неадекватные эмоциональные реакции (смех или слезы), нервозность, апатия, перепады настроения. </a:t>
            </a:r>
            <a:r>
              <a:rPr lang="ru-RU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Эмоциональные проявления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стресса касаются характеристик общего эмоционального фона. При длительном переживании негативного стресса, человек стает более тревожным по сравнению с его нормальным состоянием, чаще проявляется неуверенность в себе (пессимизм), вплоть до глубоких депрессивных состояний.</a:t>
            </a:r>
            <a:endParaRPr lang="ru-RU" b="0" i="0" dirty="0">
              <a:solidFill>
                <a:srgbClr val="211E1C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ru-RU" b="0" i="0" dirty="0">
              <a:solidFill>
                <a:srgbClr val="211E1C"/>
              </a:solidFill>
              <a:effectLst/>
              <a:latin typeface="Roboto" panose="02000000000000000000" pitchFamily="2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52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1" i="0" dirty="0">
                <a:solidFill>
                  <a:srgbClr val="211E1C"/>
                </a:solidFill>
                <a:effectLst/>
                <a:latin typeface="Roboto" panose="02000000000000000000" pitchFamily="2" charset="0"/>
              </a:rPr>
              <a:t>Поведенческие</a:t>
            </a:r>
            <a:r>
              <a:rPr lang="ru-RU" b="0" i="0" dirty="0">
                <a:solidFill>
                  <a:srgbClr val="211E1C"/>
                </a:solidFill>
                <a:effectLst/>
                <a:latin typeface="Roboto" panose="02000000000000000000" pitchFamily="2" charset="0"/>
              </a:rPr>
              <a:t> признаки </a:t>
            </a:r>
            <a:r>
              <a:rPr lang="ru-RU" dirty="0">
                <a:effectLst/>
                <a:latin typeface="Times New Roman" panose="02020603050405020304" pitchFamily="18" charset="0"/>
              </a:rPr>
              <a:t>относятся к особенностям взаимодействия человека с окружающим миром. 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Все разнообразие </a:t>
            </a:r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поведенческих проявлений стресса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можно разделить на четыре группы: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нарушение психомоторики –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могут проявляться в излишнем напряжении мышц, проявлении тремора, смене дыхательного ритма, изменении речи, ухудшении сенсомоторных реакций;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нарушения режима –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выражаются в сокращении времени на отдых (сон), смещении рабочих циклов на ночное время, отказе от полезных привычек (зарядка, здоровая пища, активный отдых) и замене их на неадекватные способы компенсации стресса (алкоголь, курение);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профессиональные нарушения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– могут выражаться в увеличении числа ошибочных действий при выполнении обыденных рабочих операций (действий), в хроническом дефиците времени, низкой продуктивности профессиональной деятельности. Ухудшается слаженность движений, их точность;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нарушение социально-ролевых функций</a:t>
            </a:r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– выражается в сокращении времени, что выделяется на общение с близкими и друзьями, проявлении признаков антисоциального поведения. При этом человек, который перебывает под воздействием длительного стресса, хуже воспринимает социальные нормы и стандарты, что может проявляться в снижении интереса к себе. Дистресс также оказывает негативное влияние на социальные связи с другими людьми.</a:t>
            </a:r>
          </a:p>
          <a:p>
            <a:br>
              <a:rPr lang="ru-RU" dirty="0"/>
            </a:br>
            <a:r>
              <a:rPr lang="ru-RU" b="0" i="0" dirty="0">
                <a:solidFill>
                  <a:srgbClr val="211E1C"/>
                </a:solidFill>
                <a:effectLst/>
                <a:latin typeface="Roboto" panose="02000000000000000000" pitchFamily="2" charset="0"/>
              </a:rPr>
              <a:t>плохая забота о себе, отсутствие интереса к ранее любимым занятиям, зависимость от наркотиков и алкоголя (чтобы расслабиться и «справиться с ситуацией»), неадекватное социальное взаимодействие (агрессия, пассивность и т.д.). </a:t>
            </a:r>
            <a:r>
              <a:rPr lang="ru-RU" dirty="0">
                <a:effectLst/>
                <a:latin typeface="Times New Roman" panose="02020603050405020304" pitchFamily="18" charset="0"/>
              </a:rPr>
              <a:t>ослабление памяти, нарушение концентрации внимания, невозможность сосредоточиться, неспособность к принятию решений, </a:t>
            </a:r>
            <a:r>
              <a:rPr lang="ru-RU" u="sng" dirty="0">
                <a:effectLst/>
                <a:latin typeface="Times New Roman" panose="02020603050405020304" pitchFamily="18" charset="0"/>
              </a:rPr>
              <a:t>нарушения режима дня</a:t>
            </a:r>
            <a:r>
              <a:rPr lang="ru-RU" dirty="0">
                <a:effectLst/>
                <a:latin typeface="Times New Roman" panose="02020603050405020304" pitchFamily="18" charset="0"/>
              </a:rPr>
              <a:t> (сокращение или увеличение времени сна), профессиональные нарушения (ошибки и низкая продуктивность профессиональной деятельности) и нарушения социально-ролевых функций (отказ от общения с близкими, повышенная конфликтность, антисоциальное поведение), постоянное откладывание дел на потом, злоупотребление алкоголем, курением, лекарственными препаратами, невнимание к внешнему виду, навязчивые движения и т.д.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211E1C"/>
              </a:solidFill>
              <a:effectLst/>
              <a:latin typeface="Roboto" panose="02000000000000000000" pitchFamily="2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F4967-C8B3-4B4D-9594-FFEA2E7C578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1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9FC63-3DA4-13E9-75F5-811C10360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500DB7-3061-74D6-2672-CD62DCF66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1F60D1-8461-EC17-0627-A024D4D2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00FAA9-533C-CB7D-05C5-191F25125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CE9BA2-EED9-EF72-BF9A-380B8BAB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3057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A05CE-7BCE-C995-5F06-A3B3E5B5F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F7CCBC-A9B6-8005-48CD-0BEFC9B87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B823C1-B8F1-B4D1-B7D7-8B84F028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53C0CE-90BC-8972-485C-DCFF4EA1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F4AC9-A43F-74BD-C0C2-50066A39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167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CC1231-35B9-6154-C2DA-7F7A330F9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734728-4600-74B5-86D8-F6A96E59E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537017-2E5E-9395-C24A-5DEF22587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AD6677-A3FD-F2A4-81DC-87EEDBEAB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8D946D-F8EC-8BB8-89C1-3C9E2455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780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87641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94258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32797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7088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4821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4787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78646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3947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08782-F0EA-320C-8F84-FEB70F4A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80B4B8-C2A4-AF67-EA9B-ED5C0778C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23D00A-3536-8F99-F50E-5A64DF30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9C7EDF-39CA-7EB5-59D8-2D226CBE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7D87D2-FED1-5791-81A1-471AF9D13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88400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7419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1928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67962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2A299-0BF8-E5D2-E5EE-768C93869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8BCD4A-539C-D3F4-5327-06E5AA4E6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4C0E2B-0C1B-3E5A-875C-632DFB48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36DF-8357-4F40-9278-6C6F2C42157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E18E67-E972-A49F-C787-9725D2B2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77CB1-CCCF-069C-EEB9-CB4A18A5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D042-8FB9-4CF6-8D34-B3450FC3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882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E2CC0-7F33-7C6A-A882-1AE390D47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882065-22BD-8AC1-ACD6-8231FA45E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D3811-A091-7E5A-DBF0-7E587F9D5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36DF-8357-4F40-9278-6C6F2C42157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3177A-5F58-3387-328B-1A81E1B1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6B83FA-A479-4028-0A88-8A64ED03F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D042-8FB9-4CF6-8D34-B3450FC3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472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E4312-EEF6-7F13-2D55-E0C532E0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0319CE-DE71-B82A-8CD2-B21A4A379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9AE1E7-2CBA-4652-ACF1-917AC3E0C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36DF-8357-4F40-9278-6C6F2C42157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2E4061-B232-172A-B198-4DB2A41A4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AABF31-84B7-914A-E872-7192198A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D042-8FB9-4CF6-8D34-B3450FC3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605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74915-FFDB-8DB1-8C79-2C26C240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E77D9E-AC09-DDC7-3BE1-0A4175CB9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307021-D8C5-3280-EB6D-E23C85553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59F17-51DA-B407-AAAE-928546BF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36DF-8357-4F40-9278-6C6F2C42157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D402A1-5D37-1A33-E115-80CDBCCCE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494D8D-F5F2-725C-A3E5-370ACB9ED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D042-8FB9-4CF6-8D34-B3450FC3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005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54E5D-725A-2F56-E9B4-550CA6D43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75C169-8239-AF38-8C3A-5E5BC7738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757C32-7968-CB08-EB45-E4208BE0B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311905-392D-3CEF-4517-B90DFE223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7ADE44-A825-3C4C-ECE2-7470D3E41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C58A51-3400-0F13-4213-36A4FE17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36DF-8357-4F40-9278-6C6F2C42157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905F0E-2F27-DEFA-CD07-A03C0DC7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E8AA8A-2029-C0F3-0130-D0516584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D042-8FB9-4CF6-8D34-B3450FC3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75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1F2BC-79F8-BF8F-D509-545354729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33F75-DCAD-E72D-B66A-FF45747D7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36DF-8357-4F40-9278-6C6F2C42157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4C01DB-0A1D-2A93-0390-C3E7A320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85EAA2-6977-E49D-A680-EC0301BB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D042-8FB9-4CF6-8D34-B3450FC3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219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D963D-3274-99B6-0128-6B427A45D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36DF-8357-4F40-9278-6C6F2C42157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5258F5-D6EC-12F9-B86C-032143E88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515C4B-F209-3FB2-5374-6666ABEB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D042-8FB9-4CF6-8D34-B3450FC3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58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B3064-1B12-1A12-CB55-EAC71B9B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04F3D0-3D9B-ABEE-99F0-814AFF2E9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6B55A3-3319-4A55-A624-E7C095BF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37BC77-0693-E855-39FE-18E00B96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88836A-9E0C-F253-32E7-6A2B419F0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14678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76E77-2F46-EAE4-2377-9B7EE3E4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E60D6C-309E-260B-9FAD-78477BCA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1FDA5D-94A1-E385-F4F1-438CF3818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1360ED-AAF4-A37F-869E-D046EEE8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36DF-8357-4F40-9278-6C6F2C42157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CF6403-6923-4BF2-B4CD-68DC77F9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8BEA9A-DDE9-E223-D547-84BDC441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D042-8FB9-4CF6-8D34-B3450FC3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672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9FD94-1F4D-4016-9F32-FC315272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6C9495-027E-7989-9B65-B98D1EE1D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3F3A68-B0D7-5064-74BE-6D4192C3F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BBAEFD-0104-A86B-5EA5-61036B0E8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36DF-8357-4F40-9278-6C6F2C42157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F8024F-BF75-B8AC-75E7-C3E48184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50CE78-52AA-18F0-71C9-6E56810D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D042-8FB9-4CF6-8D34-B3450FC3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347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CA75D-65CF-CA3E-FB26-B5DB33E6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86445D-0115-2BBB-82F6-A245C4E33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BEAFD2-AB3A-2BAB-F90A-4E53F2D6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36DF-8357-4F40-9278-6C6F2C42157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64D4F8-ECDB-7779-BB6F-2CC30C36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FA42F-E4C2-7953-B95C-06292A12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D042-8FB9-4CF6-8D34-B3450FC3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407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EBFA7E-E05D-7534-9F2B-B69167E08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AD1137-1070-09F3-81CA-C2E9A7205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CD6FAE-4FE6-369A-CF97-BDBF8DD4F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36DF-8357-4F40-9278-6C6F2C42157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2164FD-D49A-FA0D-6F38-889ADF57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194F71-B05E-2E95-5F15-6EBBB674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3D042-8FB9-4CF6-8D34-B3450FC3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28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47892-75AC-3E4A-AC7F-B303FA2A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2DA60A-86E3-E480-92C9-6D8CF3E6C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EBB31C-EAA8-0632-4A3B-938A1BC8D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653B62-5D01-F0BE-F327-4F78141A9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5C89C2-AD7B-7F5E-0754-1F2C9A2CD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E83567-F9B1-6373-D11B-F93ABEF3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6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25D94-DC5F-EA92-A53C-C8194CC1B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189F4C-E419-1AD8-D0D1-DB749CA7E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A50438-3A54-2CC3-9C96-1808D096E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D20481-5C01-F985-0329-9155C9678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AF674F-EA4A-2416-D322-FF9F21FF00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2EA7BF-9D09-75AB-0319-79E12B7F6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DB81BD-47C8-6994-E6F9-0E75AE16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AE6602-8535-FBC3-E4C9-CABF3E9D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28990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6838C-D7D3-F578-6EA0-674CC3F2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E2013DD-DC1A-A6E5-DB31-54FE93DF7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EA48B5-A699-7E49-549A-2F097616C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40FAEC-1DA5-24C4-5E1B-33AA2542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32683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3AD24F-CF40-EF44-6C1D-1A36A63D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FF5E7E-5B14-0AE7-E7C9-5AE00FB01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A4D04E-5970-098C-01FA-1DA388C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121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46ED7-C052-9914-2631-1CC542AE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07F8C-B154-469D-39E9-A9F07A009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846FED-7C99-0B8E-2686-26C637E22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BECCF8-7ACA-6C39-0CD3-640C8649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9CCE93-1DB3-8DCF-2043-F3390C80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5E88BD-528A-81C3-2503-D6BBAD66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03410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28D02-E462-4157-6023-6C8396B9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9C442B-29D0-2A80-E5F4-44FD37900D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701917-269D-A7DA-A5A1-E9D0B2F56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72FD6D-17F9-694B-FF39-5A31705A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90D888-F643-4FFA-1F96-EC724802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2BFFE1-9D08-E314-D32B-33649D999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66525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91B5-1204-85CE-C382-1F6A0C915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78B62B-C61E-F60F-515E-F420F2802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F251A0-A655-2A3A-375B-786B82222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125DB3-766B-D0DA-8815-EAAF6B3F1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0D84DA-A102-664A-CC0A-C6FC821BC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95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4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CB745-6CC3-2C65-F231-D57AF044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2B7658-9682-1BD9-741F-B568D2BD5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996E1-EAD3-9A6B-1604-9CDB5EA05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236DF-8357-4F40-9278-6C6F2C42157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77894-BCD0-0B43-9A25-11812795C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50D25A-F644-CC20-61A6-59692DCC1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3D042-8FB9-4CF6-8D34-B3450FC3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2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9.jp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microsoft.com/office/2007/relationships/diagramDrawing" Target="../diagrams/drawing3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9.jpeg"/><Relationship Id="rId9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diagramColors" Target="../diagrams/colors4.xml"/><Relationship Id="rId5" Type="http://schemas.openxmlformats.org/officeDocument/2006/relationships/image" Target="../media/image2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5.png"/><Relationship Id="rId9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2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5.png"/><Relationship Id="rId9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2.png"/><Relationship Id="rId4" Type="http://schemas.openxmlformats.org/officeDocument/2006/relationships/diagramData" Target="../diagrams/data6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9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Semibold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Semibold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Semibold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Semibold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Semibold"/>
              <a:ea typeface="+mn-ea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Semibold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E585B-07D1-50AA-66DD-EC0E41233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69" y="33846"/>
            <a:ext cx="7718973" cy="28007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425E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СТРЕСС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425E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В  РАБОТЕ СПАСАТЕЛЕЙ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425E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КАК ФАКТОР РИСКА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425E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425E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НАРУШЕНИЯ ПРОФЕССИОНАЛЬНОГО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425E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425E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ЗДОРОВЬЯ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425ED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Рисунок 8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E2412968-C261-4EED-D78B-3DFDB7B10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2948513" y="5950579"/>
            <a:ext cx="999598" cy="729593"/>
          </a:xfrm>
          <a:prstGeom prst="rect">
            <a:avLst/>
          </a:prstGeom>
        </p:spPr>
      </p:pic>
      <p:pic>
        <p:nvPicPr>
          <p:cNvPr id="8" name="Рисунок 7" descr="Изображение выглядит как эмблема, логотип, Торговая марк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2399A09-3602-35D8-9A67-F36E713FF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" y="5950579"/>
            <a:ext cx="961163" cy="73529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DC940CF4-E75A-D9CC-A358-08E91C796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037824" y="1119556"/>
            <a:ext cx="8154176" cy="572830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4CAF6979-FDF8-7FDB-14E5-71EB8827BBD7}"/>
              </a:ext>
            </a:extLst>
          </p:cNvPr>
          <p:cNvSpPr txBox="1">
            <a:spLocks/>
          </p:cNvSpPr>
          <p:nvPr/>
        </p:nvSpPr>
        <p:spPr>
          <a:xfrm>
            <a:off x="203200" y="899386"/>
            <a:ext cx="3744910" cy="345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50" normalizeH="0" baseline="0" noProof="0" dirty="0">
              <a:ln w="0">
                <a:solidFill>
                  <a:prstClr val="white"/>
                </a:solidFill>
              </a:ln>
              <a:solidFill>
                <a:srgbClr val="DBE0F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Lato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50" normalizeH="0" baseline="0" noProof="0" dirty="0">
                <a:ln w="0">
                  <a:solidFill>
                    <a:prstClr val="white"/>
                  </a:solidFill>
                </a:ln>
                <a:solidFill>
                  <a:srgbClr val="DBE0F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Lato Semibold"/>
                <a:ea typeface="+mn-ea"/>
                <a:cs typeface="+mn-cs"/>
              </a:rPr>
              <a:t>IV ВСЕРОССИЙСКАЯ КОНФЕРЕНЦИЯ ПРЕДСТАВИТЕЛЕЙ АВАРИЙНО-СПАСАТЕЛЬНЫХ СЛУЖБ, АВАРИЙНО-СПАСАТЕЛЬНЫХ ФОРМИРОВАНИЙ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50" normalizeH="0" baseline="0" noProof="0" dirty="0">
              <a:ln w="0">
                <a:solidFill>
                  <a:prstClr val="white"/>
                </a:solidFill>
              </a:ln>
              <a:solidFill>
                <a:srgbClr val="DBE0F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Lato Semibold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0A556F8-C340-5D06-BA5D-3E8B74266302}"/>
              </a:ext>
            </a:extLst>
          </p:cNvPr>
          <p:cNvSpPr txBox="1">
            <a:spLocks/>
          </p:cNvSpPr>
          <p:nvPr/>
        </p:nvSpPr>
        <p:spPr>
          <a:xfrm>
            <a:off x="8434148" y="228368"/>
            <a:ext cx="3436135" cy="16767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1425ED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Lato Black" panose="020F0A02020204030203" pitchFamily="34" charset="0"/>
              <a:ea typeface="+mj-ea"/>
              <a:cs typeface="Lato Black" panose="020F0A02020204030203" pitchFamily="34" charset="0"/>
            </a:endParaRPr>
          </a:p>
        </p:txBody>
      </p:sp>
      <p:pic>
        <p:nvPicPr>
          <p:cNvPr id="13" name="Рисунок 12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24DE1AC8-D691-1092-C571-83507DA9D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28" y="5683535"/>
            <a:ext cx="1263680" cy="126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971040" y="1828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ПАТОГЕНЕЗ ДИСТРЕССА</a:t>
            </a:r>
          </a:p>
        </p:txBody>
      </p:sp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032A4E0-2434-4399-BCF2-8695D62EF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CDD2340C-87B4-3796-D420-BCEFAF569B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диаграмма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637AC5C-0E4B-5AA1-3519-CBBA7C718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53" y="1342611"/>
            <a:ext cx="9038173" cy="50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227908" y="255451"/>
            <a:ext cx="102819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1425ED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СТРУКТУРА СИМПТОМОВ ПРОФЕССИОНАЛЬНОГО СТРЕССА У СПАСАТЕЛЕЙ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1425ED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Lato Black" panose="020F0A02020204030203" pitchFamily="34" charset="0"/>
            </a:endParaRPr>
          </a:p>
        </p:txBody>
      </p:sp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C59C8601-7AF4-9526-F8AF-01B4B6628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0E212B9B-AA8B-2473-DF77-A3C616538A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C0DABE9-008F-D547-CB6E-797C88E80A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6761993"/>
              </p:ext>
            </p:extLst>
          </p:nvPr>
        </p:nvGraphicFramePr>
        <p:xfrm>
          <a:off x="3178627" y="2429692"/>
          <a:ext cx="6829947" cy="4172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71330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564639" y="168365"/>
            <a:ext cx="1027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ПСИХОЭМОЦИОНАЛЬНЫЕ ПРИЗНАКИ</a:t>
            </a:r>
          </a:p>
        </p:txBody>
      </p:sp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C59C8601-7AF4-9526-F8AF-01B4B6628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0E212B9B-AA8B-2473-DF77-A3C616538A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4DC30B-B7B1-DC22-82F1-F411D0ACB6FB}"/>
              </a:ext>
            </a:extLst>
          </p:cNvPr>
          <p:cNvSpPr txBox="1"/>
          <p:nvPr/>
        </p:nvSpPr>
        <p:spPr>
          <a:xfrm>
            <a:off x="2711268" y="1025735"/>
            <a:ext cx="913238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Беспокойство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Тревога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Страх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Т</a:t>
            </a: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рудности с концентрацией внимания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Проблемы с запоминанием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Злость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Раздражительность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Желание идти на риск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Неадекватные эмоциональные реакции (смех или слезы)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Нервозность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Апатия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Перепады настроения</a:t>
            </a:r>
            <a:endParaRPr lang="ru-RU" sz="28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36611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971040" y="1828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ПОВЕДЕНИЧЕСКИЕ ПРИЗНАКИ</a:t>
            </a:r>
          </a:p>
        </p:txBody>
      </p:sp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C59C8601-7AF4-9526-F8AF-01B4B6628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0E212B9B-AA8B-2473-DF77-A3C616538A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2EEF3AE-6E01-3790-29B8-CE2F3AFF9B2E}"/>
              </a:ext>
            </a:extLst>
          </p:cNvPr>
          <p:cNvGrpSpPr/>
          <p:nvPr/>
        </p:nvGrpSpPr>
        <p:grpSpPr>
          <a:xfrm>
            <a:off x="352086" y="1127094"/>
            <a:ext cx="6096000" cy="2406984"/>
            <a:chOff x="317650" y="1345311"/>
            <a:chExt cx="6096000" cy="240698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1823D7-B015-69A1-C6E6-032019B5B304}"/>
                </a:ext>
              </a:extLst>
            </p:cNvPr>
            <p:cNvSpPr txBox="1"/>
            <p:nvPr/>
          </p:nvSpPr>
          <p:spPr>
            <a:xfrm>
              <a:off x="317650" y="1345311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2400" b="0" i="1" u="sng" dirty="0">
                  <a:effectLst/>
                  <a:latin typeface="+mj-lt"/>
                </a:rPr>
                <a:t>Нарушение психомоторики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409DD3-5057-17DE-8249-34783EA7AC35}"/>
                </a:ext>
              </a:extLst>
            </p:cNvPr>
            <p:cNvSpPr txBox="1"/>
            <p:nvPr/>
          </p:nvSpPr>
          <p:spPr>
            <a:xfrm>
              <a:off x="317650" y="1813303"/>
              <a:ext cx="54578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Излишнее напряжение мышц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Проявление тремора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Смена дыхательного ритма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Изменение речи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Ухудшение сенсорных реакций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endParaRPr lang="ru-RU" sz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18DD13A-86E3-E136-E0BB-8ABC975B6183}"/>
              </a:ext>
            </a:extLst>
          </p:cNvPr>
          <p:cNvGrpSpPr/>
          <p:nvPr/>
        </p:nvGrpSpPr>
        <p:grpSpPr>
          <a:xfrm>
            <a:off x="5933490" y="1137660"/>
            <a:ext cx="6096000" cy="3296770"/>
            <a:chOff x="5901907" y="1356881"/>
            <a:chExt cx="6096000" cy="32967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05E62E-AD7F-8566-F70D-0DADF6FFA3B6}"/>
                </a:ext>
              </a:extLst>
            </p:cNvPr>
            <p:cNvSpPr txBox="1"/>
            <p:nvPr/>
          </p:nvSpPr>
          <p:spPr>
            <a:xfrm>
              <a:off x="5901907" y="1356881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2400" b="0" i="1" u="sng" dirty="0">
                  <a:effectLst/>
                  <a:latin typeface="+mj-lt"/>
                </a:rPr>
                <a:t>Нарушение режима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85D296-13FA-A69F-AA65-0EECDD1831AE}"/>
                </a:ext>
              </a:extLst>
            </p:cNvPr>
            <p:cNvSpPr txBox="1"/>
            <p:nvPr/>
          </p:nvSpPr>
          <p:spPr>
            <a:xfrm>
              <a:off x="5936343" y="1791329"/>
              <a:ext cx="554982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dirty="0">
                  <a:solidFill>
                    <a:schemeClr val="accent1">
                      <a:lumMod val="75000"/>
                    </a:schemeClr>
                  </a:solidFill>
                </a:rPr>
                <a:t>Сокращение времени на отдых (сон)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dirty="0">
                  <a:solidFill>
                    <a:schemeClr val="accent1">
                      <a:lumMod val="75000"/>
                    </a:schemeClr>
                  </a:solidFill>
                </a:rPr>
                <a:t>Смещение рабочих циклов на ночное время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dirty="0">
                  <a:solidFill>
                    <a:schemeClr val="accent1">
                      <a:lumMod val="75000"/>
                    </a:schemeClr>
                  </a:solidFill>
                </a:rPr>
                <a:t>Отказ от полезных привычек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dirty="0">
                  <a:solidFill>
                    <a:schemeClr val="accent1">
                      <a:lumMod val="75000"/>
                    </a:schemeClr>
                  </a:solidFill>
                </a:rPr>
                <a:t>Зависимость от наркотиков и алкоголя (чтобы расслабиться и «справиться с ситуацией»)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dirty="0">
                  <a:solidFill>
                    <a:schemeClr val="accent1">
                      <a:lumMod val="75000"/>
                    </a:schemeClr>
                  </a:solidFill>
                </a:rPr>
                <a:t>Неадекватное социальное взаимодействие (агрессия, пассивность)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dirty="0">
                  <a:solidFill>
                    <a:schemeClr val="accent1">
                      <a:lumMod val="75000"/>
                    </a:schemeClr>
                  </a:solidFill>
                </a:rPr>
                <a:t>Нежелание что-либо делать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26A8B68-689C-5700-F139-3991F21B0F53}"/>
              </a:ext>
            </a:extLst>
          </p:cNvPr>
          <p:cNvGrpSpPr/>
          <p:nvPr/>
        </p:nvGrpSpPr>
        <p:grpSpPr>
          <a:xfrm>
            <a:off x="352086" y="3855149"/>
            <a:ext cx="6096000" cy="2473784"/>
            <a:chOff x="317650" y="4013044"/>
            <a:chExt cx="6096000" cy="24737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35FE21-C9FC-1CF3-F265-C6046F0258AF}"/>
                </a:ext>
              </a:extLst>
            </p:cNvPr>
            <p:cNvSpPr txBox="1"/>
            <p:nvPr/>
          </p:nvSpPr>
          <p:spPr>
            <a:xfrm>
              <a:off x="317650" y="4013044"/>
              <a:ext cx="60960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2400" b="0" i="1" u="sng" dirty="0">
                  <a:effectLst/>
                  <a:latin typeface="+mj-lt"/>
                </a:rPr>
                <a:t>Профессиональные нарушения психомоторики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F3477C-7BA8-17C0-16FF-0B648BE41BE4}"/>
                </a:ext>
              </a:extLst>
            </p:cNvPr>
            <p:cNvSpPr txBox="1"/>
            <p:nvPr/>
          </p:nvSpPr>
          <p:spPr>
            <a:xfrm>
              <a:off x="317650" y="4855612"/>
              <a:ext cx="545784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Увеличение числа ошибочных действий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Хронический дефицит времени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Неспособность к принятию решений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0E8732D-E09F-07C5-A46B-2A07C7F312BC}"/>
              </a:ext>
            </a:extLst>
          </p:cNvPr>
          <p:cNvGrpSpPr/>
          <p:nvPr/>
        </p:nvGrpSpPr>
        <p:grpSpPr>
          <a:xfrm>
            <a:off x="5933490" y="4436107"/>
            <a:ext cx="6230894" cy="2154436"/>
            <a:chOff x="5933490" y="4676792"/>
            <a:chExt cx="6230894" cy="215443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22FA29-A433-C8A1-B5B3-5CF497F205DF}"/>
                </a:ext>
              </a:extLst>
            </p:cNvPr>
            <p:cNvSpPr txBox="1"/>
            <p:nvPr/>
          </p:nvSpPr>
          <p:spPr>
            <a:xfrm>
              <a:off x="6068384" y="4676792"/>
              <a:ext cx="60960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2400" b="0" i="1" u="sng" dirty="0">
                  <a:effectLst/>
                  <a:latin typeface="+mj-lt"/>
                </a:rPr>
                <a:t>Нарушение социально-ролевых функций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31F33C-0FAF-2E8A-7FC9-B25C66563768}"/>
                </a:ext>
              </a:extLst>
            </p:cNvPr>
            <p:cNvSpPr txBox="1"/>
            <p:nvPr/>
          </p:nvSpPr>
          <p:spPr>
            <a:xfrm>
              <a:off x="5933490" y="5507789"/>
              <a:ext cx="58099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Сокращение времени на общение с друзьями и близкими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Признаки антисоциального поведения</a:t>
              </a:r>
            </a:p>
            <a:p>
              <a:pPr marL="914400" lvl="1" indent="-457200">
                <a:buFont typeface="Wingdings" panose="05000000000000000000" pitchFamily="2" charset="2"/>
                <a:buChar char="q"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Плохая забота о себе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565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971040" y="1828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1425ED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ИНТЕЛЛЕКТУАЛЬНЫЕ ПРИЗНАКИ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1425ED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Lato Black" panose="020F0A02020204030203" pitchFamily="34" charset="0"/>
            </a:endParaRPr>
          </a:p>
        </p:txBody>
      </p:sp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C59C8601-7AF4-9526-F8AF-01B4B6628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0E212B9B-AA8B-2473-DF77-A3C616538A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D63275-B2EF-0F1C-6A3B-902AD3D97C94}"/>
              </a:ext>
            </a:extLst>
          </p:cNvPr>
          <p:cNvSpPr txBox="1"/>
          <p:nvPr/>
        </p:nvSpPr>
        <p:spPr>
          <a:xfrm>
            <a:off x="2632891" y="2644170"/>
            <a:ext cx="69262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Трудности с концентрацией внимания,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Плохая память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Проблемы с запоминанием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Снижение продуктивности мышления</a:t>
            </a:r>
          </a:p>
        </p:txBody>
      </p:sp>
    </p:spTree>
    <p:extLst>
      <p:ext uri="{BB962C8B-B14F-4D97-AF65-F5344CB8AC3E}">
        <p14:creationId xmlns:p14="http://schemas.microsoft.com/office/powerpoint/2010/main" val="381870533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971040" y="1828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ФИЗИЧЕСКИЕ ПРИЗНАКИ</a:t>
            </a:r>
          </a:p>
        </p:txBody>
      </p:sp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C59C8601-7AF4-9526-F8AF-01B4B6628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0E212B9B-AA8B-2473-DF77-A3C616538A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E2B343-D1FE-F36F-D147-017486EDC2FD}"/>
              </a:ext>
            </a:extLst>
          </p:cNvPr>
          <p:cNvSpPr txBox="1"/>
          <p:nvPr/>
        </p:nvSpPr>
        <p:spPr>
          <a:xfrm>
            <a:off x="2772230" y="1515283"/>
            <a:ext cx="74022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Высокое артериальное давление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Тахикардия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Головные боли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Головокружение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Изменение веса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Диарея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Мышечный корсет (особенно в области шеи)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Тремор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Бессонница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Истощение</a:t>
            </a:r>
          </a:p>
        </p:txBody>
      </p:sp>
    </p:spTree>
    <p:extLst>
      <p:ext uri="{BB962C8B-B14F-4D97-AF65-F5344CB8AC3E}">
        <p14:creationId xmlns:p14="http://schemas.microsoft.com/office/powerpoint/2010/main" val="22540670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032A4E0-2434-4399-BCF2-8695D62EF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CDD2340C-87B4-3796-D420-BCEFAF569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1F37F30-28E3-07E4-5327-ED05A38FE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80" y="-61883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АВТОПИЛОТНЫЕ СОСТОЯНИЯ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F31F3DF-1828-33E2-9C5F-06BFC1DD31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328770"/>
              </p:ext>
            </p:extLst>
          </p:nvPr>
        </p:nvGraphicFramePr>
        <p:xfrm>
          <a:off x="1263680" y="1596571"/>
          <a:ext cx="9771419" cy="4875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697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971040" y="18288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srgbClr val="1425ED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СОН. ПОЧЕМУ ОН ТАК ВАЖЕН? ПОСЛЕДСТВИЯ НАРУШЕНИЯ СНА</a:t>
            </a:r>
          </a:p>
        </p:txBody>
      </p:sp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032A4E0-2434-4399-BCF2-8695D62EF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CDD2340C-87B4-3796-D420-BCEFAF569B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pic>
        <p:nvPicPr>
          <p:cNvPr id="1026" name="Рисунок 8">
            <a:extLst>
              <a:ext uri="{FF2B5EF4-FFF2-40B4-BE49-F238E27FC236}">
                <a16:creationId xmlns:a16="http://schemas.microsoft.com/office/drawing/2014/main" id="{ED437521-4117-D5E8-1B7F-FC98D04B4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99" y="1089560"/>
            <a:ext cx="9144000" cy="5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40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latin typeface="+mj-lt"/>
                <a:ea typeface="+mj-ea"/>
                <a:cs typeface="+mj-cs"/>
              </a:rPr>
              <a:t>ВАЖНО ПРАВИЛЬНОЕ СООТНЕСЕНИЕ СНА С ЦИРКАДНМИ РИТМАМИ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60A500-3414-00B2-C43B-2152578B273E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effectLst/>
                <a:latin typeface="+mj-lt"/>
              </a:rPr>
              <a:t>Циркадные</a:t>
            </a:r>
            <a:r>
              <a:rPr lang="en-US" sz="2800" b="1" dirty="0">
                <a:effectLst/>
                <a:latin typeface="+mj-lt"/>
              </a:rPr>
              <a:t> </a:t>
            </a:r>
            <a:r>
              <a:rPr lang="en-US" sz="2800" b="1" dirty="0" err="1">
                <a:effectLst/>
                <a:latin typeface="+mj-lt"/>
              </a:rPr>
              <a:t>ритмы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>
                <a:effectLst/>
              </a:rPr>
              <a:t>— </a:t>
            </a:r>
            <a:r>
              <a:rPr lang="en-US" sz="2800" dirty="0" err="1">
                <a:effectLst/>
              </a:rPr>
              <a:t>это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внутренние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биологические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ритмы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организма</a:t>
            </a:r>
            <a:r>
              <a:rPr lang="en-US" sz="2800" dirty="0">
                <a:effectLst/>
              </a:rPr>
              <a:t> с </a:t>
            </a:r>
            <a:r>
              <a:rPr lang="en-US" sz="2800" dirty="0" err="1">
                <a:effectLst/>
              </a:rPr>
              <a:t>периодом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около</a:t>
            </a:r>
            <a:r>
              <a:rPr lang="en-US" sz="2800" dirty="0">
                <a:effectLst/>
              </a:rPr>
              <a:t> 24 </a:t>
            </a:r>
            <a:r>
              <a:rPr lang="en-US" sz="2800" dirty="0" err="1">
                <a:effectLst/>
              </a:rPr>
              <a:t>часов</a:t>
            </a:r>
            <a:r>
              <a:rPr lang="en-US" sz="2800" dirty="0">
                <a:effectLst/>
              </a:rPr>
              <a:t>, </a:t>
            </a:r>
            <a:r>
              <a:rPr lang="en-US" sz="2800" dirty="0" err="1">
                <a:effectLst/>
              </a:rPr>
              <a:t>которые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находятся</a:t>
            </a:r>
            <a:r>
              <a:rPr lang="en-US" sz="2800" dirty="0">
                <a:effectLst/>
              </a:rPr>
              <a:t> в </a:t>
            </a:r>
            <a:r>
              <a:rPr lang="en-US" sz="2800" dirty="0" err="1">
                <a:effectLst/>
              </a:rPr>
              <a:t>гипоталамусе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мозга</a:t>
            </a:r>
            <a:r>
              <a:rPr lang="en-US" sz="2800" dirty="0">
                <a:effectLst/>
              </a:rPr>
              <a:t>, и </a:t>
            </a:r>
            <a:r>
              <a:rPr lang="en-US" sz="2800" dirty="0" err="1">
                <a:effectLst/>
              </a:rPr>
              <a:t>синхронизируются</a:t>
            </a:r>
            <a:r>
              <a:rPr lang="en-US" sz="2800" dirty="0">
                <a:effectLst/>
              </a:rPr>
              <a:t> с </a:t>
            </a:r>
            <a:r>
              <a:rPr lang="en-US" sz="2800" dirty="0" err="1">
                <a:effectLst/>
              </a:rPr>
              <a:t>внешней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средой</a:t>
            </a:r>
            <a:r>
              <a:rPr lang="en-US" sz="2800" dirty="0">
                <a:effectLst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Рисунок 7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45D8A248-0711-EEDF-73D0-44E219380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r="7711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032A4E0-2434-4399-BCF2-8695D62EF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CDD2340C-87B4-3796-D420-BCEFAF569B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5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635824A9-A8CC-EBA0-8D6D-AA39ACB0D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5314" cy="1335314"/>
          </a:xfrm>
          <a:prstGeom prst="rect">
            <a:avLst/>
          </a:prstGeom>
        </p:spPr>
      </p:pic>
      <p:pic>
        <p:nvPicPr>
          <p:cNvPr id="2051" name="Рисунок 1512906681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D8858D7A-6B93-00CA-49B3-28E289B7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90" y="0"/>
            <a:ext cx="793761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B04694-BB33-3000-FAB7-E71B0FA7B615}"/>
              </a:ext>
            </a:extLst>
          </p:cNvPr>
          <p:cNvSpPr txBox="1"/>
          <p:nvPr/>
        </p:nvSpPr>
        <p:spPr>
          <a:xfrm>
            <a:off x="464456" y="1193156"/>
            <a:ext cx="3585029" cy="4988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2250"/>
              </a:spcAft>
            </a:pPr>
            <a:r>
              <a:rPr lang="ru-RU" sz="23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Во сне центральная нервная система занимается анализом и регулировкой состояния внутренних органов.</a:t>
            </a:r>
            <a:endParaRPr lang="ru-RU" sz="2300" dirty="0">
              <a:effectLst/>
              <a:ea typeface="Times New Roman" panose="02020603050405020304" pitchFamily="18" charset="0"/>
            </a:endParaRPr>
          </a:p>
          <a:p>
            <a:r>
              <a:rPr lang="ru-RU" sz="23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Отсутствие сна в период «клининга» внутренних систем организма в определенные периоды циркадных ритмов приводит к сбоям в работе этих систем. </a:t>
            </a:r>
            <a:endParaRPr lang="ru-RU" sz="2300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A1DF277D-24CB-F59A-4D59-FB59471A4B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0" y="6123644"/>
            <a:ext cx="999598" cy="72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8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Semibold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14509-F945-BC60-0812-2E30AA5A1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415" y="303200"/>
            <a:ext cx="6140449" cy="680720"/>
          </a:xfrm>
        </p:spPr>
        <p:txBody>
          <a:bodyPr anchor="t">
            <a:normAutofit/>
          </a:bodyPr>
          <a:lstStyle/>
          <a:p>
            <a:r>
              <a:rPr kumimoji="0" lang="en-US" sz="4000" b="1" i="0" u="none" strike="noStrike" kern="1200" spc="50" normalizeH="0" baseline="0" noProof="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Lato Black"/>
                <a:ea typeface="+mn-ea"/>
                <a:cs typeface="+mn-cs"/>
              </a:rPr>
              <a:t>Курицина</a:t>
            </a:r>
            <a:r>
              <a:rPr kumimoji="0" lang="en-US" sz="4000" b="1" i="0" u="none" strike="noStrike" kern="1200" spc="50" normalizeH="0" baseline="0" noProof="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Lato Black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spc="50" normalizeH="0" baseline="0" noProof="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Lato Black"/>
                <a:ea typeface="+mn-ea"/>
                <a:cs typeface="+mn-cs"/>
              </a:rPr>
              <a:t>Ольга</a:t>
            </a:r>
            <a:endParaRPr lang="ru-RU" sz="40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chemeClr val="bg2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5AC655-C75F-A8E7-AF6B-C02FCF314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b="7613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Semibold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Semibold"/>
                <a:ea typeface="+mn-ea"/>
                <a:cs typeface="+mn-cs"/>
              </a:endParaRPr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87D9D1-498B-9889-D592-B58418C1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200" y="1066800"/>
            <a:ext cx="7325360" cy="567944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342900">
              <a:lnSpc>
                <a:spcPts val="1920"/>
              </a:lnSpc>
              <a:spcBef>
                <a:spcPts val="1200"/>
              </a:spcBef>
              <a:defRPr/>
            </a:pP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Паст-президент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lang="en-US" sz="1800" dirty="0" err="1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Международной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А</a:t>
            </a:r>
            <a:r>
              <a:rPr lang="en-US" sz="1800" dirty="0" err="1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ссоциации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П</a:t>
            </a:r>
            <a:r>
              <a:rPr lang="en-US" sz="1800" dirty="0" err="1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сихо</a:t>
            </a: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анализа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Б</a:t>
            </a:r>
            <a:r>
              <a:rPr lang="en-US" sz="1800" dirty="0" err="1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изнеса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 и </a:t>
            </a: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О</a:t>
            </a:r>
            <a:r>
              <a:rPr lang="en-US" sz="1800" dirty="0" err="1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рганизаций</a:t>
            </a: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 (МАПБО)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.</a:t>
            </a:r>
          </a:p>
          <a:p>
            <a:pPr marL="342900" marR="0" lvl="0" indent="-228600" defTabSz="914400" rtl="0" eaLnBrk="1" fontAlgn="auto" latinLnBrk="0" hangingPunct="1">
              <a:lnSpc>
                <a:spcPts val="192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Психодинамический коуч по профессиональному росту и реорганизации карьерного пути, личностным и возрастным кризисам.</a:t>
            </a:r>
          </a:p>
          <a:p>
            <a:pPr marL="342900" marR="0" lvl="0" indent="-228600" defTabSz="914400" rtl="0" eaLnBrk="1" fontAlgn="auto" latinLnBrk="0" hangingPunct="1">
              <a:lnSpc>
                <a:spcPts val="192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Дипломированный специалист по превентивному и персонализированному управлению здоровьем (</a:t>
            </a:r>
            <a:r>
              <a:rPr lang="ru-RU" sz="1800" dirty="0" err="1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Preventive</a:t>
            </a: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 Health Coach).</a:t>
            </a:r>
          </a:p>
          <a:p>
            <a:pPr marL="342900" marR="0" lvl="0" indent="-228600" defTabSz="914400" rtl="0" eaLnBrk="1" fontAlgn="auto" latinLnBrk="0" hangingPunct="1">
              <a:lnSpc>
                <a:spcPts val="192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Арт-терапевт.</a:t>
            </a:r>
          </a:p>
          <a:p>
            <a:pPr marL="342900" marR="0" lvl="0" indent="-228600" defTabSz="914400" rtl="0" eaLnBrk="1" fontAlgn="auto" latinLnBrk="0" hangingPunct="1">
              <a:lnSpc>
                <a:spcPts val="192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Сертифицированный член European </a:t>
            </a:r>
            <a:r>
              <a:rPr lang="ru-RU" sz="1800" dirty="0" err="1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Couching</a:t>
            </a: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 Association</a:t>
            </a:r>
            <a:endParaRPr lang="en-US" sz="1800" dirty="0">
              <a:solidFill>
                <a:schemeClr val="bg1">
                  <a:alpha val="80000"/>
                </a:schemeClr>
              </a:solidFill>
              <a:latin typeface="Lato Semibold" panose="020F0702020204030203" pitchFamily="34" charset="0"/>
              <a:cs typeface="Lato Semibold" panose="020F0702020204030203" pitchFamily="34" charset="0"/>
            </a:endParaRPr>
          </a:p>
          <a:p>
            <a:pPr marL="342900" marR="0" lvl="0" indent="-228600" defTabSz="914400" rtl="0" eaLnBrk="1" fontAlgn="auto" latinLnBrk="0" hangingPunct="1">
              <a:lnSpc>
                <a:spcPts val="192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Преподаватель Международной </a:t>
            </a: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Ш</a:t>
            </a:r>
            <a:r>
              <a:rPr kumimoji="0" lang="ru-RU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колы Группового Психоанализа</a:t>
            </a: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.</a:t>
            </a:r>
          </a:p>
          <a:p>
            <a:pPr marL="342900" marR="0" lvl="0" indent="-228600" defTabSz="914400" rtl="0" eaLnBrk="1" fontAlgn="auto" latinLnBrk="0" hangingPunct="1">
              <a:lnSpc>
                <a:spcPts val="192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Более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20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лет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руководитель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в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крупных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российских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ИТ-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компаниях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.</a:t>
            </a:r>
          </a:p>
          <a:p>
            <a:pPr marL="342900" marR="0" lvl="0" indent="-228600" defTabSz="914400" rtl="0" eaLnBrk="1" fontAlgn="auto" latinLnBrk="0" hangingPunct="1">
              <a:lnSpc>
                <a:spcPts val="192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Специализация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-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изучение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психологических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факторов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динамики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групповых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процессов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в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крупных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корпорациях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в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период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трансформации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и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реструктуризации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проблематики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профессионального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выгорания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сотрудников</a:t>
            </a:r>
            <a:r>
              <a:rPr kumimoji="0" lang="en-US" sz="1800" b="0" i="0" u="none" strike="noStrike" kern="1200" cap="none" spc="0" normalizeH="0" baseline="0" noProof="0" dirty="0"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Lato Semibold" panose="020F0702020204030203" pitchFamily="34" charset="0"/>
                <a:cs typeface="Lato Semibold" panose="020F0702020204030203" pitchFamily="34" charset="0"/>
              </a:rPr>
              <a:t>, </a:t>
            </a:r>
            <a:r>
              <a:rPr lang="ru-RU" sz="1800" dirty="0">
                <a:solidFill>
                  <a:schemeClr val="bg1">
                    <a:alpha val="80000"/>
                  </a:schemeClr>
                </a:solidFill>
                <a:latin typeface="Lato Semibold" panose="020F0702020204030203" pitchFamily="34" charset="0"/>
                <a:cs typeface="Lato Semibold" panose="020F0702020204030203" pitchFamily="34" charset="0"/>
              </a:rPr>
              <a:t>эмоционального и личностного кризиса.</a:t>
            </a:r>
            <a:endParaRPr kumimoji="0" lang="ru-RU" sz="1800" b="0" i="0" u="none" strike="noStrike" kern="1200" cap="none" spc="0" normalizeH="0" baseline="0" noProof="0" dirty="0">
              <a:solidFill>
                <a:schemeClr val="bg1">
                  <a:alpha val="80000"/>
                </a:schemeClr>
              </a:solidFill>
              <a:effectLst/>
              <a:uLnTx/>
              <a:uFillTx/>
              <a:latin typeface="Lato Semibold" panose="020F0702020204030203" pitchFamily="34" charset="0"/>
              <a:cs typeface="Lato Semibold" panose="020F0702020204030203" pitchFamily="34" charset="0"/>
            </a:endParaRPr>
          </a:p>
          <a:p>
            <a:pPr marL="342900" marR="0" lvl="0" indent="-228600" defTabSz="914400" rtl="0" eaLnBrk="1" fontAlgn="auto" latinLnBrk="0" hangingPunct="1">
              <a:lnSpc>
                <a:spcPct val="120000"/>
              </a:lnSpc>
              <a:spcBef>
                <a:spcPts val="141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Рисунок 3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6957A024-08FE-03E2-CBBD-7AC40B3B9B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463829" y="254327"/>
            <a:ext cx="999598" cy="729593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BF675F93-8024-D788-BB5F-061F1842E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706" cy="120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19CAB-9AA1-C009-D48F-E5D47DB09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66" y="348055"/>
            <a:ext cx="10063647" cy="860651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ФАЗЫ СНА</a:t>
            </a:r>
          </a:p>
        </p:txBody>
      </p:sp>
      <p:pic>
        <p:nvPicPr>
          <p:cNvPr id="3074" name="Рисунок 4">
            <a:extLst>
              <a:ext uri="{FF2B5EF4-FFF2-40B4-BE49-F238E27FC236}">
                <a16:creationId xmlns:a16="http://schemas.microsoft.com/office/drawing/2014/main" id="{BF679E96-0C38-91C3-46E2-6A4264C06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53" y="1848138"/>
            <a:ext cx="11311730" cy="236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819531-1D71-17BE-2F12-8E5DD6ACE8E0}"/>
              </a:ext>
            </a:extLst>
          </p:cNvPr>
          <p:cNvSpPr txBox="1"/>
          <p:nvPr/>
        </p:nvSpPr>
        <p:spPr>
          <a:xfrm>
            <a:off x="604353" y="4804229"/>
            <a:ext cx="111812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Нарушение циклов сна или его сокращение</a:t>
            </a:r>
            <a:r>
              <a:rPr lang="ru-RU" sz="2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в большой степени увеличивают </a:t>
            </a:r>
            <a:r>
              <a:rPr lang="ru-RU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риск старческой деменции</a:t>
            </a:r>
            <a:r>
              <a:rPr lang="ru-RU" sz="2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и вероятность </a:t>
            </a:r>
            <a:r>
              <a:rPr lang="ru-RU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болезни Альцгеймера</a:t>
            </a:r>
            <a:r>
              <a:rPr lang="ru-RU" sz="28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algn="ctr"/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DAFD59C7-8B83-41AE-2D5A-73367432E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1794" cy="15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13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4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28AAB2-4B93-F143-876B-5402762A75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891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7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032A4E0-2434-4399-BCF2-8695D62EF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CDD2340C-87B4-3796-D420-BCEFAF569B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graphicFrame>
        <p:nvGraphicFramePr>
          <p:cNvPr id="9" name="TextBox 1">
            <a:extLst>
              <a:ext uri="{FF2B5EF4-FFF2-40B4-BE49-F238E27FC236}">
                <a16:creationId xmlns:a16="http://schemas.microsoft.com/office/drawing/2014/main" id="{FAE9B6D7-C811-512D-C635-355AA08532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318225"/>
              </p:ext>
            </p:extLst>
          </p:nvPr>
        </p:nvGraphicFramePr>
        <p:xfrm>
          <a:off x="1142061" y="117558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5460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1868AF-1207-0036-1EE4-3F03DB9E9C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E1E9B-53CF-CDA4-A9DA-FC7E6A70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261721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СУПЕРНАВЫК СОВРЕМЕННОГО </a:t>
            </a: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СПАСА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ТЕЛЯ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ЖИЗНЕСТОЙКОСТЬ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5.jpeg">
            <a:extLst>
              <a:ext uri="{FF2B5EF4-FFF2-40B4-BE49-F238E27FC236}">
                <a16:creationId xmlns:a16="http://schemas.microsoft.com/office/drawing/2014/main" id="{B7B12F56-ECC5-A3F0-B72C-15C054043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5021" b="33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ЧТО ТАКОЕ ЖИЗНЕСТОЙКОСТЬ?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032A4E0-2434-4399-BCF2-8695D62EF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20" y="577709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CDD2340C-87B4-3796-D420-BCEFAF569B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 descr="Изображение выглядит как небо, вода, на открытом воздухе, море&#10;&#10;Автоматически созданное описание">
            <a:extLst>
              <a:ext uri="{FF2B5EF4-FFF2-40B4-BE49-F238E27FC236}">
                <a16:creationId xmlns:a16="http://schemas.microsoft.com/office/drawing/2014/main" id="{69AB9B6B-B250-B9C2-3AAD-E49016CDC8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5E741-1ED4-1A0F-8445-9519DCC6F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557189"/>
            <a:ext cx="5547148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 НАВЫКОВ ЖИЗНЕСТОЙКОСТИ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A86D48-22E4-E989-CF39-7A8E52033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5375" y="557189"/>
            <a:ext cx="5343482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457200">
              <a:buFont typeface="Wingdings" panose="05000000000000000000" pitchFamily="2" charset="2"/>
              <a:buChar char="ü"/>
            </a:pP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Осознанность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  <a:p>
            <a:pPr marL="685800" indent="-457200">
              <a:buFont typeface="Wingdings" panose="05000000000000000000" pitchFamily="2" charset="2"/>
              <a:buChar char="ü"/>
            </a:pP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Гибкость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поведения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 и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мышления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  <a:p>
            <a:pPr marL="685800" indent="-457200">
              <a:buFont typeface="Wingdings" panose="05000000000000000000" pitchFamily="2" charset="2"/>
              <a:buChar char="ü"/>
            </a:pP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Воля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  <a:p>
            <a:pPr marL="685800" indent="-457200">
              <a:buFont typeface="Wingdings" panose="05000000000000000000" pitchFamily="2" charset="2"/>
              <a:buChar char="ü"/>
            </a:pP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Жизнестойкая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философия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  <a:p>
            <a:pPr marL="685800" indent="-457200">
              <a:buFont typeface="Wingdings" panose="05000000000000000000" pitchFamily="2" charset="2"/>
              <a:buChar char="ü"/>
            </a:pP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Пассионарность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0654711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378857" y="182880"/>
            <a:ext cx="10406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1425ED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ПСИХОЛОГИЧЕСКИЕ МЕТОДЫ И ПОДХОДЫ ДЛЯ ПОДДЕРЖКИ ЗДОРОВЬЯ СПАСАТЕЛЕЙ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1425ED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Lato Black" panose="020F0A02020204030203" pitchFamily="34" charset="0"/>
            </a:endParaRPr>
          </a:p>
        </p:txBody>
      </p:sp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032A4E0-2434-4399-BCF2-8695D62EF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CDD2340C-87B4-3796-D420-BCEFAF569B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9BEC3DA-1749-B198-5904-99AA6DEEB1F7}"/>
              </a:ext>
            </a:extLst>
          </p:cNvPr>
          <p:cNvGrpSpPr/>
          <p:nvPr/>
        </p:nvGrpSpPr>
        <p:grpSpPr>
          <a:xfrm>
            <a:off x="1641046" y="2222722"/>
            <a:ext cx="9287273" cy="3969657"/>
            <a:chOff x="2455500" y="2464077"/>
            <a:chExt cx="9287273" cy="396965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F77891A-B438-86D3-D6F0-F3E896F5D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6159" y1="72441" x2="76159" y2="72441"/>
                          <a14:foregroundMark x1="89404" y1="66929" x2="67550" y2="82677"/>
                          <a14:foregroundMark x1="66887" y1="78740" x2="53642" y2="91339"/>
                          <a14:foregroundMark x1="98013" y1="60630" x2="42384" y2="99213"/>
                          <a14:foregroundMark x1="54305" y1="78740" x2="68874" y2="62205"/>
                          <a14:backgroundMark x1="99338" y1="62205" x2="43046" y2="992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5505" y="2738561"/>
              <a:ext cx="482593" cy="3150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C203FFC-B981-4422-6509-1DAF42C98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6159" y1="72441" x2="76159" y2="72441"/>
                          <a14:foregroundMark x1="89404" y1="66929" x2="67550" y2="82677"/>
                          <a14:foregroundMark x1="66887" y1="78740" x2="53642" y2="91339"/>
                          <a14:foregroundMark x1="98013" y1="60630" x2="42384" y2="99213"/>
                          <a14:foregroundMark x1="54305" y1="78740" x2="68874" y2="62205"/>
                          <a14:backgroundMark x1="99338" y1="62205" x2="43046" y2="992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5503" y="3569272"/>
              <a:ext cx="482593" cy="3150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A96036E-38C0-1FAF-8D2A-9F90BC16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6159" y1="72441" x2="76159" y2="72441"/>
                          <a14:foregroundMark x1="89404" y1="66929" x2="67550" y2="82677"/>
                          <a14:foregroundMark x1="66887" y1="78740" x2="53642" y2="91339"/>
                          <a14:foregroundMark x1="98013" y1="60630" x2="42384" y2="99213"/>
                          <a14:foregroundMark x1="54305" y1="78740" x2="68874" y2="62205"/>
                          <a14:backgroundMark x1="99338" y1="62205" x2="43046" y2="992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5501" y="4399983"/>
              <a:ext cx="482593" cy="3150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A0A1603-223C-1391-C6E3-4AF05F2CD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6159" y1="72441" x2="76159" y2="72441"/>
                          <a14:foregroundMark x1="89404" y1="66929" x2="67550" y2="82677"/>
                          <a14:foregroundMark x1="66887" y1="78740" x2="53642" y2="91339"/>
                          <a14:foregroundMark x1="98013" y1="60630" x2="42384" y2="99213"/>
                          <a14:foregroundMark x1="54305" y1="78740" x2="68874" y2="62205"/>
                          <a14:backgroundMark x1="99338" y1="62205" x2="43046" y2="992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5500" y="5185204"/>
              <a:ext cx="482593" cy="3150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5AA876D-50F1-09D1-A902-FAA66DE3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6159" y1="72441" x2="76159" y2="72441"/>
                          <a14:foregroundMark x1="89404" y1="66929" x2="67550" y2="82677"/>
                          <a14:foregroundMark x1="66887" y1="78740" x2="53642" y2="91339"/>
                          <a14:foregroundMark x1="98013" y1="60630" x2="42384" y2="99213"/>
                          <a14:foregroundMark x1="54305" y1="78740" x2="68874" y2="62205"/>
                          <a14:backgroundMark x1="99338" y1="62205" x2="43046" y2="992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5503" y="5970426"/>
              <a:ext cx="482593" cy="315063"/>
            </a:xfrm>
            <a:prstGeom prst="rect">
              <a:avLst/>
            </a:prstGeom>
            <a:ln>
              <a:noFill/>
            </a:ln>
          </p:spPr>
        </p:pic>
        <p:graphicFrame>
          <p:nvGraphicFramePr>
            <p:cNvPr id="12" name="TextBox 2">
              <a:extLst>
                <a:ext uri="{FF2B5EF4-FFF2-40B4-BE49-F238E27FC236}">
                  <a16:creationId xmlns:a16="http://schemas.microsoft.com/office/drawing/2014/main" id="{F868C09D-CF24-B643-158D-026AE30900B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63065781"/>
                </p:ext>
              </p:extLst>
            </p:nvPr>
          </p:nvGraphicFramePr>
          <p:xfrm>
            <a:off x="3138868" y="2464077"/>
            <a:ext cx="8603905" cy="396965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5584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378857" y="182880"/>
            <a:ext cx="10406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1425ED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ПСИХОЛОГИЧЕСКИЕ МЕТОДЫ И ПОДХОДЫ ДЛЯ ПОДДЕРЖКИ ЗДОРОВЬЯ СПАСАТЕЛЕЙ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1425ED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Lato Black" panose="020F0A02020204030203" pitchFamily="34" charset="0"/>
            </a:endParaRPr>
          </a:p>
        </p:txBody>
      </p:sp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032A4E0-2434-4399-BCF2-8695D62EF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CDD2340C-87B4-3796-D420-BCEFAF569B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9BEC3DA-1749-B198-5904-99AA6DEEB1F7}"/>
              </a:ext>
            </a:extLst>
          </p:cNvPr>
          <p:cNvGrpSpPr/>
          <p:nvPr/>
        </p:nvGrpSpPr>
        <p:grpSpPr>
          <a:xfrm>
            <a:off x="1641046" y="2222722"/>
            <a:ext cx="9287273" cy="3969657"/>
            <a:chOff x="2455500" y="2464077"/>
            <a:chExt cx="9287273" cy="396965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F77891A-B438-86D3-D6F0-F3E896F5D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6159" y1="72441" x2="76159" y2="72441"/>
                          <a14:foregroundMark x1="89404" y1="66929" x2="67550" y2="82677"/>
                          <a14:foregroundMark x1="66887" y1="78740" x2="53642" y2="91339"/>
                          <a14:foregroundMark x1="98013" y1="60630" x2="42384" y2="99213"/>
                          <a14:foregroundMark x1="54305" y1="78740" x2="68874" y2="62205"/>
                          <a14:backgroundMark x1="99338" y1="62205" x2="43046" y2="992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5505" y="2738561"/>
              <a:ext cx="482593" cy="3150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C203FFC-B981-4422-6509-1DAF42C98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6159" y1="72441" x2="76159" y2="72441"/>
                          <a14:foregroundMark x1="89404" y1="66929" x2="67550" y2="82677"/>
                          <a14:foregroundMark x1="66887" y1="78740" x2="53642" y2="91339"/>
                          <a14:foregroundMark x1="98013" y1="60630" x2="42384" y2="99213"/>
                          <a14:foregroundMark x1="54305" y1="78740" x2="68874" y2="62205"/>
                          <a14:backgroundMark x1="99338" y1="62205" x2="43046" y2="992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5503" y="3569272"/>
              <a:ext cx="482593" cy="3150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A96036E-38C0-1FAF-8D2A-9F90BC16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6159" y1="72441" x2="76159" y2="72441"/>
                          <a14:foregroundMark x1="89404" y1="66929" x2="67550" y2="82677"/>
                          <a14:foregroundMark x1="66887" y1="78740" x2="53642" y2="91339"/>
                          <a14:foregroundMark x1="98013" y1="60630" x2="42384" y2="99213"/>
                          <a14:foregroundMark x1="54305" y1="78740" x2="68874" y2="62205"/>
                          <a14:backgroundMark x1="99338" y1="62205" x2="43046" y2="992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5501" y="4399983"/>
              <a:ext cx="482593" cy="3150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A0A1603-223C-1391-C6E3-4AF05F2CD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6159" y1="72441" x2="76159" y2="72441"/>
                          <a14:foregroundMark x1="89404" y1="66929" x2="67550" y2="82677"/>
                          <a14:foregroundMark x1="66887" y1="78740" x2="53642" y2="91339"/>
                          <a14:foregroundMark x1="98013" y1="60630" x2="42384" y2="99213"/>
                          <a14:foregroundMark x1="54305" y1="78740" x2="68874" y2="62205"/>
                          <a14:backgroundMark x1="99338" y1="62205" x2="43046" y2="992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5500" y="5185204"/>
              <a:ext cx="482593" cy="3150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5AA876D-50F1-09D1-A902-FAA66DE3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6159" y1="72441" x2="76159" y2="72441"/>
                          <a14:foregroundMark x1="89404" y1="66929" x2="67550" y2="82677"/>
                          <a14:foregroundMark x1="66887" y1="78740" x2="53642" y2="91339"/>
                          <a14:foregroundMark x1="98013" y1="60630" x2="42384" y2="99213"/>
                          <a14:foregroundMark x1="54305" y1="78740" x2="68874" y2="62205"/>
                          <a14:backgroundMark x1="99338" y1="62205" x2="43046" y2="992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5503" y="5970426"/>
              <a:ext cx="482593" cy="315063"/>
            </a:xfrm>
            <a:prstGeom prst="rect">
              <a:avLst/>
            </a:prstGeom>
            <a:ln>
              <a:noFill/>
            </a:ln>
          </p:spPr>
        </p:pic>
        <p:graphicFrame>
          <p:nvGraphicFramePr>
            <p:cNvPr id="12" name="TextBox 2">
              <a:extLst>
                <a:ext uri="{FF2B5EF4-FFF2-40B4-BE49-F238E27FC236}">
                  <a16:creationId xmlns:a16="http://schemas.microsoft.com/office/drawing/2014/main" id="{F868C09D-CF24-B643-158D-026AE30900B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72672568"/>
                </p:ext>
              </p:extLst>
            </p:nvPr>
          </p:nvGraphicFramePr>
          <p:xfrm>
            <a:off x="3138868" y="2464077"/>
            <a:ext cx="8603905" cy="396965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194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0B1404B-2E7C-4AE9-B916-85D5CEF9B98A}"/>
              </a:ext>
            </a:extLst>
          </p:cNvPr>
          <p:cNvSpPr txBox="1"/>
          <p:nvPr/>
        </p:nvSpPr>
        <p:spPr>
          <a:xfrm>
            <a:off x="374627" y="1158631"/>
            <a:ext cx="5118781" cy="1308139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pPr algn="ctr" defTabSz="91412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399" dirty="0" err="1">
                <a:latin typeface="Lato Black"/>
              </a:rPr>
              <a:t>Курицина</a:t>
            </a:r>
            <a:r>
              <a:rPr lang="en-US" sz="4399" dirty="0">
                <a:latin typeface="Lato Black"/>
              </a:rPr>
              <a:t> </a:t>
            </a:r>
            <a:r>
              <a:rPr lang="en-US" sz="4399" dirty="0" err="1">
                <a:latin typeface="Lato Black"/>
              </a:rPr>
              <a:t>Ольга</a:t>
            </a:r>
            <a:r>
              <a:rPr lang="ru-RU" sz="4399" dirty="0">
                <a:latin typeface="Lato Black"/>
              </a:rPr>
              <a:t> Валерьевна</a:t>
            </a:r>
            <a:endParaRPr lang="en-US" sz="4399" dirty="0">
              <a:latin typeface="Lato Black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A7ACD7-BC3C-4BBC-A4B2-6BE84E290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8" b="13768"/>
          <a:stretch/>
        </p:blipFill>
        <p:spPr>
          <a:xfrm>
            <a:off x="5878906" y="904"/>
            <a:ext cx="6311506" cy="6856201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3F58A44-9572-E9E0-4AB6-C7128D908BC5}"/>
              </a:ext>
            </a:extLst>
          </p:cNvPr>
          <p:cNvGraphicFramePr/>
          <p:nvPr/>
        </p:nvGraphicFramePr>
        <p:xfrm>
          <a:off x="34324" y="2743284"/>
          <a:ext cx="5799386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29EA7D6E-B7A8-5154-ED25-F457EE026E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098D8BAB-DB0C-EC5F-4C2E-B0D49C1785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71040" y="1684823"/>
            <a:ext cx="95420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Понятие «стресс» произошло от французского слова 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estresse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», означающего «подавленность» или «угнетенность»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71040" y="4182973"/>
            <a:ext cx="94571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Универсальную концепцию стресса сформулировал всемирно известный канадский физиолог Ганс Селье (H.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Selye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), что оказало большое влияние на различные направления науки о человеке: психологию, медицину, социологию и другие области знаний. 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6159" y1="72441" x2="76159" y2="72441"/>
                        <a14:foregroundMark x1="89404" y1="66929" x2="67550" y2="82677"/>
                        <a14:foregroundMark x1="66887" y1="78740" x2="53642" y2="91339"/>
                        <a14:foregroundMark x1="98013" y1="60630" x2="42384" y2="99213"/>
                        <a14:foregroundMark x1="54305" y1="78740" x2="68874" y2="62205"/>
                        <a14:backgroundMark x1="99338" y1="62205" x2="43046" y2="99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5686" y="1971572"/>
            <a:ext cx="482593" cy="315063"/>
          </a:xfrm>
          <a:prstGeom prst="rect">
            <a:avLst/>
          </a:prstGeom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6159" y1="72441" x2="76159" y2="72441"/>
                        <a14:foregroundMark x1="89404" y1="66929" x2="67550" y2="82677"/>
                        <a14:foregroundMark x1="66887" y1="78740" x2="53642" y2="91339"/>
                        <a14:foregroundMark x1="98013" y1="60630" x2="42384" y2="99213"/>
                        <a14:foregroundMark x1="54305" y1="78740" x2="68874" y2="62205"/>
                        <a14:backgroundMark x1="99338" y1="62205" x2="43046" y2="99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5683" y="3113937"/>
            <a:ext cx="482593" cy="315063"/>
          </a:xfrm>
          <a:prstGeom prst="rect">
            <a:avLst/>
          </a:prstGeom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6159" y1="72441" x2="76159" y2="72441"/>
                        <a14:foregroundMark x1="89404" y1="66929" x2="67550" y2="82677"/>
                        <a14:foregroundMark x1="66887" y1="78740" x2="53642" y2="91339"/>
                        <a14:foregroundMark x1="98013" y1="60630" x2="42384" y2="99213"/>
                        <a14:foregroundMark x1="54305" y1="78740" x2="68874" y2="62205"/>
                        <a14:backgroundMark x1="99338" y1="62205" x2="43046" y2="99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5683" y="4250349"/>
            <a:ext cx="482593" cy="31506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C6B406-C47F-4ADC-5163-9FCDE79ADEE3}"/>
              </a:ext>
            </a:extLst>
          </p:cNvPr>
          <p:cNvSpPr txBox="1"/>
          <p:nvPr/>
        </p:nvSpPr>
        <p:spPr>
          <a:xfrm>
            <a:off x="1971040" y="2830832"/>
            <a:ext cx="9499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Стресс – это состояние повышенного психического или физического напряжения, появляющегося под действием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какого-либо стрессогенного  или неблагоприятного фактора.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971040" y="1828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ЧТО ТАКОЕ СТРЕСС?</a:t>
            </a:r>
          </a:p>
        </p:txBody>
      </p:sp>
      <p:pic>
        <p:nvPicPr>
          <p:cNvPr id="2" name="Рисунок 1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C6FAC70D-E53E-BC92-AE7A-64D070165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7" y="5723408"/>
            <a:ext cx="1208706" cy="1208706"/>
          </a:xfrm>
          <a:prstGeom prst="rect">
            <a:avLst/>
          </a:prstGeom>
        </p:spPr>
      </p:pic>
      <p:pic>
        <p:nvPicPr>
          <p:cNvPr id="5" name="Рисунок 4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23D7D8C9-266C-A803-7BD0-65A6646A23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1115040" y="5962964"/>
            <a:ext cx="999598" cy="72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C50F0-3B71-A58C-E09A-3AC3A229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218091"/>
            <a:ext cx="10515600" cy="947769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400" dirty="0">
                <a:latin typeface="Lato Black" panose="020F0A02020204030203" pitchFamily="34" charset="0"/>
                <a:cs typeface="Lato Black" panose="020F0A02020204030203" pitchFamily="34" charset="0"/>
              </a:rPr>
              <a:t>ТЕОРИЯ СТРЕССА ГАНСА СЕЛЬЕ</a:t>
            </a:r>
            <a:endParaRPr lang="ru-RU" dirty="0"/>
          </a:p>
        </p:txBody>
      </p:sp>
      <p:sp>
        <p:nvSpPr>
          <p:cNvPr id="4" name="Взрыв: 8 точек 3">
            <a:extLst>
              <a:ext uri="{FF2B5EF4-FFF2-40B4-BE49-F238E27FC236}">
                <a16:creationId xmlns:a16="http://schemas.microsoft.com/office/drawing/2014/main" id="{80DDA738-E04B-9CE4-3972-A9216FC4B320}"/>
              </a:ext>
            </a:extLst>
          </p:cNvPr>
          <p:cNvSpPr/>
          <p:nvPr/>
        </p:nvSpPr>
        <p:spPr>
          <a:xfrm>
            <a:off x="1280160" y="1249680"/>
            <a:ext cx="2956560" cy="1595120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ОПАСНОСТЬ</a:t>
            </a:r>
          </a:p>
        </p:txBody>
      </p:sp>
      <p:sp>
        <p:nvSpPr>
          <p:cNvPr id="5" name="Взрыв: 8 точек 4">
            <a:extLst>
              <a:ext uri="{FF2B5EF4-FFF2-40B4-BE49-F238E27FC236}">
                <a16:creationId xmlns:a16="http://schemas.microsoft.com/office/drawing/2014/main" id="{6EA07408-2ECA-05F7-6405-C0221E7DB573}"/>
              </a:ext>
            </a:extLst>
          </p:cNvPr>
          <p:cNvSpPr/>
          <p:nvPr/>
        </p:nvSpPr>
        <p:spPr>
          <a:xfrm>
            <a:off x="4459728" y="2631440"/>
            <a:ext cx="2761236" cy="1595120"/>
          </a:xfrm>
          <a:prstGeom prst="irregularSeal1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СТРАХ</a:t>
            </a:r>
          </a:p>
        </p:txBody>
      </p:sp>
      <p:sp>
        <p:nvSpPr>
          <p:cNvPr id="6" name="Взрыв: 8 точек 5">
            <a:extLst>
              <a:ext uri="{FF2B5EF4-FFF2-40B4-BE49-F238E27FC236}">
                <a16:creationId xmlns:a16="http://schemas.microsoft.com/office/drawing/2014/main" id="{0F494C8A-E928-18CD-A045-069315B0F115}"/>
              </a:ext>
            </a:extLst>
          </p:cNvPr>
          <p:cNvSpPr/>
          <p:nvPr/>
        </p:nvSpPr>
        <p:spPr>
          <a:xfrm>
            <a:off x="8126346" y="1249680"/>
            <a:ext cx="3273174" cy="217932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ВЫСОКИЕ ФИЗИЧЕСКИЕ НАГРУЗКИ</a:t>
            </a:r>
          </a:p>
        </p:txBody>
      </p:sp>
      <p:sp>
        <p:nvSpPr>
          <p:cNvPr id="7" name="Взрыв: 8 точек 6">
            <a:extLst>
              <a:ext uri="{FF2B5EF4-FFF2-40B4-BE49-F238E27FC236}">
                <a16:creationId xmlns:a16="http://schemas.microsoft.com/office/drawing/2014/main" id="{4A562162-13F8-9580-DF3E-3DC870E503CE}"/>
              </a:ext>
            </a:extLst>
          </p:cNvPr>
          <p:cNvSpPr/>
          <p:nvPr/>
        </p:nvSpPr>
        <p:spPr>
          <a:xfrm>
            <a:off x="304800" y="3203714"/>
            <a:ext cx="4521199" cy="2341392"/>
          </a:xfrm>
          <a:prstGeom prst="irregularSeal1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ЭМОЦИОНАЛЬНЫЕ ПОТРЯСЕНИЯ</a:t>
            </a:r>
          </a:p>
        </p:txBody>
      </p:sp>
      <p:sp>
        <p:nvSpPr>
          <p:cNvPr id="8" name="Взрыв: 8 точек 7">
            <a:extLst>
              <a:ext uri="{FF2B5EF4-FFF2-40B4-BE49-F238E27FC236}">
                <a16:creationId xmlns:a16="http://schemas.microsoft.com/office/drawing/2014/main" id="{32588E71-5BED-3D3C-11E8-1C63DB102AB9}"/>
              </a:ext>
            </a:extLst>
          </p:cNvPr>
          <p:cNvSpPr/>
          <p:nvPr/>
        </p:nvSpPr>
        <p:spPr>
          <a:xfrm>
            <a:off x="4459728" y="5191760"/>
            <a:ext cx="2761236" cy="159512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ХОЛОД</a:t>
            </a:r>
          </a:p>
        </p:txBody>
      </p:sp>
      <p:sp>
        <p:nvSpPr>
          <p:cNvPr id="9" name="Взрыв: 8 точек 8">
            <a:extLst>
              <a:ext uri="{FF2B5EF4-FFF2-40B4-BE49-F238E27FC236}">
                <a16:creationId xmlns:a16="http://schemas.microsoft.com/office/drawing/2014/main" id="{B1F328D3-D486-A6BA-3987-EF1AD1A89F72}"/>
              </a:ext>
            </a:extLst>
          </p:cNvPr>
          <p:cNvSpPr/>
          <p:nvPr/>
        </p:nvSpPr>
        <p:spPr>
          <a:xfrm>
            <a:off x="7835644" y="3596640"/>
            <a:ext cx="2761236" cy="1595120"/>
          </a:xfrm>
          <a:prstGeom prst="irregularSeal1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БОЛЬ</a:t>
            </a:r>
          </a:p>
        </p:txBody>
      </p:sp>
    </p:spTree>
    <p:extLst>
      <p:ext uri="{BB962C8B-B14F-4D97-AF65-F5344CB8AC3E}">
        <p14:creationId xmlns:p14="http://schemas.microsoft.com/office/powerpoint/2010/main" val="188557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зрыв: 8 точек 3">
            <a:extLst>
              <a:ext uri="{FF2B5EF4-FFF2-40B4-BE49-F238E27FC236}">
                <a16:creationId xmlns:a16="http://schemas.microsoft.com/office/drawing/2014/main" id="{7875AAE2-306F-9159-0141-F5A3AF9AD2D1}"/>
              </a:ext>
            </a:extLst>
          </p:cNvPr>
          <p:cNvSpPr/>
          <p:nvPr/>
        </p:nvSpPr>
        <p:spPr>
          <a:xfrm>
            <a:off x="3923727" y="1938887"/>
            <a:ext cx="2956560" cy="1595120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ОПАСНОСТЬ</a:t>
            </a:r>
          </a:p>
        </p:txBody>
      </p:sp>
      <p:sp>
        <p:nvSpPr>
          <p:cNvPr id="7" name="Взрыв: 8 точек 6">
            <a:extLst>
              <a:ext uri="{FF2B5EF4-FFF2-40B4-BE49-F238E27FC236}">
                <a16:creationId xmlns:a16="http://schemas.microsoft.com/office/drawing/2014/main" id="{81279200-E165-3EBF-9687-E500F331BF43}"/>
              </a:ext>
            </a:extLst>
          </p:cNvPr>
          <p:cNvSpPr/>
          <p:nvPr/>
        </p:nvSpPr>
        <p:spPr>
          <a:xfrm>
            <a:off x="4538407" y="2110826"/>
            <a:ext cx="2761236" cy="1595120"/>
          </a:xfrm>
          <a:prstGeom prst="irregularSeal1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СТРАХ</a:t>
            </a:r>
          </a:p>
        </p:txBody>
      </p:sp>
      <p:sp>
        <p:nvSpPr>
          <p:cNvPr id="10" name="Взрыв: 8 точек 9">
            <a:extLst>
              <a:ext uri="{FF2B5EF4-FFF2-40B4-BE49-F238E27FC236}">
                <a16:creationId xmlns:a16="http://schemas.microsoft.com/office/drawing/2014/main" id="{F7A4C00D-40E5-2903-0824-48BE82021C47}"/>
              </a:ext>
            </a:extLst>
          </p:cNvPr>
          <p:cNvSpPr/>
          <p:nvPr/>
        </p:nvSpPr>
        <p:spPr>
          <a:xfrm>
            <a:off x="4554947" y="1818726"/>
            <a:ext cx="3273174" cy="217932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ВЫСОКИЕ ФИЗИЧЕСКИЕ НАГРУЗКИ</a:t>
            </a:r>
          </a:p>
        </p:txBody>
      </p:sp>
      <p:sp>
        <p:nvSpPr>
          <p:cNvPr id="14" name="Взрыв: 8 точек 13">
            <a:extLst>
              <a:ext uri="{FF2B5EF4-FFF2-40B4-BE49-F238E27FC236}">
                <a16:creationId xmlns:a16="http://schemas.microsoft.com/office/drawing/2014/main" id="{66B464F5-F7AC-7550-AC1F-341BD30DD79B}"/>
              </a:ext>
            </a:extLst>
          </p:cNvPr>
          <p:cNvSpPr/>
          <p:nvPr/>
        </p:nvSpPr>
        <p:spPr>
          <a:xfrm>
            <a:off x="3835400" y="2039586"/>
            <a:ext cx="4521199" cy="2341392"/>
          </a:xfrm>
          <a:prstGeom prst="irregularSeal1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ЭМОЦИОНАЛЬНЫЕ ПОТРЯСЕНИЯ</a:t>
            </a:r>
          </a:p>
        </p:txBody>
      </p:sp>
      <p:sp>
        <p:nvSpPr>
          <p:cNvPr id="15" name="Взрыв: 8 точек 14">
            <a:extLst>
              <a:ext uri="{FF2B5EF4-FFF2-40B4-BE49-F238E27FC236}">
                <a16:creationId xmlns:a16="http://schemas.microsoft.com/office/drawing/2014/main" id="{06F8D305-7E8D-DD49-5C67-EF4DF86938BD}"/>
              </a:ext>
            </a:extLst>
          </p:cNvPr>
          <p:cNvSpPr/>
          <p:nvPr/>
        </p:nvSpPr>
        <p:spPr>
          <a:xfrm>
            <a:off x="5136288" y="2268062"/>
            <a:ext cx="2761236" cy="159512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ХОЛОД</a:t>
            </a:r>
          </a:p>
        </p:txBody>
      </p:sp>
      <p:sp>
        <p:nvSpPr>
          <p:cNvPr id="16" name="Взрыв: 8 точек 15">
            <a:extLst>
              <a:ext uri="{FF2B5EF4-FFF2-40B4-BE49-F238E27FC236}">
                <a16:creationId xmlns:a16="http://schemas.microsoft.com/office/drawing/2014/main" id="{C7F3F6DD-6887-DA00-C5DD-4DEBC6247FC5}"/>
              </a:ext>
            </a:extLst>
          </p:cNvPr>
          <p:cNvSpPr/>
          <p:nvPr/>
        </p:nvSpPr>
        <p:spPr>
          <a:xfrm>
            <a:off x="4838869" y="2574865"/>
            <a:ext cx="2761236" cy="1595120"/>
          </a:xfrm>
          <a:prstGeom prst="irregularSeal1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БОЛЬ</a:t>
            </a:r>
          </a:p>
        </p:txBody>
      </p:sp>
      <p:sp>
        <p:nvSpPr>
          <p:cNvPr id="18" name="Лента: наклоненная вверх 17">
            <a:extLst>
              <a:ext uri="{FF2B5EF4-FFF2-40B4-BE49-F238E27FC236}">
                <a16:creationId xmlns:a16="http://schemas.microsoft.com/office/drawing/2014/main" id="{F86FBBCA-DBDC-C394-8CF3-8176751B54E4}"/>
              </a:ext>
            </a:extLst>
          </p:cNvPr>
          <p:cNvSpPr/>
          <p:nvPr/>
        </p:nvSpPr>
        <p:spPr>
          <a:xfrm>
            <a:off x="1821241" y="1597225"/>
            <a:ext cx="8392160" cy="3515360"/>
          </a:xfrm>
          <a:prstGeom prst="ribbon2">
            <a:avLst/>
          </a:prstGeom>
          <a:solidFill>
            <a:schemeClr val="accent5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/>
                <a:solidFill>
                  <a:srgbClr val="666699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АКТИВАЦИЯ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/>
                <a:solidFill>
                  <a:srgbClr val="666699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ЗАЩИТНЫХ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/>
                <a:solidFill>
                  <a:srgbClr val="666699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МЕХАНИЗМОВ</a:t>
            </a:r>
            <a:endParaRPr kumimoji="0" lang="ru-RU" sz="1800" b="1" i="0" u="none" strike="noStrike" kern="1200" cap="none" spc="0" normalizeH="0" baseline="0" noProof="0" dirty="0">
              <a:ln/>
              <a:solidFill>
                <a:srgbClr val="666699"/>
              </a:solidFill>
              <a:effectLst/>
              <a:uLnTx/>
              <a:uFillTx/>
              <a:latin typeface="Lato Black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8DFB74-B01E-2C89-F3C8-01AFB57C4295}"/>
              </a:ext>
            </a:extLst>
          </p:cNvPr>
          <p:cNvSpPr txBox="1"/>
          <p:nvPr/>
        </p:nvSpPr>
        <p:spPr>
          <a:xfrm>
            <a:off x="1971040" y="37923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ТЕОРИЯ СТРЕССА ГАНСА СЕЛЬЕ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548420-49E3-E6D2-CB49-2CEA27E1245C}"/>
              </a:ext>
            </a:extLst>
          </p:cNvPr>
          <p:cNvSpPr txBox="1"/>
          <p:nvPr/>
        </p:nvSpPr>
        <p:spPr>
          <a:xfrm>
            <a:off x="266761" y="5112585"/>
            <a:ext cx="11501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/>
                <a:ea typeface="+mn-ea"/>
                <a:cs typeface="Lato" panose="020F0502020204030203" pitchFamily="34" charset="0"/>
              </a:rPr>
              <a:t>При данном процессе происходит полная мобилизация ресурсов организма, позволяющая ему адаптироваться к неожиданным ситуациям,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/>
                <a:ea typeface="+mn-ea"/>
                <a:cs typeface="Lato" panose="020F0502020204030203" pitchFamily="34" charset="0"/>
              </a:rPr>
              <a:t> что в свою очередь влечет за собой трату огромного количества энергии и сил и сопровождается большим напряжением.</a:t>
            </a:r>
          </a:p>
        </p:txBody>
      </p:sp>
      <p:pic>
        <p:nvPicPr>
          <p:cNvPr id="8" name="Рисунок 7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2B9AE03F-0EAD-0CF0-4C12-F97E04E9A4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0980927" y="239556"/>
            <a:ext cx="999598" cy="729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191ECB1C-EF5A-CA09-D72A-DC2804CAF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04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50160" y="1298897"/>
            <a:ext cx="89629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ea typeface="+mn-ea"/>
                <a:cs typeface="Lato" panose="020F0502020204030203" pitchFamily="34" charset="0"/>
              </a:rPr>
              <a:t>Организм человека стареет из-за воздействия общей совокупности стрессов, которые он переживает всю жизнь.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00847" y="5690191"/>
            <a:ext cx="9012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666699">
                    <a:lumMod val="75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ЧТОБЫ БЫТЬ ЗДОРОВЫМ И ПРОДЛИТЬ СЕБЕ ЖИЗНЬ ВАЖНО ЗАНИМАТЬСЯ ПРОФИЛАКТИКОЙ СТРЕССА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6159" y1="72441" x2="76159" y2="72441"/>
                        <a14:foregroundMark x1="89404" y1="66929" x2="67550" y2="82677"/>
                        <a14:foregroundMark x1="66887" y1="78740" x2="53642" y2="91339"/>
                        <a14:foregroundMark x1="98013" y1="60630" x2="42384" y2="99213"/>
                        <a14:foregroundMark x1="54305" y1="78740" x2="68874" y2="62205"/>
                        <a14:backgroundMark x1="99338" y1="62205" x2="43046" y2="99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294" y="1561400"/>
            <a:ext cx="482593" cy="315063"/>
          </a:xfrm>
          <a:prstGeom prst="rect">
            <a:avLst/>
          </a:prstGeom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6159" y1="72441" x2="76159" y2="72441"/>
                        <a14:foregroundMark x1="89404" y1="66929" x2="67550" y2="82677"/>
                        <a14:foregroundMark x1="66887" y1="78740" x2="53642" y2="91339"/>
                        <a14:foregroundMark x1="98013" y1="60630" x2="42384" y2="99213"/>
                        <a14:foregroundMark x1="54305" y1="78740" x2="68874" y2="62205"/>
                        <a14:backgroundMark x1="99338" y1="62205" x2="43046" y2="99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291" y="3089691"/>
            <a:ext cx="482593" cy="31506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C6B406-C47F-4ADC-5163-9FCDE79ADEE3}"/>
              </a:ext>
            </a:extLst>
          </p:cNvPr>
          <p:cNvSpPr txBox="1"/>
          <p:nvPr/>
        </p:nvSpPr>
        <p:spPr>
          <a:xfrm>
            <a:off x="2550160" y="2830832"/>
            <a:ext cx="90122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ea typeface="+mn-ea"/>
                <a:cs typeface="+mn-cs"/>
              </a:rPr>
              <a:t>Любой стресс (и в особенности травматический) приводит к необратимым изменениям в химическом балансе организма. И эти механизмы запускают процесс старения клеток, а также негативно влияют на системы организма и головной мозг.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425ED"/>
              </a:solidFill>
              <a:effectLst/>
              <a:uLnTx/>
              <a:uFillTx/>
              <a:ea typeface="+mn-ea"/>
              <a:cs typeface="Lato Black" panose="020F0A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971040" y="1828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ГИПОТЕЗА ГАНСА СЕЛЬЕ</a:t>
            </a:r>
          </a:p>
        </p:txBody>
      </p:sp>
      <p:pic>
        <p:nvPicPr>
          <p:cNvPr id="6" name="Рисунок 5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951CBC9C-4F1A-774E-0288-FFF7DD878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86447" y="5559871"/>
            <a:ext cx="914400" cy="9144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F8DC2538-6A1B-D2A9-5AD0-AE95199EDE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pic>
        <p:nvPicPr>
          <p:cNvPr id="8" name="Рисунок 7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59200C7D-DA91-6205-ACAE-DEC288E460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67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99111" y="2174419"/>
            <a:ext cx="84207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+mj-lt"/>
                <a:ea typeface="+mn-ea"/>
                <a:cs typeface="Lato" panose="020F0502020204030203" pitchFamily="34" charset="0"/>
              </a:rPr>
              <a:t>ОСТРЫЙ 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—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ea typeface="+mn-ea"/>
                <a:cs typeface="Lato" panose="020F0502020204030203" pitchFamily="34" charset="0"/>
              </a:rPr>
              <a:t> реакция организма на однократное воздействие стрессового фактора с последующим развитием адаптации или дезадаптации.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6B406-C47F-4ADC-5163-9FCDE79ADEE3}"/>
              </a:ext>
            </a:extLst>
          </p:cNvPr>
          <p:cNvSpPr txBox="1"/>
          <p:nvPr/>
        </p:nvSpPr>
        <p:spPr>
          <a:xfrm>
            <a:off x="2999111" y="3785872"/>
            <a:ext cx="833944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ХРОНИЧЕСКИЙ — 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 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ea typeface="+mn-ea"/>
                <a:cs typeface="+mn-cs"/>
              </a:rPr>
              <a:t>это негативные проявления организма и психики человека в ответ на длительную стрессовую ситуацию, в результате воздействия которых истощаются адаптационные резервы организма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971040" y="1828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ВИДЫ СТРЕССА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AA2E45-7CBB-32C0-0858-3D964A6782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6159" y1="72441" x2="76159" y2="72441"/>
                        <a14:foregroundMark x1="89404" y1="66929" x2="67550" y2="82677"/>
                        <a14:foregroundMark x1="66887" y1="78740" x2="53642" y2="91339"/>
                        <a14:foregroundMark x1="98013" y1="60630" x2="42384" y2="99213"/>
                        <a14:foregroundMark x1="54305" y1="78740" x2="68874" y2="62205"/>
                        <a14:backgroundMark x1="99338" y1="62205" x2="43046" y2="99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3638" y="2501808"/>
            <a:ext cx="434202" cy="315063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EC2934-1E8A-C0F4-FE09-184580F183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6159" y1="72441" x2="76159" y2="72441"/>
                        <a14:foregroundMark x1="89404" y1="66929" x2="67550" y2="82677"/>
                        <a14:foregroundMark x1="66887" y1="78740" x2="53642" y2="91339"/>
                        <a14:foregroundMark x1="98013" y1="60630" x2="42384" y2="99213"/>
                        <a14:foregroundMark x1="54305" y1="78740" x2="68874" y2="62205"/>
                        <a14:backgroundMark x1="99338" y1="62205" x2="43046" y2="99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8924" y="4109617"/>
            <a:ext cx="482593" cy="315063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C59C8601-7AF4-9526-F8AF-01B4B6628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0E212B9B-AA8B-2473-DF77-A3C616538A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1971040" y="1828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ВИДЫ СТРЕССА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5F39F6-D17E-C9C9-A8C1-9DA2A6765117}"/>
              </a:ext>
            </a:extLst>
          </p:cNvPr>
          <p:cNvSpPr/>
          <p:nvPr/>
        </p:nvSpPr>
        <p:spPr>
          <a:xfrm>
            <a:off x="1263680" y="1313044"/>
            <a:ext cx="52139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Lato Black"/>
                <a:ea typeface="+mn-ea"/>
                <a:cs typeface="Lato" panose="020F0502020204030203" pitchFamily="34" charset="0"/>
              </a:rPr>
              <a:t>ЭУСТРЕСС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/>
                <a:ea typeface="+mn-ea"/>
                <a:cs typeface="Lato" panose="020F0502020204030203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Semibold"/>
                <a:ea typeface="+mn-ea"/>
                <a:cs typeface="+mn-cs"/>
              </a:rPr>
              <a:t>— положительный стресс («хороший») имеет два значения: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Semibold"/>
                <a:ea typeface="+mn-ea"/>
                <a:cs typeface="+mn-cs"/>
              </a:rPr>
              <a:t>стресс, вызванный положительными эмоциями;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Semibold"/>
                <a:ea typeface="+mn-ea"/>
                <a:cs typeface="+mn-cs"/>
              </a:rPr>
              <a:t>контролируемый выход из зоны комфорта, не интенсивный стресс, мобилизующий резервы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425ED"/>
              </a:solidFill>
              <a:effectLst/>
              <a:uLnTx/>
              <a:uFillTx/>
              <a:latin typeface="Lato Black"/>
              <a:ea typeface="+mn-ea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9C0B9-CABB-FD06-FF19-94C448D621C6}"/>
              </a:ext>
            </a:extLst>
          </p:cNvPr>
          <p:cNvSpPr txBox="1"/>
          <p:nvPr/>
        </p:nvSpPr>
        <p:spPr>
          <a:xfrm>
            <a:off x="6413902" y="3628148"/>
            <a:ext cx="56460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ДИСТРЕСС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Black"/>
                <a:ea typeface="+mn-ea"/>
                <a:cs typeface="+mn-cs"/>
              </a:rPr>
              <a:t> —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Semibold"/>
                <a:ea typeface="+mn-ea"/>
                <a:cs typeface="+mn-cs"/>
              </a:rPr>
              <a:t>отрицательный стресс, с которым человек не в состоянии справиться, вызывающий дезадаптацию с последующим развитием заболеваний: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Semibold"/>
                <a:ea typeface="+mn-ea"/>
                <a:cs typeface="+mn-cs"/>
              </a:rPr>
              <a:t>запредельный раздражитель или длительное воздействие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425ED"/>
                </a:solidFill>
                <a:effectLst/>
                <a:uLnTx/>
                <a:uFillTx/>
                <a:latin typeface="Lato Semibold"/>
                <a:ea typeface="+mn-ea"/>
                <a:cs typeface="+mn-cs"/>
              </a:rPr>
              <a:t>негативное воздействие</a:t>
            </a:r>
          </a:p>
        </p:txBody>
      </p:sp>
      <p:pic>
        <p:nvPicPr>
          <p:cNvPr id="12" name="Рисунок 11" descr="Флажок со сплошной заливкой">
            <a:extLst>
              <a:ext uri="{FF2B5EF4-FFF2-40B4-BE49-F238E27FC236}">
                <a16:creationId xmlns:a16="http://schemas.microsoft.com/office/drawing/2014/main" id="{16EEEC7F-2479-031E-5314-2489B7814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39" y="2416921"/>
            <a:ext cx="914400" cy="914400"/>
          </a:xfrm>
          <a:prstGeom prst="rect">
            <a:avLst/>
          </a:prstGeom>
        </p:spPr>
      </p:pic>
      <p:pic>
        <p:nvPicPr>
          <p:cNvPr id="14" name="Рисунок 13" descr="Значок &quot;Крестик&quot; со сплошной заливкой">
            <a:extLst>
              <a:ext uri="{FF2B5EF4-FFF2-40B4-BE49-F238E27FC236}">
                <a16:creationId xmlns:a16="http://schemas.microsoft.com/office/drawing/2014/main" id="{3068A60A-F79A-90C0-B17C-B57020108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8949" y="4817579"/>
            <a:ext cx="914400" cy="9144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032A4E0-2434-4399-BCF2-8695D62EF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CDD2340C-87B4-3796-D420-BCEFAF569B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88EAFC5-B831-4688-E859-35E1F13DF5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92361" l="3750" r="98542">
                        <a14:foregroundMark x1="8333" y1="51389" x2="8333" y2="51389"/>
                        <a14:foregroundMark x1="4375" y1="51042" x2="4375" y2="51042"/>
                        <a14:foregroundMark x1="3958" y1="57639" x2="3958" y2="57639"/>
                        <a14:foregroundMark x1="6667" y1="50347" x2="3958" y2="70486"/>
                        <a14:foregroundMark x1="3958" y1="70486" x2="5417" y2="82292"/>
                        <a14:foregroundMark x1="89167" y1="63542" x2="98542" y2="77778"/>
                        <a14:foregroundMark x1="98542" y1="77778" x2="85833" y2="75694"/>
                        <a14:foregroundMark x1="85833" y1="75694" x2="85833" y2="75694"/>
                        <a14:foregroundMark x1="97917" y1="77431" x2="90625" y2="79167"/>
                        <a14:foregroundMark x1="98125" y1="79167" x2="90625" y2="84028"/>
                        <a14:foregroundMark x1="96458" y1="71528" x2="95625" y2="92361"/>
                        <a14:foregroundMark x1="95625" y1="92361" x2="86667" y2="82292"/>
                        <a14:foregroundMark x1="96042" y1="73958" x2="96875" y2="8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87" y="801887"/>
            <a:ext cx="4006638" cy="24039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мяч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837202B-254D-27A6-AF48-E0BE5A0D0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9" y="4858155"/>
            <a:ext cx="3280229" cy="17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35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93E0B60-0204-4F9C-8CD5-C9BD373E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9B021-B9C6-D699-8B41-60BB5CB789EF}"/>
              </a:ext>
            </a:extLst>
          </p:cNvPr>
          <p:cNvSpPr txBox="1"/>
          <p:nvPr/>
        </p:nvSpPr>
        <p:spPr>
          <a:xfrm>
            <a:off x="2556709" y="156583"/>
            <a:ext cx="4046639" cy="10756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ПАТОГЕНЕЗ ДИСТРЕССА</a:t>
            </a:r>
          </a:p>
        </p:txBody>
      </p:sp>
      <p:pic>
        <p:nvPicPr>
          <p:cNvPr id="3" name="Рисунок 2" descr="Изображение выглядит как млекопитающее, большая кошка, мех, Большие кошки&#10;&#10;Автоматически созданное описание">
            <a:extLst>
              <a:ext uri="{FF2B5EF4-FFF2-40B4-BE49-F238E27FC236}">
                <a16:creationId xmlns:a16="http://schemas.microsoft.com/office/drawing/2014/main" id="{17D35A4D-BF91-BADC-B7B7-C7EAFF898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10560" b="1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BFA0782-E4B3-4AE1-904C-10681376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67B6173-F03D-4643-AF45-C8A3A034C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C5B76B-07C5-4AF3-B407-C1FC95B6C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C44622-9766-4F88-A9B0-A71B34E4F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DA3EB3-67D4-47DC-A531-F4B0EB0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Рисунок 7" descr="Изображение выглядит как млекопитающее, Кролики и зайцы, кролик, домашний кролик&#10;&#10;Автоматически созданное описание">
            <a:extLst>
              <a:ext uri="{FF2B5EF4-FFF2-40B4-BE49-F238E27FC236}">
                <a16:creationId xmlns:a16="http://schemas.microsoft.com/office/drawing/2014/main" id="{9A6EB4E1-CD17-12BD-2140-600976E2EF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087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482B707-DAC7-4D8A-BA19-3771A51A6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CB3F052-1839-4D87-A112-D7EF7788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6160BCB-9856-41AA-A8B4-C000F9D31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BE7FD8-DDBE-4757-AEA0-50DEA9A49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5" name="Freeform: Shape 24">
              <a:extLst>
                <a:ext uri="{FF2B5EF4-FFF2-40B4-BE49-F238E27FC236}">
                  <a16:creationId xmlns:a16="http://schemas.microsoft.com/office/drawing/2014/main" id="{E9FC4450-C88E-4D5D-99DD-0A34BCFC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5" name="Рисунок 4" descr="Изображение выглядит как искусство, Графика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032A4E0-2434-4399-BCF2-8695D62EF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680" cy="1263680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уг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CDD2340C-87B4-3796-D420-BCEFAF569B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19286" r="7782" b="21802"/>
          <a:stretch/>
        </p:blipFill>
        <p:spPr>
          <a:xfrm>
            <a:off x="132041" y="6044134"/>
            <a:ext cx="999598" cy="7295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ED8285-7244-ACD6-AB69-582D392684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4" r="-5410"/>
          <a:stretch/>
        </p:blipFill>
        <p:spPr>
          <a:xfrm>
            <a:off x="9306687" y="3422614"/>
            <a:ext cx="1998764" cy="17571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051BAB-E45C-3C56-FB96-4684E2E1B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76" y="5181525"/>
            <a:ext cx="2467258" cy="16764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5F620F-0F3F-5722-6597-753DA2CA99C2}"/>
              </a:ext>
            </a:extLst>
          </p:cNvPr>
          <p:cNvSpPr txBox="1"/>
          <p:nvPr/>
        </p:nvSpPr>
        <p:spPr>
          <a:xfrm>
            <a:off x="3347867" y="6073166"/>
            <a:ext cx="1896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БЕЙ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962F14-B29A-0D29-4528-CFAE58B52488}"/>
              </a:ext>
            </a:extLst>
          </p:cNvPr>
          <p:cNvSpPr txBox="1"/>
          <p:nvPr/>
        </p:nvSpPr>
        <p:spPr>
          <a:xfrm>
            <a:off x="9526813" y="2591248"/>
            <a:ext cx="1896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БЕГИ</a:t>
            </a:r>
          </a:p>
        </p:txBody>
      </p:sp>
      <p:sp>
        <p:nvSpPr>
          <p:cNvPr id="14" name="Стрелка: изогнутая вниз 13">
            <a:extLst>
              <a:ext uri="{FF2B5EF4-FFF2-40B4-BE49-F238E27FC236}">
                <a16:creationId xmlns:a16="http://schemas.microsoft.com/office/drawing/2014/main" id="{FD1F6AC8-3CEA-A9FA-1E45-47116B627E9A}"/>
              </a:ext>
            </a:extLst>
          </p:cNvPr>
          <p:cNvSpPr/>
          <p:nvPr/>
        </p:nvSpPr>
        <p:spPr>
          <a:xfrm rot="8323115">
            <a:off x="9095261" y="5428174"/>
            <a:ext cx="1113264" cy="555615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: изогнутая вниз 25">
            <a:extLst>
              <a:ext uri="{FF2B5EF4-FFF2-40B4-BE49-F238E27FC236}">
                <a16:creationId xmlns:a16="http://schemas.microsoft.com/office/drawing/2014/main" id="{B800B310-5A58-C319-65A0-B36657BE0898}"/>
              </a:ext>
            </a:extLst>
          </p:cNvPr>
          <p:cNvSpPr/>
          <p:nvPr/>
        </p:nvSpPr>
        <p:spPr>
          <a:xfrm rot="18931022">
            <a:off x="8114100" y="4225589"/>
            <a:ext cx="1113264" cy="555615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7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РСП">
      <a:dk1>
        <a:srgbClr val="1425ED"/>
      </a:dk1>
      <a:lt1>
        <a:sysClr val="window" lastClr="FFFFFF"/>
      </a:lt1>
      <a:dk2>
        <a:srgbClr val="412F8D"/>
      </a:dk2>
      <a:lt2>
        <a:srgbClr val="DBE0F3"/>
      </a:lt2>
      <a:accent1>
        <a:srgbClr val="31479F"/>
      </a:accent1>
      <a:accent2>
        <a:srgbClr val="FF0000"/>
      </a:accent2>
      <a:accent3>
        <a:srgbClr val="666699"/>
      </a:accent3>
      <a:accent4>
        <a:srgbClr val="FB9705"/>
      </a:accent4>
      <a:accent5>
        <a:srgbClr val="A7EA52"/>
      </a:accent5>
      <a:accent6>
        <a:srgbClr val="666699"/>
      </a:accent6>
      <a:hlink>
        <a:srgbClr val="81D319"/>
      </a:hlink>
      <a:folHlink>
        <a:srgbClr val="C00000"/>
      </a:folHlink>
    </a:clrScheme>
    <a:fontScheme name="Пользовательский_Карта">
      <a:majorFont>
        <a:latin typeface="Lato Black"/>
        <a:ea typeface=""/>
        <a:cs typeface=""/>
      </a:majorFont>
      <a:minorFont>
        <a:latin typeface="Lato Semibold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Другая 8">
      <a:dk1>
        <a:srgbClr val="412F8D"/>
      </a:dk1>
      <a:lt1>
        <a:sysClr val="window" lastClr="FFFFFF"/>
      </a:lt1>
      <a:dk2>
        <a:srgbClr val="595959"/>
      </a:dk2>
      <a:lt2>
        <a:srgbClr val="DBE0F3"/>
      </a:lt2>
      <a:accent1>
        <a:srgbClr val="4E67C8"/>
      </a:accent1>
      <a:accent2>
        <a:srgbClr val="CE82D0"/>
      </a:accent2>
      <a:accent3>
        <a:srgbClr val="C47895"/>
      </a:accent3>
      <a:accent4>
        <a:srgbClr val="E9CA59"/>
      </a:accent4>
      <a:accent5>
        <a:srgbClr val="A7EA52"/>
      </a:accent5>
      <a:accent6>
        <a:srgbClr val="F4F05A"/>
      </a:accent6>
      <a:hlink>
        <a:srgbClr val="56C7AA"/>
      </a:hlink>
      <a:folHlink>
        <a:srgbClr val="59A8D1"/>
      </a:folHlink>
    </a:clrScheme>
    <a:fontScheme name="Пользовательский_Карта">
      <a:majorFont>
        <a:latin typeface="Lato Black"/>
        <a:ea typeface=""/>
        <a:cs typeface=""/>
      </a:majorFont>
      <a:minorFont>
        <a:latin typeface="Lato Semibold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Пользовательский_Карта">
      <a:majorFont>
        <a:latin typeface="Lato Black"/>
        <a:ea typeface=""/>
        <a:cs typeface=""/>
      </a:majorFont>
      <a:minorFont>
        <a:latin typeface="Lato Semi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8375</TotalTime>
  <Words>4173</Words>
  <Application>Microsoft Office PowerPoint</Application>
  <PresentationFormat>Широкоэкранный</PresentationFormat>
  <Paragraphs>309</Paragraphs>
  <Slides>27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41" baseType="lpstr">
      <vt:lpstr>Arial</vt:lpstr>
      <vt:lpstr>Arial Nova</vt:lpstr>
      <vt:lpstr>Calibri</vt:lpstr>
      <vt:lpstr>helvetica</vt:lpstr>
      <vt:lpstr>Lato Black</vt:lpstr>
      <vt:lpstr>Lato Semibold</vt:lpstr>
      <vt:lpstr>Roboto</vt:lpstr>
      <vt:lpstr>Segoe UI</vt:lpstr>
      <vt:lpstr>Times New Roman</vt:lpstr>
      <vt:lpstr>Trebuchet MS</vt:lpstr>
      <vt:lpstr>Wingdings</vt:lpstr>
      <vt:lpstr>1_Тема Office</vt:lpstr>
      <vt:lpstr>Office Theme</vt:lpstr>
      <vt:lpstr>Тема Office</vt:lpstr>
      <vt:lpstr>СТРЕСС  В  РАБОТЕ СПАСАТЕЛЕЙ КАК ФАКТОР РИСКА  НАРУШЕНИЯ ПРОФЕССИОНАЛЬНОГО  ЗДОРОВЬЯ</vt:lpstr>
      <vt:lpstr>Курицина Ольга</vt:lpstr>
      <vt:lpstr>Презентация PowerPoint</vt:lpstr>
      <vt:lpstr>ТЕОРИЯ СТРЕССА ГАНСА СЕЛЬЕ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АВТОПИЛОТНЫЕ СОСТОЯНИЯ</vt:lpstr>
      <vt:lpstr>Презентация PowerPoint</vt:lpstr>
      <vt:lpstr>Презентация PowerPoint</vt:lpstr>
      <vt:lpstr>Презентация PowerPoint</vt:lpstr>
      <vt:lpstr>ФАЗЫ СНА</vt:lpstr>
      <vt:lpstr>Презентация PowerPoint</vt:lpstr>
      <vt:lpstr>СУПЕРНАВЫК СОВРЕМЕННОГО СПАСАТЕЛЯ  ЖИЗНЕСТОЙКОСТЬ</vt:lpstr>
      <vt:lpstr>Презентация PowerPoint</vt:lpstr>
      <vt:lpstr>5 НАВЫКОВ ЖИЗНЕСТОЙКОСТИ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СТРЕСС  В  РАБОТЕ СПАСАТЕЛЕЙ КАК ФАКТОР РИСКА  НАРУШЕНИЯ ПРОФЕССИОНАЛЬНОГО  ЗДОРОВЬЯ</dc:title>
  <dc:creator>Grupa Optima</dc:creator>
  <cp:lastModifiedBy>Grupa Optima</cp:lastModifiedBy>
  <cp:revision>18</cp:revision>
  <dcterms:created xsi:type="dcterms:W3CDTF">2023-05-17T22:13:29Z</dcterms:created>
  <dcterms:modified xsi:type="dcterms:W3CDTF">2023-06-20T02:33:26Z</dcterms:modified>
</cp:coreProperties>
</file>