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1073" r:id="rId5"/>
    <p:sldId id="1283" r:id="rId6"/>
    <p:sldId id="1273" r:id="rId7"/>
    <p:sldId id="1271" r:id="rId8"/>
    <p:sldId id="1276" r:id="rId9"/>
    <p:sldId id="1277" r:id="rId10"/>
    <p:sldId id="1279" r:id="rId11"/>
    <p:sldId id="1288" r:id="rId12"/>
    <p:sldId id="1290" r:id="rId13"/>
    <p:sldId id="1291" r:id="rId14"/>
    <p:sldId id="1282" r:id="rId15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ый слайд" id="{8E73C67E-BE9A-4B43-8867-B75F25AF05D6}">
          <p14:sldIdLst>
            <p14:sldId id="1073"/>
          </p14:sldIdLst>
        </p14:section>
        <p14:section name="Банковские карты&#10;" id="{112C4FDA-5218-D040-ADB8-BA4777DCA4A4}">
          <p14:sldIdLst>
            <p14:sldId id="1283"/>
            <p14:sldId id="1273"/>
            <p14:sldId id="1271"/>
            <p14:sldId id="1276"/>
            <p14:sldId id="1277"/>
            <p14:sldId id="1279"/>
            <p14:sldId id="1288"/>
            <p14:sldId id="1290"/>
            <p14:sldId id="1291"/>
            <p14:sldId id="1282"/>
          </p14:sldIdLst>
        </p14:section>
      </p14:sectionLst>
    </p:ext>
    <p:ext uri="{EFAFB233-063F-42B5-8137-9DF3F51BA10A}">
      <p15:sldGuideLst xmlns:p15="http://schemas.microsoft.com/office/powerpoint/2012/main">
        <p15:guide id="4" pos="4430" userDrawn="1">
          <p15:clr>
            <a:srgbClr val="A4A3A4"/>
          </p15:clr>
        </p15:guide>
        <p15:guide id="5" orient="horz" pos="2931" userDrawn="1">
          <p15:clr>
            <a:srgbClr val="A4A3A4"/>
          </p15:clr>
        </p15:guide>
        <p15:guide id="6" pos="4793" userDrawn="1">
          <p15:clr>
            <a:srgbClr val="A4A3A4"/>
          </p15:clr>
        </p15:guide>
        <p15:guide id="7" pos="1459" userDrawn="1">
          <p15:clr>
            <a:srgbClr val="A4A3A4"/>
          </p15:clr>
        </p15:guide>
        <p15:guide id="9" pos="2366" userDrawn="1">
          <p15:clr>
            <a:srgbClr val="A4A3A4"/>
          </p15:clr>
        </p15:guide>
        <p15:guide id="10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622947-61ED-09F0-D541-8AB09F46EDDD}" name="Анастасия Бубикина" initials="АБ" userId="21a42c27e5a8a3a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8FF"/>
    <a:srgbClr val="2354D6"/>
    <a:srgbClr val="F47C15"/>
    <a:srgbClr val="FF7900"/>
    <a:srgbClr val="1942AE"/>
    <a:srgbClr val="73B0FF"/>
    <a:srgbClr val="C8CCDB"/>
    <a:srgbClr val="7794E4"/>
    <a:srgbClr val="D1E5FF"/>
    <a:srgbClr val="F6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6327"/>
  </p:normalViewPr>
  <p:slideViewPr>
    <p:cSldViewPr snapToGrid="0" snapToObjects="1" showGuides="1">
      <p:cViewPr varScale="1">
        <p:scale>
          <a:sx n="110" d="100"/>
          <a:sy n="110" d="100"/>
        </p:scale>
        <p:origin x="138" y="126"/>
      </p:cViewPr>
      <p:guideLst>
        <p:guide pos="4430"/>
        <p:guide orient="horz" pos="2931"/>
        <p:guide pos="4793"/>
        <p:guide pos="1459"/>
        <p:guide pos="2366"/>
        <p:guide pos="3840"/>
      </p:guideLst>
    </p:cSldViewPr>
  </p:slid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 showGuides="1">
      <p:cViewPr varScale="1">
        <p:scale>
          <a:sx n="110" d="100"/>
          <a:sy n="110" d="100"/>
        </p:scale>
        <p:origin x="30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120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4D2E7AA-A8FE-459D-993C-81E8D45161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444007-A436-4788-8185-71029475E5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B04CF-10EB-49D3-A456-C11D4112406E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FE91A4-FECE-4F68-A9A1-275B3AB70F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6BF8C3-BBC8-4BCD-8C15-39532F9A57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11708-EE51-427F-B6FB-429F219F1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77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51E12-4C33-B841-8182-CF3E08C6D0D9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3736A-7173-9C43-8E8D-FA99937EA5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8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4B8AB-1006-4248-884A-68E8DF3E08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293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65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4B8AB-1006-4248-884A-68E8DF3E08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293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47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4B8AB-1006-4248-884A-68E8DF3E08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293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47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4B8AB-1006-4248-884A-68E8DF3E082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293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20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4.svg"/><Relationship Id="rId9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5.sv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7.sv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svg"/><Relationship Id="rId5" Type="http://schemas.openxmlformats.org/officeDocument/2006/relationships/image" Target="../media/image20.png"/><Relationship Id="rId4" Type="http://schemas.openxmlformats.org/officeDocument/2006/relationships/image" Target="../media/image29.svg"/><Relationship Id="rId9" Type="http://schemas.openxmlformats.org/officeDocument/2006/relationships/image" Target="../media/image18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sv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7.svg"/><Relationship Id="rId4" Type="http://schemas.openxmlformats.org/officeDocument/2006/relationships/image" Target="../media/image18.png"/><Relationship Id="rId9" Type="http://schemas.openxmlformats.org/officeDocument/2006/relationships/image" Target="../media/image18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18.svg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14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14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14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1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33.svg"/><Relationship Id="rId4" Type="http://schemas.openxmlformats.org/officeDocument/2006/relationships/image" Target="../media/image2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42.svg"/><Relationship Id="rId4" Type="http://schemas.openxmlformats.org/officeDocument/2006/relationships/image" Target="../media/image2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18.svg"/><Relationship Id="rId4" Type="http://schemas.openxmlformats.org/officeDocument/2006/relationships/image" Target="../media/image1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33.svg"/><Relationship Id="rId4" Type="http://schemas.openxmlformats.org/officeDocument/2006/relationships/image" Target="../media/image21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33.svg"/><Relationship Id="rId4" Type="http://schemas.openxmlformats.org/officeDocument/2006/relationships/image" Target="../media/image21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14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42.svg"/><Relationship Id="rId4" Type="http://schemas.openxmlformats.org/officeDocument/2006/relationships/image" Target="../media/image2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 Узкая графика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68C-C6FB-4390-9C7E-B4E92D2F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7A98B0-9C0D-4077-BE41-961AF4D2C8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32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215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F824F5-4A00-463B-A7A0-A2CE362E7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62E93D-AAB9-4557-BEF6-EF46CD6E1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4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н с нумерацие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F824F5-4A00-463B-A7A0-A2CE362E7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62E93D-AAB9-4557-BEF6-EF46CD6E1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29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 с нумерацией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E3F024E-E13D-4715-AA4D-FE61F1F71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4A63C-9740-4B8A-9A15-2BE05BABF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37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азде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2C2900-829E-4F4D-A685-A45E97C0B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17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аздел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2C2900-829E-4F4D-A685-A45E97C0B4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89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в одну строк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49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6" name="Прямоугольник: скругленные углы 19">
            <a:extLst>
              <a:ext uri="{FF2B5EF4-FFF2-40B4-BE49-F238E27FC236}">
                <a16:creationId xmlns:a16="http://schemas.microsoft.com/office/drawing/2014/main" id="{02B0A353-BD63-460A-9BC0-CC374568DACC}"/>
              </a:ext>
            </a:extLst>
          </p:cNvPr>
          <p:cNvSpPr/>
          <p:nvPr userDrawn="1"/>
        </p:nvSpPr>
        <p:spPr>
          <a:xfrm>
            <a:off x="8077200" y="3302002"/>
            <a:ext cx="3781425" cy="2927959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10">
            <a:extLst>
              <a:ext uri="{FF2B5EF4-FFF2-40B4-BE49-F238E27FC236}">
                <a16:creationId xmlns:a16="http://schemas.microsoft.com/office/drawing/2014/main" id="{F9B6AA45-2A8C-4969-AC3D-6EC3ACFE95EC}"/>
              </a:ext>
            </a:extLst>
          </p:cNvPr>
          <p:cNvSpPr/>
          <p:nvPr userDrawn="1"/>
        </p:nvSpPr>
        <p:spPr>
          <a:xfrm>
            <a:off x="4204492" y="1063625"/>
            <a:ext cx="3781425" cy="2138367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8">
            <a:extLst>
              <a:ext uri="{FF2B5EF4-FFF2-40B4-BE49-F238E27FC236}">
                <a16:creationId xmlns:a16="http://schemas.microsoft.com/office/drawing/2014/main" id="{69C268C1-FA58-45D0-8861-22E87EFC72A5}"/>
              </a:ext>
            </a:extLst>
          </p:cNvPr>
          <p:cNvSpPr/>
          <p:nvPr userDrawn="1"/>
        </p:nvSpPr>
        <p:spPr>
          <a:xfrm>
            <a:off x="8077200" y="1063625"/>
            <a:ext cx="3781425" cy="2138367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1">
            <a:extLst>
              <a:ext uri="{FF2B5EF4-FFF2-40B4-BE49-F238E27FC236}">
                <a16:creationId xmlns:a16="http://schemas.microsoft.com/office/drawing/2014/main" id="{41C49358-DEBC-41E6-B32D-4166FAA7DEE7}"/>
              </a:ext>
            </a:extLst>
          </p:cNvPr>
          <p:cNvSpPr/>
          <p:nvPr userDrawn="1"/>
        </p:nvSpPr>
        <p:spPr>
          <a:xfrm>
            <a:off x="4204492" y="3302002"/>
            <a:ext cx="3781425" cy="2927959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id="{D15722C8-C181-4D21-9A44-1C84F0EC5044}"/>
              </a:ext>
            </a:extLst>
          </p:cNvPr>
          <p:cNvSpPr/>
          <p:nvPr userDrawn="1"/>
        </p:nvSpPr>
        <p:spPr>
          <a:xfrm>
            <a:off x="486197" y="1063625"/>
            <a:ext cx="3628603" cy="5166335"/>
          </a:xfrm>
          <a:prstGeom prst="roundRect">
            <a:avLst>
              <a:gd name="adj" fmla="val 3829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647338" y="1212545"/>
            <a:ext cx="3297600" cy="4752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4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4366417" y="1142208"/>
            <a:ext cx="3456000" cy="1980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6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4366417" y="3577738"/>
            <a:ext cx="3456000" cy="2376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7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8247063" y="1142208"/>
            <a:ext cx="3456000" cy="1980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8" name="Диаграмма 2"/>
          <p:cNvSpPr>
            <a:spLocks noGrp="1"/>
          </p:cNvSpPr>
          <p:nvPr>
            <p:ph type="chart" sz="quarter" idx="21" hasCustomPrompt="1"/>
          </p:nvPr>
        </p:nvSpPr>
        <p:spPr>
          <a:xfrm>
            <a:off x="8247063" y="3577738"/>
            <a:ext cx="3456000" cy="2376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3369002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Прямоугольник: скругленные углы 19">
            <a:extLst>
              <a:ext uri="{FF2B5EF4-FFF2-40B4-BE49-F238E27FC236}">
                <a16:creationId xmlns:a16="http://schemas.microsoft.com/office/drawing/2014/main" id="{02B0A353-BD63-460A-9BC0-CC374568DACC}"/>
              </a:ext>
            </a:extLst>
          </p:cNvPr>
          <p:cNvSpPr/>
          <p:nvPr userDrawn="1"/>
        </p:nvSpPr>
        <p:spPr>
          <a:xfrm>
            <a:off x="8077200" y="3302002"/>
            <a:ext cx="3781425" cy="2927959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10">
            <a:extLst>
              <a:ext uri="{FF2B5EF4-FFF2-40B4-BE49-F238E27FC236}">
                <a16:creationId xmlns:a16="http://schemas.microsoft.com/office/drawing/2014/main" id="{F9B6AA45-2A8C-4969-AC3D-6EC3ACFE95EC}"/>
              </a:ext>
            </a:extLst>
          </p:cNvPr>
          <p:cNvSpPr/>
          <p:nvPr userDrawn="1"/>
        </p:nvSpPr>
        <p:spPr>
          <a:xfrm>
            <a:off x="4204492" y="1063625"/>
            <a:ext cx="3781425" cy="2138367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8">
            <a:extLst>
              <a:ext uri="{FF2B5EF4-FFF2-40B4-BE49-F238E27FC236}">
                <a16:creationId xmlns:a16="http://schemas.microsoft.com/office/drawing/2014/main" id="{69C268C1-FA58-45D0-8861-22E87EFC72A5}"/>
              </a:ext>
            </a:extLst>
          </p:cNvPr>
          <p:cNvSpPr/>
          <p:nvPr userDrawn="1"/>
        </p:nvSpPr>
        <p:spPr>
          <a:xfrm>
            <a:off x="8077200" y="1063625"/>
            <a:ext cx="3781425" cy="2138367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1">
            <a:extLst>
              <a:ext uri="{FF2B5EF4-FFF2-40B4-BE49-F238E27FC236}">
                <a16:creationId xmlns:a16="http://schemas.microsoft.com/office/drawing/2014/main" id="{41C49358-DEBC-41E6-B32D-4166FAA7DEE7}"/>
              </a:ext>
            </a:extLst>
          </p:cNvPr>
          <p:cNvSpPr/>
          <p:nvPr userDrawn="1"/>
        </p:nvSpPr>
        <p:spPr>
          <a:xfrm>
            <a:off x="4204492" y="3302002"/>
            <a:ext cx="3781425" cy="2927959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">
            <a:extLst>
              <a:ext uri="{FF2B5EF4-FFF2-40B4-BE49-F238E27FC236}">
                <a16:creationId xmlns:a16="http://schemas.microsoft.com/office/drawing/2014/main" id="{D15722C8-C181-4D21-9A44-1C84F0EC5044}"/>
              </a:ext>
            </a:extLst>
          </p:cNvPr>
          <p:cNvSpPr/>
          <p:nvPr userDrawn="1"/>
        </p:nvSpPr>
        <p:spPr>
          <a:xfrm>
            <a:off x="486197" y="1063625"/>
            <a:ext cx="3628603" cy="5166335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647338" y="1212545"/>
            <a:ext cx="3297600" cy="4752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6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4366417" y="1142208"/>
            <a:ext cx="3456000" cy="1980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7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4366417" y="3577738"/>
            <a:ext cx="3456000" cy="2376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8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8247063" y="1142208"/>
            <a:ext cx="3456000" cy="1980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9" name="Диаграмма 2"/>
          <p:cNvSpPr>
            <a:spLocks noGrp="1"/>
          </p:cNvSpPr>
          <p:nvPr>
            <p:ph type="chart" sz="quarter" idx="21" hasCustomPrompt="1"/>
          </p:nvPr>
        </p:nvSpPr>
        <p:spPr>
          <a:xfrm>
            <a:off x="8247063" y="3577738"/>
            <a:ext cx="3456000" cy="2376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3164938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 Широкая графика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6DB68C-C6FB-4390-9C7E-B4E92D2F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AA16AB1-8BEE-4231-8151-A99348CC1FE0}"/>
              </a:ext>
            </a:extLst>
          </p:cNvPr>
          <p:cNvGrpSpPr/>
          <p:nvPr userDrawn="1"/>
        </p:nvGrpSpPr>
        <p:grpSpPr>
          <a:xfrm>
            <a:off x="8676491" y="-6556"/>
            <a:ext cx="3515513" cy="6864557"/>
            <a:chOff x="9565779" y="1718305"/>
            <a:chExt cx="2632167" cy="513969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770836D-60F4-4DEB-A34D-A6C42FCB2DC9}"/>
                </a:ext>
              </a:extLst>
            </p:cNvPr>
            <p:cNvGrpSpPr/>
            <p:nvPr/>
          </p:nvGrpSpPr>
          <p:grpSpPr>
            <a:xfrm>
              <a:off x="9565779" y="3429000"/>
              <a:ext cx="2632167" cy="3429000"/>
              <a:chOff x="4337858" y="0"/>
              <a:chExt cx="5264333" cy="6858000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D57AB053-3DA1-44DC-AD69-F51A8B8FD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37858" y="0"/>
                <a:ext cx="3516284" cy="685800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BC912196-FB84-4040-8B34-41B4ECDAB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8712" y="0"/>
                <a:ext cx="863479" cy="68580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9A260FB-1112-4180-ABB5-BBE529F02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54142" y="1"/>
                <a:ext cx="884569" cy="6857999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3D7EBD1-9DF3-4D24-9E98-D570270A2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5779" y="1718305"/>
              <a:ext cx="2632167" cy="171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7788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6" name="Прямоугольник: скругленные углы 44">
            <a:extLst>
              <a:ext uri="{FF2B5EF4-FFF2-40B4-BE49-F238E27FC236}">
                <a16:creationId xmlns:a16="http://schemas.microsoft.com/office/drawing/2014/main" id="{D4CBCAE8-A1CD-402C-BC53-AAA158F537FF}"/>
              </a:ext>
            </a:extLst>
          </p:cNvPr>
          <p:cNvSpPr/>
          <p:nvPr userDrawn="1"/>
        </p:nvSpPr>
        <p:spPr>
          <a:xfrm>
            <a:off x="8591550" y="1066800"/>
            <a:ext cx="3267075" cy="2138367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46">
            <a:extLst>
              <a:ext uri="{FF2B5EF4-FFF2-40B4-BE49-F238E27FC236}">
                <a16:creationId xmlns:a16="http://schemas.microsoft.com/office/drawing/2014/main" id="{41B41D4F-3181-4463-8BF0-27BBB17CDB03}"/>
              </a:ext>
            </a:extLst>
          </p:cNvPr>
          <p:cNvSpPr/>
          <p:nvPr userDrawn="1"/>
        </p:nvSpPr>
        <p:spPr>
          <a:xfrm>
            <a:off x="8591550" y="3305177"/>
            <a:ext cx="3267075" cy="2927959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47">
            <a:extLst>
              <a:ext uri="{FF2B5EF4-FFF2-40B4-BE49-F238E27FC236}">
                <a16:creationId xmlns:a16="http://schemas.microsoft.com/office/drawing/2014/main" id="{A99FAD78-BB3B-4BE6-98F8-2078A1EACFB3}"/>
              </a:ext>
            </a:extLst>
          </p:cNvPr>
          <p:cNvSpPr/>
          <p:nvPr userDrawn="1"/>
        </p:nvSpPr>
        <p:spPr>
          <a:xfrm>
            <a:off x="5445660" y="1066800"/>
            <a:ext cx="3044289" cy="2138367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48">
            <a:extLst>
              <a:ext uri="{FF2B5EF4-FFF2-40B4-BE49-F238E27FC236}">
                <a16:creationId xmlns:a16="http://schemas.microsoft.com/office/drawing/2014/main" id="{AF2296AF-820D-4E72-9EAB-BA72DD4CAA0E}"/>
              </a:ext>
            </a:extLst>
          </p:cNvPr>
          <p:cNvSpPr/>
          <p:nvPr userDrawn="1"/>
        </p:nvSpPr>
        <p:spPr>
          <a:xfrm>
            <a:off x="5445660" y="3305178"/>
            <a:ext cx="3044289" cy="2927958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49">
            <a:extLst>
              <a:ext uri="{FF2B5EF4-FFF2-40B4-BE49-F238E27FC236}">
                <a16:creationId xmlns:a16="http://schemas.microsoft.com/office/drawing/2014/main" id="{176297F8-53AD-4378-BFB0-FC6BF08D077B}"/>
              </a:ext>
            </a:extLst>
          </p:cNvPr>
          <p:cNvSpPr/>
          <p:nvPr userDrawn="1"/>
        </p:nvSpPr>
        <p:spPr>
          <a:xfrm>
            <a:off x="486198" y="1066800"/>
            <a:ext cx="4835478" cy="5166335"/>
          </a:xfrm>
          <a:prstGeom prst="roundRect">
            <a:avLst>
              <a:gd name="adj" fmla="val 382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835737" y="1477367"/>
            <a:ext cx="4136400" cy="43452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3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5527804" y="1145983"/>
            <a:ext cx="2880000" cy="1980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5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5527804" y="3412546"/>
            <a:ext cx="2880000" cy="2683454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9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8674944" y="1145983"/>
            <a:ext cx="3097956" cy="1980000"/>
          </a:xfrm>
        </p:spPr>
        <p:txBody>
          <a:bodyPr tIns="828000"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31" name="Объект 30"/>
          <p:cNvSpPr>
            <a:spLocks noGrp="1"/>
          </p:cNvSpPr>
          <p:nvPr>
            <p:ph sz="quarter" idx="21" hasCustomPrompt="1"/>
          </p:nvPr>
        </p:nvSpPr>
        <p:spPr>
          <a:xfrm>
            <a:off x="8675688" y="3412546"/>
            <a:ext cx="3097212" cy="2683453"/>
          </a:xfrm>
        </p:spPr>
        <p:txBody>
          <a:bodyPr tIns="1008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2400840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0" name="Прямоугольник: скругленные углы 44">
            <a:extLst>
              <a:ext uri="{FF2B5EF4-FFF2-40B4-BE49-F238E27FC236}">
                <a16:creationId xmlns:a16="http://schemas.microsoft.com/office/drawing/2014/main" id="{D4CBCAE8-A1CD-402C-BC53-AAA158F537FF}"/>
              </a:ext>
            </a:extLst>
          </p:cNvPr>
          <p:cNvSpPr/>
          <p:nvPr userDrawn="1"/>
        </p:nvSpPr>
        <p:spPr>
          <a:xfrm>
            <a:off x="8591550" y="1066800"/>
            <a:ext cx="3267075" cy="2138367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46">
            <a:extLst>
              <a:ext uri="{FF2B5EF4-FFF2-40B4-BE49-F238E27FC236}">
                <a16:creationId xmlns:a16="http://schemas.microsoft.com/office/drawing/2014/main" id="{41B41D4F-3181-4463-8BF0-27BBB17CDB03}"/>
              </a:ext>
            </a:extLst>
          </p:cNvPr>
          <p:cNvSpPr/>
          <p:nvPr userDrawn="1"/>
        </p:nvSpPr>
        <p:spPr>
          <a:xfrm>
            <a:off x="8591550" y="3305177"/>
            <a:ext cx="3267075" cy="2927959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47">
            <a:extLst>
              <a:ext uri="{FF2B5EF4-FFF2-40B4-BE49-F238E27FC236}">
                <a16:creationId xmlns:a16="http://schemas.microsoft.com/office/drawing/2014/main" id="{A99FAD78-BB3B-4BE6-98F8-2078A1EACFB3}"/>
              </a:ext>
            </a:extLst>
          </p:cNvPr>
          <p:cNvSpPr/>
          <p:nvPr userDrawn="1"/>
        </p:nvSpPr>
        <p:spPr>
          <a:xfrm>
            <a:off x="5445660" y="1066800"/>
            <a:ext cx="3044289" cy="2138367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48">
            <a:extLst>
              <a:ext uri="{FF2B5EF4-FFF2-40B4-BE49-F238E27FC236}">
                <a16:creationId xmlns:a16="http://schemas.microsoft.com/office/drawing/2014/main" id="{AF2296AF-820D-4E72-9EAB-BA72DD4CAA0E}"/>
              </a:ext>
            </a:extLst>
          </p:cNvPr>
          <p:cNvSpPr/>
          <p:nvPr userDrawn="1"/>
        </p:nvSpPr>
        <p:spPr>
          <a:xfrm>
            <a:off x="5445660" y="3305178"/>
            <a:ext cx="3044289" cy="2927958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49">
            <a:extLst>
              <a:ext uri="{FF2B5EF4-FFF2-40B4-BE49-F238E27FC236}">
                <a16:creationId xmlns:a16="http://schemas.microsoft.com/office/drawing/2014/main" id="{176297F8-53AD-4378-BFB0-FC6BF08D077B}"/>
              </a:ext>
            </a:extLst>
          </p:cNvPr>
          <p:cNvSpPr/>
          <p:nvPr userDrawn="1"/>
        </p:nvSpPr>
        <p:spPr>
          <a:xfrm>
            <a:off x="486198" y="1066800"/>
            <a:ext cx="4835478" cy="5166335"/>
          </a:xfrm>
          <a:prstGeom prst="roundRect">
            <a:avLst>
              <a:gd name="adj" fmla="val 38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835737" y="1477367"/>
            <a:ext cx="4136400" cy="43452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6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5527804" y="1145983"/>
            <a:ext cx="2880000" cy="1980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7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5527804" y="3412546"/>
            <a:ext cx="2880000" cy="2683454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8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8674944" y="1145983"/>
            <a:ext cx="3097956" cy="1980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30" name="Объект 30"/>
          <p:cNvSpPr>
            <a:spLocks noGrp="1"/>
          </p:cNvSpPr>
          <p:nvPr>
            <p:ph sz="quarter" idx="21" hasCustomPrompt="1"/>
          </p:nvPr>
        </p:nvSpPr>
        <p:spPr>
          <a:xfrm>
            <a:off x="8675688" y="3412546"/>
            <a:ext cx="3097212" cy="2683453"/>
          </a:xfrm>
        </p:spPr>
        <p:txBody>
          <a:bodyPr tIns="100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151268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31" name="Объект 30"/>
          <p:cNvSpPr>
            <a:spLocks noGrp="1"/>
          </p:cNvSpPr>
          <p:nvPr>
            <p:ph sz="quarter" idx="21" hasCustomPrompt="1"/>
          </p:nvPr>
        </p:nvSpPr>
        <p:spPr>
          <a:xfrm>
            <a:off x="6936530" y="1807583"/>
            <a:ext cx="4762800" cy="3960000"/>
          </a:xfrm>
        </p:spPr>
        <p:txBody>
          <a:bodyPr tIns="1008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2077979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6" name="Объект 30"/>
          <p:cNvSpPr>
            <a:spLocks noGrp="1"/>
          </p:cNvSpPr>
          <p:nvPr>
            <p:ph sz="quarter" idx="21" hasCustomPrompt="1"/>
          </p:nvPr>
        </p:nvSpPr>
        <p:spPr>
          <a:xfrm>
            <a:off x="6936530" y="1807583"/>
            <a:ext cx="4762800" cy="3960000"/>
          </a:xfrm>
        </p:spPr>
        <p:txBody>
          <a:bodyPr tIns="100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2368265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: скругленные углы 18">
            <a:extLst>
              <a:ext uri="{FF2B5EF4-FFF2-40B4-BE49-F238E27FC236}">
                <a16:creationId xmlns:a16="http://schemas.microsoft.com/office/drawing/2014/main" id="{59B3632B-C17D-4C6B-9CA4-B5B26A60E3C6}"/>
              </a:ext>
            </a:extLst>
          </p:cNvPr>
          <p:cNvSpPr/>
          <p:nvPr userDrawn="1"/>
        </p:nvSpPr>
        <p:spPr>
          <a:xfrm>
            <a:off x="486197" y="3704416"/>
            <a:ext cx="8162502" cy="2606675"/>
          </a:xfrm>
          <a:prstGeom prst="roundRect">
            <a:avLst>
              <a:gd name="adj" fmla="val 55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19">
            <a:extLst>
              <a:ext uri="{FF2B5EF4-FFF2-40B4-BE49-F238E27FC236}">
                <a16:creationId xmlns:a16="http://schemas.microsoft.com/office/drawing/2014/main" id="{E87147A8-451A-4699-9ACA-DE475A103D5D}"/>
              </a:ext>
            </a:extLst>
          </p:cNvPr>
          <p:cNvSpPr/>
          <p:nvPr userDrawn="1"/>
        </p:nvSpPr>
        <p:spPr>
          <a:xfrm>
            <a:off x="486196" y="901700"/>
            <a:ext cx="8162503" cy="2606675"/>
          </a:xfrm>
          <a:prstGeom prst="roundRect">
            <a:avLst>
              <a:gd name="adj" fmla="val 55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11">
            <a:extLst>
              <a:ext uri="{FF2B5EF4-FFF2-40B4-BE49-F238E27FC236}">
                <a16:creationId xmlns:a16="http://schemas.microsoft.com/office/drawing/2014/main" id="{8E2AF2DE-5C87-4EAF-BF66-B97003E95967}"/>
              </a:ext>
            </a:extLst>
          </p:cNvPr>
          <p:cNvSpPr/>
          <p:nvPr userDrawn="1"/>
        </p:nvSpPr>
        <p:spPr>
          <a:xfrm>
            <a:off x="8801101" y="3704416"/>
            <a:ext cx="2911474" cy="2606675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17">
            <a:extLst>
              <a:ext uri="{FF2B5EF4-FFF2-40B4-BE49-F238E27FC236}">
                <a16:creationId xmlns:a16="http://schemas.microsoft.com/office/drawing/2014/main" id="{12161821-918A-4DAD-85BC-6B70A781E53E}"/>
              </a:ext>
            </a:extLst>
          </p:cNvPr>
          <p:cNvSpPr/>
          <p:nvPr userDrawn="1"/>
        </p:nvSpPr>
        <p:spPr>
          <a:xfrm>
            <a:off x="8801101" y="901700"/>
            <a:ext cx="2911474" cy="2606675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774847" y="1011637"/>
            <a:ext cx="7585200" cy="23868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9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774848" y="3814353"/>
            <a:ext cx="7585200" cy="23868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22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Прямоугольник: скругленные углы 18">
            <a:extLst>
              <a:ext uri="{FF2B5EF4-FFF2-40B4-BE49-F238E27FC236}">
                <a16:creationId xmlns:a16="http://schemas.microsoft.com/office/drawing/2014/main" id="{59B3632B-C17D-4C6B-9CA4-B5B26A60E3C6}"/>
              </a:ext>
            </a:extLst>
          </p:cNvPr>
          <p:cNvSpPr/>
          <p:nvPr userDrawn="1"/>
        </p:nvSpPr>
        <p:spPr>
          <a:xfrm>
            <a:off x="486197" y="3704416"/>
            <a:ext cx="8162502" cy="2606675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E87147A8-451A-4699-9ACA-DE475A103D5D}"/>
              </a:ext>
            </a:extLst>
          </p:cNvPr>
          <p:cNvSpPr/>
          <p:nvPr userDrawn="1"/>
        </p:nvSpPr>
        <p:spPr>
          <a:xfrm>
            <a:off x="486196" y="901700"/>
            <a:ext cx="8162503" cy="2606675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1">
            <a:extLst>
              <a:ext uri="{FF2B5EF4-FFF2-40B4-BE49-F238E27FC236}">
                <a16:creationId xmlns:a16="http://schemas.microsoft.com/office/drawing/2014/main" id="{8E2AF2DE-5C87-4EAF-BF66-B97003E95967}"/>
              </a:ext>
            </a:extLst>
          </p:cNvPr>
          <p:cNvSpPr/>
          <p:nvPr userDrawn="1"/>
        </p:nvSpPr>
        <p:spPr>
          <a:xfrm>
            <a:off x="8801101" y="3704416"/>
            <a:ext cx="2911474" cy="2606675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7">
            <a:extLst>
              <a:ext uri="{FF2B5EF4-FFF2-40B4-BE49-F238E27FC236}">
                <a16:creationId xmlns:a16="http://schemas.microsoft.com/office/drawing/2014/main" id="{12161821-918A-4DAD-85BC-6B70A781E53E}"/>
              </a:ext>
            </a:extLst>
          </p:cNvPr>
          <p:cNvSpPr/>
          <p:nvPr userDrawn="1"/>
        </p:nvSpPr>
        <p:spPr>
          <a:xfrm>
            <a:off x="8801101" y="901700"/>
            <a:ext cx="2911474" cy="2606675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774847" y="1011637"/>
            <a:ext cx="7585200" cy="23868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5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774848" y="3814353"/>
            <a:ext cx="7585200" cy="23868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3897022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Прямоугольник: скругленные углы 7">
            <a:extLst>
              <a:ext uri="{FF2B5EF4-FFF2-40B4-BE49-F238E27FC236}">
                <a16:creationId xmlns:a16="http://schemas.microsoft.com/office/drawing/2014/main" id="{DEB5AEF3-F966-4D54-95E5-7095526BCCC4}"/>
              </a:ext>
            </a:extLst>
          </p:cNvPr>
          <p:cNvSpPr/>
          <p:nvPr userDrawn="1"/>
        </p:nvSpPr>
        <p:spPr>
          <a:xfrm>
            <a:off x="6095999" y="1572499"/>
            <a:ext cx="5621813" cy="4192268"/>
          </a:xfrm>
          <a:prstGeom prst="roundRect">
            <a:avLst>
              <a:gd name="adj" fmla="val 55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6311900" y="1853081"/>
            <a:ext cx="5043600" cy="3564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4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6" name="Прямоугольник: скругленные углы 7">
            <a:extLst>
              <a:ext uri="{FF2B5EF4-FFF2-40B4-BE49-F238E27FC236}">
                <a16:creationId xmlns:a16="http://schemas.microsoft.com/office/drawing/2014/main" id="{DEB5AEF3-F966-4D54-95E5-7095526BCCC4}"/>
              </a:ext>
            </a:extLst>
          </p:cNvPr>
          <p:cNvSpPr/>
          <p:nvPr userDrawn="1"/>
        </p:nvSpPr>
        <p:spPr>
          <a:xfrm>
            <a:off x="6095999" y="1572499"/>
            <a:ext cx="5621813" cy="4192268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6311900" y="1853081"/>
            <a:ext cx="5043600" cy="3564000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2235916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Прямоугольник: скругленные углы 35">
            <a:extLst>
              <a:ext uri="{FF2B5EF4-FFF2-40B4-BE49-F238E27FC236}">
                <a16:creationId xmlns:a16="http://schemas.microsoft.com/office/drawing/2014/main" id="{DA0CACC1-C1B3-4839-BBE8-3DD0EEA4205C}"/>
              </a:ext>
            </a:extLst>
          </p:cNvPr>
          <p:cNvSpPr/>
          <p:nvPr userDrawn="1"/>
        </p:nvSpPr>
        <p:spPr>
          <a:xfrm>
            <a:off x="486198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38">
            <a:extLst>
              <a:ext uri="{FF2B5EF4-FFF2-40B4-BE49-F238E27FC236}">
                <a16:creationId xmlns:a16="http://schemas.microsoft.com/office/drawing/2014/main" id="{60F71AB8-D77B-4872-A40D-FA29CC48C7A9}"/>
              </a:ext>
            </a:extLst>
          </p:cNvPr>
          <p:cNvSpPr/>
          <p:nvPr userDrawn="1"/>
        </p:nvSpPr>
        <p:spPr>
          <a:xfrm>
            <a:off x="3396614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41">
            <a:extLst>
              <a:ext uri="{FF2B5EF4-FFF2-40B4-BE49-F238E27FC236}">
                <a16:creationId xmlns:a16="http://schemas.microsoft.com/office/drawing/2014/main" id="{4FD9268D-798C-4A59-9503-0BEA46A6C9D6}"/>
              </a:ext>
            </a:extLst>
          </p:cNvPr>
          <p:cNvSpPr/>
          <p:nvPr userDrawn="1"/>
        </p:nvSpPr>
        <p:spPr>
          <a:xfrm>
            <a:off x="6307030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44">
            <a:extLst>
              <a:ext uri="{FF2B5EF4-FFF2-40B4-BE49-F238E27FC236}">
                <a16:creationId xmlns:a16="http://schemas.microsoft.com/office/drawing/2014/main" id="{EC6BCB17-5AE8-4923-AAAD-470F0F68CCB6}"/>
              </a:ext>
            </a:extLst>
          </p:cNvPr>
          <p:cNvSpPr/>
          <p:nvPr userDrawn="1"/>
        </p:nvSpPr>
        <p:spPr>
          <a:xfrm>
            <a:off x="9217447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rgbClr val="F4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537601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6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3451404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7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6361820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8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9272237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3377425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и и данные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8" name="Прямоугольник: скругленные углы 35">
            <a:extLst>
              <a:ext uri="{FF2B5EF4-FFF2-40B4-BE49-F238E27FC236}">
                <a16:creationId xmlns:a16="http://schemas.microsoft.com/office/drawing/2014/main" id="{DA0CACC1-C1B3-4839-BBE8-3DD0EEA4205C}"/>
              </a:ext>
            </a:extLst>
          </p:cNvPr>
          <p:cNvSpPr/>
          <p:nvPr userDrawn="1"/>
        </p:nvSpPr>
        <p:spPr>
          <a:xfrm>
            <a:off x="482811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38">
            <a:extLst>
              <a:ext uri="{FF2B5EF4-FFF2-40B4-BE49-F238E27FC236}">
                <a16:creationId xmlns:a16="http://schemas.microsoft.com/office/drawing/2014/main" id="{60F71AB8-D77B-4872-A40D-FA29CC48C7A9}"/>
              </a:ext>
            </a:extLst>
          </p:cNvPr>
          <p:cNvSpPr/>
          <p:nvPr userDrawn="1"/>
        </p:nvSpPr>
        <p:spPr>
          <a:xfrm>
            <a:off x="3396614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41">
            <a:extLst>
              <a:ext uri="{FF2B5EF4-FFF2-40B4-BE49-F238E27FC236}">
                <a16:creationId xmlns:a16="http://schemas.microsoft.com/office/drawing/2014/main" id="{4FD9268D-798C-4A59-9503-0BEA46A6C9D6}"/>
              </a:ext>
            </a:extLst>
          </p:cNvPr>
          <p:cNvSpPr/>
          <p:nvPr userDrawn="1"/>
        </p:nvSpPr>
        <p:spPr>
          <a:xfrm>
            <a:off x="6307030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44">
            <a:extLst>
              <a:ext uri="{FF2B5EF4-FFF2-40B4-BE49-F238E27FC236}">
                <a16:creationId xmlns:a16="http://schemas.microsoft.com/office/drawing/2014/main" id="{EC6BCB17-5AE8-4923-AAAD-470F0F68CCB6}"/>
              </a:ext>
            </a:extLst>
          </p:cNvPr>
          <p:cNvSpPr/>
          <p:nvPr userDrawn="1"/>
        </p:nvSpPr>
        <p:spPr>
          <a:xfrm>
            <a:off x="9217447" y="1319649"/>
            <a:ext cx="2495128" cy="4523501"/>
          </a:xfrm>
          <a:prstGeom prst="roundRect">
            <a:avLst>
              <a:gd name="adj" fmla="val 55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иаграмма 2"/>
          <p:cNvSpPr>
            <a:spLocks noGrp="1"/>
          </p:cNvSpPr>
          <p:nvPr>
            <p:ph type="chart" sz="quarter" idx="17" hasCustomPrompt="1"/>
          </p:nvPr>
        </p:nvSpPr>
        <p:spPr>
          <a:xfrm>
            <a:off x="537601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8" name="Диаграмма 2"/>
          <p:cNvSpPr>
            <a:spLocks noGrp="1"/>
          </p:cNvSpPr>
          <p:nvPr>
            <p:ph type="chart" sz="quarter" idx="18" hasCustomPrompt="1"/>
          </p:nvPr>
        </p:nvSpPr>
        <p:spPr>
          <a:xfrm>
            <a:off x="3451404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19" name="Диаграмма 2"/>
          <p:cNvSpPr>
            <a:spLocks noGrp="1"/>
          </p:cNvSpPr>
          <p:nvPr>
            <p:ph type="chart" sz="quarter" idx="19" hasCustomPrompt="1"/>
          </p:nvPr>
        </p:nvSpPr>
        <p:spPr>
          <a:xfrm>
            <a:off x="6361820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  <p:sp>
        <p:nvSpPr>
          <p:cNvPr id="20" name="Диаграмма 2"/>
          <p:cNvSpPr>
            <a:spLocks noGrp="1"/>
          </p:cNvSpPr>
          <p:nvPr>
            <p:ph type="chart" sz="quarter" idx="20" hasCustomPrompt="1"/>
          </p:nvPr>
        </p:nvSpPr>
        <p:spPr>
          <a:xfrm>
            <a:off x="9272237" y="1457860"/>
            <a:ext cx="2385548" cy="4247078"/>
          </a:xfrm>
        </p:spPr>
        <p:txBody>
          <a:bodyPr tIns="828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данные</a:t>
            </a:r>
          </a:p>
        </p:txBody>
      </p:sp>
    </p:spTree>
    <p:extLst>
      <p:ext uri="{BB962C8B-B14F-4D97-AF65-F5344CB8AC3E}">
        <p14:creationId xmlns:p14="http://schemas.microsoft.com/office/powerpoint/2010/main" val="1105898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 Узкая графика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34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E0B48-710B-4E06-B8CC-F622CE9EE0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332579" y="1089464"/>
            <a:ext cx="7526843" cy="48963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138F27F-67C1-4DFB-8B2B-6907EDF1BE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03022" y="2233611"/>
            <a:ext cx="558801" cy="419101"/>
          </a:xfrm>
          <a:prstGeom prst="rect">
            <a:avLst/>
          </a:prstGeom>
        </p:spPr>
      </p:pic>
      <p:sp>
        <p:nvSpPr>
          <p:cNvPr id="26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7119098" y="4225542"/>
            <a:ext cx="2019600" cy="20196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ctr"/>
          </a:blipFill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008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Выбрать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916674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0B48-710B-4E06-B8CC-F622CE9EE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332579" y="1089464"/>
            <a:ext cx="7526843" cy="48963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FDBB4D-6277-40DB-9378-B07D01FF2D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103022" y="2233611"/>
            <a:ext cx="558801" cy="419101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6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7119098" y="4225542"/>
            <a:ext cx="2019600" cy="2019600"/>
          </a:xfrm>
          <a:prstGeom prst="ellipse">
            <a:avLst/>
          </a:prstGeom>
          <a:blipFill dpi="0" rotWithShape="1">
            <a:blip r:embed="rId9"/>
            <a:srcRect/>
            <a:tile tx="0" ty="0" sx="100000" sy="100000" flip="none" algn="ctr"/>
          </a:blipFill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008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Выбрать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14056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1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E0B48-710B-4E06-B8CC-F622CE9EE0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332579" y="1089464"/>
            <a:ext cx="7526843" cy="48963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138F27F-67C1-4DFB-8B2B-6907EDF1BE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103022" y="2233611"/>
            <a:ext cx="558801" cy="419101"/>
          </a:xfrm>
          <a:prstGeom prst="rect">
            <a:avLst/>
          </a:prstGeom>
        </p:spPr>
      </p:pic>
      <p:sp>
        <p:nvSpPr>
          <p:cNvPr id="26" name="Рисунок 2"/>
          <p:cNvSpPr>
            <a:spLocks noGrp="1"/>
          </p:cNvSpPr>
          <p:nvPr>
            <p:ph type="pic" sz="quarter" idx="17" hasCustomPrompt="1"/>
          </p:nvPr>
        </p:nvSpPr>
        <p:spPr>
          <a:xfrm>
            <a:off x="7119098" y="4225542"/>
            <a:ext cx="2019600" cy="2019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ctr"/>
          </a:blipFill>
          <a:effectLst>
            <a:outerShdw blurRad="381000" dist="88900" dir="8100000" algn="tr" rotWithShape="0">
              <a:srgbClr val="73B0FF">
                <a:alpha val="70000"/>
              </a:srgbClr>
            </a:outerShdw>
          </a:effectLst>
        </p:spPr>
        <p:txBody>
          <a:bodyPr tIns="1008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Выбрать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E072D-7301-63EE-7E5E-59DD0A61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0ADBCE-9AB9-180E-DBC3-E1DBB83755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14F4F747-C182-4AC6-7B53-F3E642BA21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3323" y="6311047"/>
            <a:ext cx="514489" cy="286603"/>
          </a:xfrm>
        </p:spPr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499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0B48-710B-4E06-B8CC-F622CE9EE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332579" y="1089464"/>
            <a:ext cx="7526843" cy="48963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FDBB4D-6277-40DB-9378-B07D01FF2D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103022" y="2233611"/>
            <a:ext cx="558801" cy="4191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97187552-510B-B748-D22C-E20AC64B6A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3323" y="6311047"/>
            <a:ext cx="514489" cy="286603"/>
          </a:xfrm>
        </p:spPr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81B71C-2C95-F684-C950-4944A93391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19098" y="4225542"/>
            <a:ext cx="2019600" cy="2019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ctr"/>
          </a:blipFill>
          <a:effectLst>
            <a:outerShdw blurRad="381000" dist="88900" dir="8100000" algn="tr" rotWithShape="0">
              <a:srgbClr val="73B0FF">
                <a:alpha val="70000"/>
              </a:srgbClr>
            </a:outerShdw>
          </a:effectLst>
        </p:spPr>
        <p:txBody>
          <a:bodyPr tIns="10080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Выбрать изображение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C51A759-51C3-4F2B-EB55-992D1F13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00367-7163-78D6-4AF2-DF583E65B8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86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C6644-8BA0-4FCB-85D8-48A90BF07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9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925748" y="1630195"/>
            <a:ext cx="2851200" cy="285120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0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415052" y="1630195"/>
            <a:ext cx="2851200" cy="285120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49E43-DCB1-4C91-8A90-7399A022C8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15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925748" y="1630195"/>
            <a:ext cx="2851200" cy="28512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6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415052" y="1630195"/>
            <a:ext cx="2851200" cy="28512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366449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C6644-8BA0-4FCB-85D8-48A90BF07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9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677507" y="1825152"/>
            <a:ext cx="2458800" cy="245880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0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055693" y="1825152"/>
            <a:ext cx="2458800" cy="245880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4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866600" y="1825152"/>
            <a:ext cx="2458800" cy="245880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095948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49E43-DCB1-4C91-8A90-7399A022C8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11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677507" y="1825152"/>
            <a:ext cx="2458800" cy="24588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3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055693" y="1825152"/>
            <a:ext cx="2458800" cy="24588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7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866600" y="1825152"/>
            <a:ext cx="2458800" cy="24588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152000" rtlCol="0" anchor="ctr">
            <a:normAutofit/>
          </a:bodyPr>
          <a:lstStyle>
            <a:lvl1pPr marL="0" indent="0">
              <a:buNone/>
              <a:defRPr lang="ru-RU" sz="11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690123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C6644-8BA0-4FCB-85D8-48A90BF07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9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6196" y="2093144"/>
            <a:ext cx="1958400" cy="195840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152000" rIns="0" bIns="0" rtlCol="0" anchor="ctr">
            <a:normAutofit/>
          </a:bodyPr>
          <a:lstStyle>
            <a:lvl1pPr>
              <a:defRPr lang="ru-RU" sz="110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0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758674" y="2093144"/>
            <a:ext cx="1958400" cy="195840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152000" rIns="0" bIns="0" rtlCol="0" anchor="ctr">
            <a:normAutofit/>
          </a:bodyPr>
          <a:lstStyle>
            <a:lvl1pPr>
              <a:defRPr lang="ru-RU" sz="110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4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667848" y="2093144"/>
            <a:ext cx="1958400" cy="195840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152000" rIns="0" bIns="0" rtlCol="0" anchor="ctr">
            <a:normAutofit/>
          </a:bodyPr>
          <a:lstStyle>
            <a:lvl1pPr>
              <a:defRPr lang="ru-RU" sz="110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7" name="Рисунок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577022" y="2093144"/>
            <a:ext cx="1958400" cy="195840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0" dist="63500" dir="8100000" algn="tl" rotWithShape="0">
              <a:srgbClr val="73B0FF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1152000" rIns="0" bIns="0" rtlCol="0" anchor="ctr">
            <a:normAutofit/>
          </a:bodyPr>
          <a:lstStyle>
            <a:lvl1pPr>
              <a:defRPr lang="ru-RU" sz="110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55694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49E43-DCB1-4C91-8A90-7399A022C8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15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6196" y="2093144"/>
            <a:ext cx="1958400" cy="19584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8000" rtlCol="0" anchor="ctr">
            <a:noAutofit/>
          </a:bodyPr>
          <a:lstStyle>
            <a:lvl1pPr marL="0" indent="0">
              <a:buNone/>
              <a:defRPr lang="ru-RU" sz="10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6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758674" y="2093144"/>
            <a:ext cx="1958400" cy="19584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8000" rtlCol="0" anchor="ctr">
            <a:noAutofit/>
          </a:bodyPr>
          <a:lstStyle>
            <a:lvl1pPr marL="0" indent="0">
              <a:buNone/>
              <a:defRPr lang="ru-RU" sz="10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8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667848" y="2093144"/>
            <a:ext cx="1958400" cy="19584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8000" rtlCol="0" anchor="ctr">
            <a:noAutofit/>
          </a:bodyPr>
          <a:lstStyle>
            <a:lvl1pPr marL="0" indent="0">
              <a:buNone/>
              <a:defRPr lang="ru-RU" sz="10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9" name="Рисунок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3577022" y="2093144"/>
            <a:ext cx="1958400" cy="19584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08000" rtlCol="0" anchor="ctr">
            <a:noAutofit/>
          </a:bodyPr>
          <a:lstStyle>
            <a:lvl1pPr marL="0" indent="0">
              <a:buNone/>
              <a:defRPr lang="ru-RU" sz="10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811609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 Широкая графика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046740-EF9A-417D-8BF8-483357AB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950" y="508879"/>
            <a:ext cx="2642063" cy="5544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93B9E21-3EAA-461B-B7E7-B39056143416}"/>
              </a:ext>
            </a:extLst>
          </p:cNvPr>
          <p:cNvGrpSpPr/>
          <p:nvPr userDrawn="1"/>
        </p:nvGrpSpPr>
        <p:grpSpPr>
          <a:xfrm>
            <a:off x="8676491" y="-6556"/>
            <a:ext cx="3515513" cy="6864557"/>
            <a:chOff x="9565779" y="1718305"/>
            <a:chExt cx="2632167" cy="513969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1C68BB8-F7E0-4EC7-A18C-7BDDE0A69729}"/>
                </a:ext>
              </a:extLst>
            </p:cNvPr>
            <p:cNvGrpSpPr/>
            <p:nvPr/>
          </p:nvGrpSpPr>
          <p:grpSpPr>
            <a:xfrm>
              <a:off x="9565779" y="3429000"/>
              <a:ext cx="2632167" cy="3429000"/>
              <a:chOff x="4337858" y="0"/>
              <a:chExt cx="5264333" cy="6858000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BB900DF1-ABAC-469E-BB46-181F8D66B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37858" y="0"/>
                <a:ext cx="3516284" cy="6858000"/>
              </a:xfrm>
              <a:prstGeom prst="rect">
                <a:avLst/>
              </a:prstGeom>
            </p:spPr>
          </p:pic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A4459726-36A9-4B34-ABBB-3707FA11F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8712" y="0"/>
                <a:ext cx="863479" cy="68580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C62C211E-69C9-472C-A871-2D4F19F36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54142" y="1"/>
                <a:ext cx="884569" cy="6857999"/>
              </a:xfrm>
              <a:prstGeom prst="rect">
                <a:avLst/>
              </a:prstGeom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F92C8BE-FD97-4FB6-A01B-8B1D771A9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5779" y="1718305"/>
              <a:ext cx="2632167" cy="171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012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C6644-8BA0-4FCB-85D8-48A90BF07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2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739109" y="1525666"/>
            <a:ext cx="1080000" cy="108000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3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386094" y="1525666"/>
            <a:ext cx="1080000" cy="108000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5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837099" y="1525666"/>
            <a:ext cx="1080000" cy="108000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6" name="Рисунок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88104" y="1525666"/>
            <a:ext cx="1080000" cy="108000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8" name="Рисунок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739109" y="4179137"/>
            <a:ext cx="1080000" cy="108000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9" name="Рисунок 2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86094" y="4179137"/>
            <a:ext cx="1080000" cy="108000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37099" y="4179137"/>
            <a:ext cx="1080000" cy="108000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21" name="Рисунок 2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288104" y="4179137"/>
            <a:ext cx="1080000" cy="108000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rgbClr val="73B0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573299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лжностные лица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49E43-DCB1-4C91-8A90-7399A022C8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243767" y="1108064"/>
            <a:ext cx="7704465" cy="5014308"/>
          </a:xfrm>
          <a:prstGeom prst="rect">
            <a:avLst/>
          </a:prstGeom>
        </p:spPr>
      </p:pic>
      <p:sp>
        <p:nvSpPr>
          <p:cNvPr id="29" name="Рисунок 2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739109" y="1525666"/>
            <a:ext cx="1080000" cy="10800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0" name="Рисунок 2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386094" y="1525666"/>
            <a:ext cx="1080000" cy="10800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837099" y="1525666"/>
            <a:ext cx="1080000" cy="10800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2" name="Рисунок 2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88104" y="1525666"/>
            <a:ext cx="1080000" cy="10800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7" name="Рисунок 2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739109" y="4179137"/>
            <a:ext cx="1080000" cy="10800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8" name="Рисунок 2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86094" y="4179137"/>
            <a:ext cx="1080000" cy="10800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39" name="Рисунок 2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37099" y="4179137"/>
            <a:ext cx="1080000" cy="10800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40" name="Рисунок 2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288104" y="4179137"/>
            <a:ext cx="1080000" cy="1080000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17500" dist="63500" dir="8100000" algn="tl" rotWithShape="0">
              <a:schemeClr val="accent1">
                <a:lumMod val="50000"/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>
            <a:noAutofit/>
          </a:bodyPr>
          <a:lstStyle>
            <a:lvl1pPr marL="0" indent="0">
              <a:buNone/>
              <a:defRPr lang="ru-RU" sz="600" dirty="0">
                <a:solidFill>
                  <a:srgbClr val="2354D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ru-RU" dirty="0"/>
              <a:t>Выбрать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09868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2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297408"/>
            <a:ext cx="7344000" cy="42624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58977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297408"/>
            <a:ext cx="7335838" cy="42624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4445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032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22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057666"/>
            <a:ext cx="5392800" cy="3128400"/>
          </a:xfrm>
          <a:prstGeom prst="roundRect">
            <a:avLst>
              <a:gd name="adj" fmla="val 2432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6320446" y="1057666"/>
            <a:ext cx="5392800" cy="3128400"/>
          </a:xfrm>
          <a:prstGeom prst="roundRect">
            <a:avLst>
              <a:gd name="adj" fmla="val 2432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265110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057666"/>
            <a:ext cx="5392800" cy="3128400"/>
          </a:xfrm>
          <a:prstGeom prst="roundRect">
            <a:avLst>
              <a:gd name="adj" fmla="val 2432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6320446" y="1057666"/>
            <a:ext cx="5392800" cy="3128400"/>
          </a:xfrm>
          <a:prstGeom prst="roundRect">
            <a:avLst>
              <a:gd name="adj" fmla="val 2432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950641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7" hasCustomPrompt="1"/>
          </p:nvPr>
        </p:nvSpPr>
        <p:spPr>
          <a:xfrm>
            <a:off x="8273680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8" hasCustomPrompt="1"/>
          </p:nvPr>
        </p:nvSpPr>
        <p:spPr>
          <a:xfrm>
            <a:off x="4381315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123736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88950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7" hasCustomPrompt="1"/>
          </p:nvPr>
        </p:nvSpPr>
        <p:spPr>
          <a:xfrm>
            <a:off x="8273680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8" hasCustomPrompt="1"/>
          </p:nvPr>
        </p:nvSpPr>
        <p:spPr>
          <a:xfrm>
            <a:off x="4381315" y="1406981"/>
            <a:ext cx="3445200" cy="2001600"/>
          </a:xfrm>
          <a:prstGeom prst="roundRect">
            <a:avLst>
              <a:gd name="adj" fmla="val 2432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09013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001000" y="1052513"/>
            <a:ext cx="8190000" cy="4752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27556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идж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001000" y="1052513"/>
            <a:ext cx="8190000" cy="4752000"/>
          </a:xfrm>
          <a:prstGeom prst="roundRect">
            <a:avLst>
              <a:gd name="adj" fmla="val 2432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656349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86387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56C5E-ADF5-4C92-91C4-8C7B09E1B4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19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478579" y="1594799"/>
            <a:ext cx="7411702" cy="4823769"/>
          </a:xfrm>
          <a:prstGeom prst="rect">
            <a:avLst/>
          </a:prstGeom>
        </p:spPr>
      </p:pic>
      <p:sp>
        <p:nvSpPr>
          <p:cNvPr id="19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3801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5172874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961481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22168218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478579" y="1594799"/>
            <a:ext cx="7411702" cy="4823769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3801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5172874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961481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2401958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478579" y="1379312"/>
            <a:ext cx="7411702" cy="4821463"/>
          </a:xfrm>
          <a:prstGeom prst="rect">
            <a:avLst/>
          </a:prstGeom>
        </p:spPr>
      </p:pic>
      <p:sp>
        <p:nvSpPr>
          <p:cNvPr id="7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3801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5172874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961481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1249532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478579" y="1595952"/>
            <a:ext cx="7411702" cy="4821463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3801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>
            <a:outerShdw blurRad="508000" dist="63500" dir="2700000" algn="tl" rotWithShape="0">
              <a:prstClr val="black">
                <a:alpha val="10000"/>
              </a:prst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5172874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>
            <a:outerShdw blurRad="508000" dist="63500" dir="2700000" algn="tl" rotWithShape="0">
              <a:prstClr val="black">
                <a:alpha val="10000"/>
              </a:prst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8961481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>
            <a:outerShdw blurRad="508000" dist="63500" dir="2700000" algn="tl" rotWithShape="0">
              <a:prstClr val="black">
                <a:alpha val="10000"/>
              </a:prst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306416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368000" y="1681389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5033224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5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368788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9A9B72-C171-4D00-A13F-CCF1F963A2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4" name="Текст 11">
            <a:extLst>
              <a:ext uri="{FF2B5EF4-FFF2-40B4-BE49-F238E27FC236}">
                <a16:creationId xmlns:a16="http://schemas.microsoft.com/office/drawing/2014/main" id="{B16C669C-A93F-34F8-E67E-992C8B8C7E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9A99EA71-7A42-AF06-578E-AC75733C2C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44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368788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8950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419935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6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368788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8950" y="1844675"/>
            <a:ext cx="3456000" cy="4356000"/>
          </a:xfrm>
          <a:prstGeom prst="roundRect">
            <a:avLst>
              <a:gd name="adj" fmla="val 2432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481433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5040044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7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7187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одну строк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863875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A56C5E-ADF5-4C92-91C4-8C7B09E1B4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29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892100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8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980312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8154966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9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35722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vert="horz" lIns="0" tIns="122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2790250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0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85218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5148310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2816764" y="1844675"/>
            <a:ext cx="1940400" cy="4356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148110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9075231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8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6727010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4068626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1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9075231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8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6727010" y="1844675"/>
            <a:ext cx="192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8455053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8256575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8707173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2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8256575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32149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з лого/заголовка_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69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7" y="1844675"/>
            <a:ext cx="7333787" cy="2772000"/>
          </a:xfrm>
          <a:prstGeom prst="roundRect">
            <a:avLst>
              <a:gd name="adj" fmla="val 3533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4372490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3_dark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7" y="1844675"/>
            <a:ext cx="7333787" cy="2772000"/>
          </a:xfrm>
          <a:prstGeom prst="roundRect">
            <a:avLst>
              <a:gd name="adj" fmla="val 3533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4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6066239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488950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8256575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ctr" rotWithShape="0">
              <a:srgbClr val="73B0FF">
                <a:alpha val="50000"/>
              </a:srgb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25419228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едиа 14">
    <p:bg>
      <p:bgPr>
        <a:solidFill>
          <a:srgbClr val="235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4378788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488950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8256575" y="1844675"/>
            <a:ext cx="3456000" cy="2772000"/>
          </a:xfrm>
          <a:prstGeom prst="roundRect">
            <a:avLst>
              <a:gd name="adj" fmla="val 5075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381000" dist="88900" dir="8100000" algn="tr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22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8381213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139168" y="1454816"/>
            <a:ext cx="7913665" cy="514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771839" y="1832344"/>
            <a:ext cx="6640015" cy="4067045"/>
          </a:xfrm>
          <a:prstGeom prst="roundRect">
            <a:avLst>
              <a:gd name="adj" fmla="val 2457"/>
            </a:avLst>
          </a:pr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rgbClr val="73B0FF">
                <a:alpha val="50000"/>
              </a:srgb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182714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2139168" y="1460155"/>
            <a:ext cx="7913665" cy="5148000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2771839" y="1832344"/>
            <a:ext cx="6640015" cy="4067045"/>
          </a:xfrm>
          <a:prstGeom prst="roundRect">
            <a:avLst>
              <a:gd name="adj" fmla="val 2457"/>
            </a:avLst>
          </a:pr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109009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478579" y="1594799"/>
            <a:ext cx="7411702" cy="4823769"/>
          </a:xfrm>
          <a:prstGeom prst="rect">
            <a:avLst/>
          </a:prstGeom>
        </p:spPr>
      </p:pic>
      <p:sp>
        <p:nvSpPr>
          <p:cNvPr id="14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902689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rgbClr val="73B0FF">
                <a:alpha val="50000"/>
              </a:srgb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6783775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rgbClr val="73B0FF">
                <a:alpha val="50000"/>
              </a:srgb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1521545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478579" y="1594799"/>
            <a:ext cx="7411702" cy="4823769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902689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  <p:sp>
        <p:nvSpPr>
          <p:cNvPr id="1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6783775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212893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88950" y="1847522"/>
            <a:ext cx="6406133" cy="4169313"/>
          </a:xfrm>
          <a:prstGeom prst="rect">
            <a:avLst/>
          </a:prstGeom>
        </p:spPr>
      </p:pic>
      <p:sp>
        <p:nvSpPr>
          <p:cNvPr id="14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902689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rgbClr val="73B0FF">
                <a:alpha val="50000"/>
              </a:srgbClr>
            </a:outerShdw>
          </a:effectLst>
        </p:spPr>
        <p:txBody>
          <a:bodyPr vert="horz" lIns="0" tIns="1584000" rIns="0" bIns="0" rtlCol="0" anchor="ctr">
            <a:normAutofit/>
          </a:bodyPr>
          <a:lstStyle>
            <a:lvl1pPr>
              <a:defRPr lang="ru-RU" sz="1100" baseline="0" dirty="0">
                <a:solidFill>
                  <a:srgbClr val="2354D6"/>
                </a:solidFill>
              </a:defRPr>
            </a:lvl1pPr>
          </a:lstStyle>
          <a:p>
            <a:pPr marL="0" lvl="0" indent="0" algn="ctr">
              <a:buNone/>
            </a:pPr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38757550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2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89935" y="1844675"/>
            <a:ext cx="6406133" cy="4169313"/>
          </a:xfrm>
          <a:prstGeom prst="rect">
            <a:avLst/>
          </a:prstGeom>
        </p:spPr>
      </p:pic>
      <p:sp>
        <p:nvSpPr>
          <p:cNvPr id="15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902689" y="2249255"/>
            <a:ext cx="4507200" cy="2764800"/>
          </a:xfrm>
          <a:prstGeom prst="roundRect">
            <a:avLst>
              <a:gd name="adj" fmla="val 2457"/>
            </a:avLst>
          </a:pr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>
            <a:outerShdw blurRad="381000" dist="88900" dir="8100000" algn="tl" rotWithShape="0">
              <a:schemeClr val="accent1">
                <a:lumMod val="50000"/>
                <a:alpha val="70000"/>
              </a:schemeClr>
            </a:outerShdw>
          </a:effectLst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203302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_без лого/заголовка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7BF84-5D93-4B70-8001-691DFE9D0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00" y="0"/>
            <a:ext cx="262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FFFFF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B6E11A-963B-40F3-A861-B79CC656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8950" y="325630"/>
            <a:ext cx="9288463" cy="44319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88950" y="2252060"/>
            <a:ext cx="5201531" cy="3383702"/>
          </a:xfrm>
          <a:prstGeom prst="rect">
            <a:avLst/>
          </a:prstGeom>
        </p:spPr>
      </p:pic>
      <p:sp>
        <p:nvSpPr>
          <p:cNvPr id="10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9056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33695378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диа 2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9F811A-DBE9-466C-AC61-6FBD9A4B0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88928" y="2252060"/>
            <a:ext cx="5201989" cy="3384000"/>
          </a:xfrm>
          <a:prstGeom prst="rect">
            <a:avLst/>
          </a:prstGeom>
        </p:spPr>
      </p:pic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1195124" y="6474539"/>
            <a:ext cx="517451" cy="123111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31462" y="560299"/>
            <a:ext cx="573824" cy="5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13C31-E75C-4AA5-90F6-0231BCF830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43519" y="320343"/>
            <a:ext cx="1569056" cy="360000"/>
          </a:xfrm>
          <a:prstGeom prst="rect">
            <a:avLst/>
          </a:prstGeom>
        </p:spPr>
      </p:pic>
      <p:sp>
        <p:nvSpPr>
          <p:cNvPr id="7" name="Текст 11">
            <a:extLst>
              <a:ext uri="{FF2B5EF4-FFF2-40B4-BE49-F238E27FC236}">
                <a16:creationId xmlns:a16="http://schemas.microsoft.com/office/drawing/2014/main" id="{BE24BDD4-97EB-49BA-9A0F-A3470B71AC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97" y="262556"/>
            <a:ext cx="92959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1905662" y="2016722"/>
            <a:ext cx="1857600" cy="4006888"/>
          </a:xfrm>
          <a:prstGeom prst="round2SameRect">
            <a:avLst>
              <a:gd name="adj1" fmla="val 0"/>
              <a:gd name="adj2" fmla="val 11959"/>
            </a:avLst>
          </a:pr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60000" sy="60000" flip="none" algn="ctr"/>
          </a:blipFill>
          <a:ln>
            <a:noFill/>
          </a:ln>
          <a:effectLst/>
        </p:spPr>
        <p:txBody>
          <a:bodyPr tIns="1584000" anchor="ctr">
            <a:normAutofit/>
          </a:bodyPr>
          <a:lstStyle>
            <a:lvl1pPr marL="0" indent="0" algn="ctr">
              <a:buNone/>
              <a:defRPr sz="1100" baseline="0">
                <a:solidFill>
                  <a:srgbClr val="2354D6"/>
                </a:solidFill>
              </a:defRPr>
            </a:lvl1pPr>
          </a:lstStyle>
          <a:p>
            <a:r>
              <a:rPr lang="ru-RU" dirty="0"/>
              <a:t>Вставить изображение и перенести его «На задний план» через правую кнопку мышки</a:t>
            </a:r>
          </a:p>
        </p:txBody>
      </p:sp>
    </p:spTree>
    <p:extLst>
      <p:ext uri="{BB962C8B-B14F-4D97-AF65-F5344CB8AC3E}">
        <p14:creationId xmlns:p14="http://schemas.microsoft.com/office/powerpoint/2010/main" val="1772371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A4A3A4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Слайд свободного наполнения с боковой панел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5"/>
          </p:nvPr>
        </p:nvSpPr>
        <p:spPr>
          <a:xfrm>
            <a:off x="10679906" y="6474539"/>
            <a:ext cx="1032669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r">
              <a:defRPr sz="800">
                <a:solidFill>
                  <a:schemeClr val="accent6"/>
                </a:solidFill>
                <a:latin typeface="Cera CY" panose="00000500000000000000" pitchFamily="2" charset="-52"/>
              </a:defRPr>
            </a:lvl1pPr>
          </a:lstStyle>
          <a:p>
            <a:fld id="{58A9CFFD-EE99-4E11-B8BC-23AC5DDB75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08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74">
          <p15:clr>
            <a:srgbClr val="F26B43"/>
          </p15:clr>
        </p15:guide>
        <p15:guide id="3" orient="horz" pos="799">
          <p15:clr>
            <a:srgbClr val="F26B43"/>
          </p15:clr>
        </p15:guide>
        <p15:guide id="5" pos="3840">
          <p15:clr>
            <a:srgbClr val="A4A3A4"/>
          </p15:clr>
        </p15:guide>
        <p15:guide id="6" orient="horz" pos="504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 2">
    <p:bg>
      <p:bgPr>
        <a:solidFill>
          <a:srgbClr val="235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102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85"/>
            </p:custDataLst>
            <p:extLst>
              <p:ext uri="{D42A27DB-BD31-4B8C-83A1-F6EECF244321}">
                <p14:modId xmlns:p14="http://schemas.microsoft.com/office/powerpoint/2010/main" val="1816334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1" name="Слайд think-cell" r:id="rId86" imgW="538" imgH="541" progId="TCLayout.ActiveDocument.1">
                  <p:embed/>
                </p:oleObj>
              </mc:Choice>
              <mc:Fallback>
                <p:oleObj name="Слайд think-cell" r:id="rId86" imgW="538" imgH="54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DC2988-5D65-4953-9200-7090D2FA5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323" y="6311047"/>
            <a:ext cx="514489" cy="2866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38B0AD-5B62-496D-B546-DCABAD799B7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58F33-B34D-C846-861F-C128DF6C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69875"/>
            <a:ext cx="9288463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C8371-5814-DC4E-BFAE-28AE1348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950" y="1062038"/>
            <a:ext cx="11233150" cy="3563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363538" lvl="0" indent="-3635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57C0"/>
              </a:buClr>
              <a:buFont typeface="Tahoma" panose="020B0604030504040204" pitchFamily="34" charset="0"/>
            </a:pPr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948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1" r:id="rId2"/>
    <p:sldLayoutId id="2147483664" r:id="rId3"/>
    <p:sldLayoutId id="2147483682" r:id="rId4"/>
    <p:sldLayoutId id="2147483680" r:id="rId5"/>
    <p:sldLayoutId id="2147483683" r:id="rId6"/>
    <p:sldLayoutId id="2147483679" r:id="rId7"/>
    <p:sldLayoutId id="2147483678" r:id="rId8"/>
    <p:sldLayoutId id="2147483671" r:id="rId9"/>
    <p:sldLayoutId id="2147483672" r:id="rId10"/>
    <p:sldLayoutId id="2147483670" r:id="rId11"/>
    <p:sldLayoutId id="2147483684" r:id="rId12"/>
    <p:sldLayoutId id="2147483676" r:id="rId13"/>
    <p:sldLayoutId id="2147483677" r:id="rId14"/>
    <p:sldLayoutId id="2147483685" r:id="rId15"/>
    <p:sldLayoutId id="2147483667" r:id="rId16"/>
    <p:sldLayoutId id="2147483668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48" r:id="rId32"/>
    <p:sldLayoutId id="214748374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38" r:id="rId55"/>
    <p:sldLayoutId id="2147483721" r:id="rId56"/>
    <p:sldLayoutId id="2147483739" r:id="rId57"/>
    <p:sldLayoutId id="2147483722" r:id="rId58"/>
    <p:sldLayoutId id="2147483740" r:id="rId59"/>
    <p:sldLayoutId id="2147483723" r:id="rId60"/>
    <p:sldLayoutId id="2147483741" r:id="rId61"/>
    <p:sldLayoutId id="2147483724" r:id="rId62"/>
    <p:sldLayoutId id="2147483746" r:id="rId63"/>
    <p:sldLayoutId id="2147483725" r:id="rId64"/>
    <p:sldLayoutId id="2147483747" r:id="rId65"/>
    <p:sldLayoutId id="2147483726" r:id="rId66"/>
    <p:sldLayoutId id="2147483744" r:id="rId67"/>
    <p:sldLayoutId id="2147483727" r:id="rId68"/>
    <p:sldLayoutId id="2147483743" r:id="rId69"/>
    <p:sldLayoutId id="2147483728" r:id="rId70"/>
    <p:sldLayoutId id="2147483742" r:id="rId71"/>
    <p:sldLayoutId id="2147483729" r:id="rId72"/>
    <p:sldLayoutId id="2147483745" r:id="rId73"/>
    <p:sldLayoutId id="2147483730" r:id="rId74"/>
    <p:sldLayoutId id="2147483731" r:id="rId75"/>
    <p:sldLayoutId id="2147483732" r:id="rId76"/>
    <p:sldLayoutId id="2147483733" r:id="rId77"/>
    <p:sldLayoutId id="2147483734" r:id="rId78"/>
    <p:sldLayoutId id="2147483735" r:id="rId79"/>
    <p:sldLayoutId id="2147483736" r:id="rId80"/>
    <p:sldLayoutId id="2147483737" r:id="rId81"/>
    <p:sldLayoutId id="2147483751" r:id="rId8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lang="ru-RU" sz="1400" kern="1200" dirty="0" smtClean="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pos="3704">
          <p15:clr>
            <a:srgbClr val="F26B43"/>
          </p15:clr>
        </p15:guide>
        <p15:guide id="4" pos="1527">
          <p15:clr>
            <a:srgbClr val="F26B43"/>
          </p15:clr>
        </p15:guide>
        <p15:guide id="5" pos="2751">
          <p15:clr>
            <a:srgbClr val="F26B43"/>
          </p15:clr>
        </p15:guide>
        <p15:guide id="6" pos="6153">
          <p15:clr>
            <a:srgbClr val="F26B43"/>
          </p15:clr>
        </p15:guide>
        <p15:guide id="7" pos="4929">
          <p15:clr>
            <a:srgbClr val="F26B43"/>
          </p15:clr>
        </p15:guide>
        <p15:guide id="8" pos="1255">
          <p15:clr>
            <a:srgbClr val="F26B43"/>
          </p15:clr>
        </p15:guide>
        <p15:guide id="9" pos="2479">
          <p15:clr>
            <a:srgbClr val="F26B43"/>
          </p15:clr>
        </p15:guide>
        <p15:guide id="10" pos="3976">
          <p15:clr>
            <a:srgbClr val="F26B43"/>
          </p15:clr>
        </p15:guide>
        <p15:guide id="11" pos="5201">
          <p15:clr>
            <a:srgbClr val="F26B43"/>
          </p15:clr>
        </p15:guide>
        <p15:guide id="12" pos="6425">
          <p15:clr>
            <a:srgbClr val="F26B43"/>
          </p15:clr>
        </p15:guide>
        <p15:guide id="13" orient="horz" pos="164">
          <p15:clr>
            <a:srgbClr val="F26B43"/>
          </p15:clr>
        </p15:guide>
        <p15:guide id="14" orient="horz" pos="4156">
          <p15:clr>
            <a:srgbClr val="F26B43"/>
          </p15:clr>
        </p15:guide>
        <p15:guide id="15" orient="horz" pos="2160">
          <p15:clr>
            <a:srgbClr val="F26B43"/>
          </p15:clr>
        </p15:guide>
        <p15:guide id="17" orient="horz" pos="1911">
          <p15:clr>
            <a:srgbClr val="F26B43"/>
          </p15:clr>
        </p15:guide>
        <p15:guide id="18" orient="horz" pos="1412">
          <p15:clr>
            <a:srgbClr val="F26B43"/>
          </p15:clr>
        </p15:guide>
        <p15:guide id="19" orient="horz" pos="3657">
          <p15:clr>
            <a:srgbClr val="F26B43"/>
          </p15:clr>
        </p15:guide>
        <p15:guide id="21" orient="horz" pos="1162">
          <p15:clr>
            <a:srgbClr val="F26B43"/>
          </p15:clr>
        </p15:guide>
        <p15:guide id="22" orient="horz" pos="913">
          <p15:clr>
            <a:srgbClr val="F26B43"/>
          </p15:clr>
        </p15:guide>
        <p15:guide id="23" orient="horz" pos="663">
          <p15:clr>
            <a:srgbClr val="F26B43"/>
          </p15:clr>
        </p15:guide>
        <p15:guide id="24" orient="horz" pos="414">
          <p15:clr>
            <a:srgbClr val="F26B43"/>
          </p15:clr>
        </p15:guide>
        <p15:guide id="25" orient="horz" pos="1661">
          <p15:clr>
            <a:srgbClr val="F26B43"/>
          </p15:clr>
        </p15:guide>
        <p15:guide id="26" orient="horz" pos="2409">
          <p15:clr>
            <a:srgbClr val="F26B43"/>
          </p15:clr>
        </p15:guide>
        <p15:guide id="27" orient="horz" pos="2659">
          <p15:clr>
            <a:srgbClr val="F26B43"/>
          </p15:clr>
        </p15:guide>
        <p15:guide id="28" orient="horz" pos="2908">
          <p15:clr>
            <a:srgbClr val="F26B43"/>
          </p15:clr>
        </p15:guide>
        <p15:guide id="29" orient="horz" pos="3158">
          <p15:clr>
            <a:srgbClr val="F26B43"/>
          </p15:clr>
        </p15:guide>
        <p15:guide id="30" orient="horz" pos="3407">
          <p15:clr>
            <a:srgbClr val="F26B43"/>
          </p15:clr>
        </p15:guide>
        <p15:guide id="31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6.jpg"/><Relationship Id="rId5" Type="http://schemas.openxmlformats.org/officeDocument/2006/relationships/image" Target="../media/image80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5.sv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8.svg"/><Relationship Id="rId3" Type="http://schemas.openxmlformats.org/officeDocument/2006/relationships/tags" Target="../tags/tag4.xml"/><Relationship Id="rId7" Type="http://schemas.openxmlformats.org/officeDocument/2006/relationships/image" Target="../media/image36.emf"/><Relationship Id="rId12" Type="http://schemas.openxmlformats.org/officeDocument/2006/relationships/image" Target="../media/image186.sv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40.png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4.sv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26" Type="http://schemas.openxmlformats.org/officeDocument/2006/relationships/image" Target="../media/image205.svg"/><Relationship Id="rId18" Type="http://schemas.openxmlformats.org/officeDocument/2006/relationships/image" Target="../media/image1108.svg"/><Relationship Id="rId39" Type="http://schemas.openxmlformats.org/officeDocument/2006/relationships/image" Target="../media/image52.png"/><Relationship Id="rId3" Type="http://schemas.openxmlformats.org/officeDocument/2006/relationships/tags" Target="../tags/tag6.xml"/><Relationship Id="rId34" Type="http://schemas.openxmlformats.org/officeDocument/2006/relationships/image" Target="../media/image47.png"/><Relationship Id="rId7" Type="http://schemas.openxmlformats.org/officeDocument/2006/relationships/image" Target="../media/image103.svg"/><Relationship Id="rId33" Type="http://schemas.openxmlformats.org/officeDocument/2006/relationships/image" Target="../media/image156.svg"/><Relationship Id="rId12" Type="http://schemas.openxmlformats.org/officeDocument/2006/relationships/image" Target="../media/image191.svg"/><Relationship Id="rId38" Type="http://schemas.openxmlformats.org/officeDocument/2006/relationships/image" Target="../media/image51.png"/><Relationship Id="rId2" Type="http://schemas.openxmlformats.org/officeDocument/2006/relationships/tags" Target="../tags/tag5.xml"/><Relationship Id="rId29" Type="http://schemas.openxmlformats.org/officeDocument/2006/relationships/image" Target="../media/image45.png"/><Relationship Id="rId16" Type="http://schemas.openxmlformats.org/officeDocument/2006/relationships/image" Target="../media/image195.svg"/><Relationship Id="rId20" Type="http://schemas.openxmlformats.org/officeDocument/2006/relationships/image" Target="../media/image199.svg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32" Type="http://schemas.openxmlformats.org/officeDocument/2006/relationships/image" Target="../media/image46.png"/><Relationship Id="rId24" Type="http://schemas.openxmlformats.org/officeDocument/2006/relationships/image" Target="../media/image203.svg"/><Relationship Id="rId37" Type="http://schemas.openxmlformats.org/officeDocument/2006/relationships/image" Target="../media/image50.png"/><Relationship Id="rId5" Type="http://schemas.openxmlformats.org/officeDocument/2006/relationships/notesSlide" Target="../notesSlides/notesSlide2.xml"/><Relationship Id="rId23" Type="http://schemas.openxmlformats.org/officeDocument/2006/relationships/image" Target="../media/image43.png"/><Relationship Id="rId28" Type="http://schemas.openxmlformats.org/officeDocument/2006/relationships/image" Target="../media/image207.svg"/><Relationship Id="rId36" Type="http://schemas.openxmlformats.org/officeDocument/2006/relationships/image" Target="../media/image49.png"/><Relationship Id="rId10" Type="http://schemas.openxmlformats.org/officeDocument/2006/relationships/image" Target="../media/image42.png"/><Relationship Id="rId31" Type="http://schemas.openxmlformats.org/officeDocument/2006/relationships/image" Target="../media/image39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6.emf"/><Relationship Id="rId22" Type="http://schemas.openxmlformats.org/officeDocument/2006/relationships/image" Target="../media/image201.svg"/><Relationship Id="rId27" Type="http://schemas.openxmlformats.org/officeDocument/2006/relationships/image" Target="../media/image44.png"/><Relationship Id="rId30" Type="http://schemas.openxmlformats.org/officeDocument/2006/relationships/image" Target="../media/image209.svg"/><Relationship Id="rId35" Type="http://schemas.openxmlformats.org/officeDocument/2006/relationships/image" Target="../media/image48.png"/><Relationship Id="rId14" Type="http://schemas.openxmlformats.org/officeDocument/2006/relationships/image" Target="../media/image19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9.png"/><Relationship Id="rId3" Type="http://schemas.openxmlformats.org/officeDocument/2006/relationships/tags" Target="../tags/tag8.xml"/><Relationship Id="rId7" Type="http://schemas.openxmlformats.org/officeDocument/2006/relationships/image" Target="../media/image36.emf"/><Relationship Id="rId12" Type="http://schemas.openxmlformats.org/officeDocument/2006/relationships/image" Target="../media/image249.sv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4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03.sv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8.png"/><Relationship Id="rId14" Type="http://schemas.openxmlformats.org/officeDocument/2006/relationships/image" Target="../media/image19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90.svg"/><Relationship Id="rId18" Type="http://schemas.openxmlformats.org/officeDocument/2006/relationships/image" Target="../media/image60.png"/><Relationship Id="rId26" Type="http://schemas.openxmlformats.org/officeDocument/2006/relationships/image" Target="../media/image64.png"/><Relationship Id="rId39" Type="http://schemas.openxmlformats.org/officeDocument/2006/relationships/image" Target="../media/image71.png"/><Relationship Id="rId3" Type="http://schemas.openxmlformats.org/officeDocument/2006/relationships/tags" Target="../tags/tag10.xml"/><Relationship Id="rId21" Type="http://schemas.openxmlformats.org/officeDocument/2006/relationships/image" Target="../media/image298.svg"/><Relationship Id="rId34" Type="http://schemas.openxmlformats.org/officeDocument/2006/relationships/image" Target="../media/image68.png"/><Relationship Id="rId7" Type="http://schemas.openxmlformats.org/officeDocument/2006/relationships/image" Target="../media/image36.emf"/><Relationship Id="rId17" Type="http://schemas.openxmlformats.org/officeDocument/2006/relationships/image" Target="../media/image294.svg"/><Relationship Id="rId25" Type="http://schemas.openxmlformats.org/officeDocument/2006/relationships/image" Target="../media/image302.svg"/><Relationship Id="rId33" Type="http://schemas.openxmlformats.org/officeDocument/2006/relationships/image" Target="../media/image310.svg"/><Relationship Id="rId38" Type="http://schemas.openxmlformats.org/officeDocument/2006/relationships/image" Target="../media/image70.png"/><Relationship Id="rId2" Type="http://schemas.openxmlformats.org/officeDocument/2006/relationships/tags" Target="../tags/tag9.xml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29" Type="http://schemas.openxmlformats.org/officeDocument/2006/relationships/image" Target="../media/image306.sv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24" Type="http://schemas.openxmlformats.org/officeDocument/2006/relationships/image" Target="../media/image63.png"/><Relationship Id="rId32" Type="http://schemas.openxmlformats.org/officeDocument/2006/relationships/image" Target="../media/image67.png"/><Relationship Id="rId37" Type="http://schemas.openxmlformats.org/officeDocument/2006/relationships/image" Target="../media/image314.sv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292.svg"/><Relationship Id="rId23" Type="http://schemas.openxmlformats.org/officeDocument/2006/relationships/image" Target="../media/image300.svg"/><Relationship Id="rId28" Type="http://schemas.openxmlformats.org/officeDocument/2006/relationships/image" Target="../media/image65.png"/><Relationship Id="rId36" Type="http://schemas.openxmlformats.org/officeDocument/2006/relationships/image" Target="../media/image69.png"/><Relationship Id="rId10" Type="http://schemas.openxmlformats.org/officeDocument/2006/relationships/image" Target="../media/image57.png"/><Relationship Id="rId19" Type="http://schemas.openxmlformats.org/officeDocument/2006/relationships/image" Target="../media/image296.svg"/><Relationship Id="rId31" Type="http://schemas.openxmlformats.org/officeDocument/2006/relationships/image" Target="../media/image308.sv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6.png"/><Relationship Id="rId14" Type="http://schemas.openxmlformats.org/officeDocument/2006/relationships/image" Target="../media/image58.png"/><Relationship Id="rId22" Type="http://schemas.openxmlformats.org/officeDocument/2006/relationships/image" Target="../media/image62.png"/><Relationship Id="rId27" Type="http://schemas.openxmlformats.org/officeDocument/2006/relationships/image" Target="../media/image304.svg"/><Relationship Id="rId30" Type="http://schemas.openxmlformats.org/officeDocument/2006/relationships/image" Target="../media/image66.png"/><Relationship Id="rId35" Type="http://schemas.openxmlformats.org/officeDocument/2006/relationships/image" Target="../media/image3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8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emf"/><Relationship Id="rId10" Type="http://schemas.openxmlformats.org/officeDocument/2006/relationships/image" Target="../media/image85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8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88.png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7.png"/><Relationship Id="rId5" Type="http://schemas.openxmlformats.org/officeDocument/2006/relationships/image" Target="../media/image80.emf"/><Relationship Id="rId10" Type="http://schemas.openxmlformats.org/officeDocument/2006/relationships/image" Target="../media/image9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93.png"/><Relationship Id="rId12" Type="http://schemas.openxmlformats.org/officeDocument/2006/relationships/image" Target="../media/image87.sv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2.png"/><Relationship Id="rId5" Type="http://schemas.openxmlformats.org/officeDocument/2006/relationships/image" Target="../media/image80.emf"/><Relationship Id="rId15" Type="http://schemas.openxmlformats.org/officeDocument/2006/relationships/image" Target="../media/image95.png"/><Relationship Id="rId4" Type="http://schemas.openxmlformats.org/officeDocument/2006/relationships/oleObject" Target="../embeddings/oleObject8.bin"/><Relationship Id="rId14" Type="http://schemas.openxmlformats.org/officeDocument/2006/relationships/image" Target="../media/image8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FDB3535-F1D7-4447-9B8B-5DC2D0A36DBD}"/>
              </a:ext>
            </a:extLst>
          </p:cNvPr>
          <p:cNvSpPr txBox="1">
            <a:spLocks/>
          </p:cNvSpPr>
          <p:nvPr/>
        </p:nvSpPr>
        <p:spPr>
          <a:xfrm>
            <a:off x="488950" y="3237763"/>
            <a:ext cx="7920000" cy="80021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Карта Спасателя</a:t>
            </a:r>
            <a:endParaRPr kumimoji="0" lang="ru-RU" sz="5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679118-B033-4C72-AA75-23778815F527}"/>
              </a:ext>
            </a:extLst>
          </p:cNvPr>
          <p:cNvSpPr txBox="1">
            <a:spLocks/>
          </p:cNvSpPr>
          <p:nvPr/>
        </p:nvSpPr>
        <p:spPr>
          <a:xfrm>
            <a:off x="488950" y="6212466"/>
            <a:ext cx="1583767" cy="21544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228602" indent="-228602" algn="l" defTabSz="91440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4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8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10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1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17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19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3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25" indent="-228602" algn="l" defTabSz="91440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gazprombank.ru</a:t>
            </a:r>
          </a:p>
        </p:txBody>
      </p:sp>
    </p:spTree>
    <p:extLst>
      <p:ext uri="{BB962C8B-B14F-4D97-AF65-F5344CB8AC3E}">
        <p14:creationId xmlns:p14="http://schemas.microsoft.com/office/powerpoint/2010/main" val="16619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Слайд think-cell" r:id="rId4" imgW="353" imgH="318" progId="TCLayout.ActiveDocument.1">
                  <p:embed/>
                </p:oleObj>
              </mc:Choice>
              <mc:Fallback>
                <p:oleObj name="Слайд think-cell" r:id="rId4" imgW="353" imgH="31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44" y="0"/>
            <a:ext cx="9672511" cy="685800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666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C555E4A-5516-4AC1-A2CA-3FE3AC7AB4BB}"/>
              </a:ext>
            </a:extLst>
          </p:cNvPr>
          <p:cNvSpPr/>
          <p:nvPr/>
        </p:nvSpPr>
        <p:spPr>
          <a:xfrm>
            <a:off x="488948" y="3882461"/>
            <a:ext cx="8606925" cy="1387107"/>
          </a:xfrm>
          <a:prstGeom prst="roundRect">
            <a:avLst>
              <a:gd name="adj" fmla="val 10847"/>
            </a:avLst>
          </a:prstGeom>
          <a:solidFill>
            <a:schemeClr val="accent4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A2D7097-8403-47E5-8972-C83184706452}"/>
              </a:ext>
            </a:extLst>
          </p:cNvPr>
          <p:cNvSpPr/>
          <p:nvPr/>
        </p:nvSpPr>
        <p:spPr>
          <a:xfrm>
            <a:off x="488949" y="459272"/>
            <a:ext cx="8606925" cy="3195014"/>
          </a:xfrm>
          <a:prstGeom prst="roundRect">
            <a:avLst>
              <a:gd name="adj" fmla="val 4709"/>
            </a:avLst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458E1-67A8-4A4C-9408-98D639EFC705}"/>
              </a:ext>
            </a:extLst>
          </p:cNvPr>
          <p:cNvSpPr txBox="1">
            <a:spLocks/>
          </p:cNvSpPr>
          <p:nvPr/>
        </p:nvSpPr>
        <p:spPr>
          <a:xfrm>
            <a:off x="1479852" y="2847970"/>
            <a:ext cx="314509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kern="0" dirty="0">
                <a:latin typeface="Cera CY" panose="00000500000000000000" pitchFamily="2" charset="-52"/>
                <a:cs typeface="Arial" panose="020B0604020202020204" pitchFamily="34" charset="0"/>
              </a:rPr>
              <a:t>Inessa.Gudilina@gazprombank.ru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ED9A3-FEF2-4D57-9112-579B86CACA08}"/>
              </a:ext>
            </a:extLst>
          </p:cNvPr>
          <p:cNvSpPr txBox="1"/>
          <p:nvPr/>
        </p:nvSpPr>
        <p:spPr>
          <a:xfrm>
            <a:off x="779689" y="1257041"/>
            <a:ext cx="5951950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ru-RU" sz="3200" b="1" kern="0" dirty="0" smtClean="0">
                <a:latin typeface="Cera CY" panose="00000500000000000000" pitchFamily="2" charset="-52"/>
                <a:cs typeface="Arial" panose="020B0604020202020204" pitchFamily="34" charset="0"/>
              </a:rPr>
              <a:t>Гудилина Инесса Валериевна</a:t>
            </a:r>
            <a:endParaRPr lang="ru-RU" sz="3200" b="1" kern="0" dirty="0">
              <a:latin typeface="Cera C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F4787-CA4D-449B-BC61-20D9EDF06154}"/>
              </a:ext>
            </a:extLst>
          </p:cNvPr>
          <p:cNvSpPr txBox="1"/>
          <p:nvPr/>
        </p:nvSpPr>
        <p:spPr>
          <a:xfrm>
            <a:off x="1464996" y="2156629"/>
            <a:ext cx="3492198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sz="1600" kern="0" dirty="0" smtClean="0">
                <a:latin typeface="Cera CY" panose="00000500000000000000" pitchFamily="2" charset="-52"/>
                <a:cs typeface="Arial" panose="020B0604020202020204" pitchFamily="34" charset="0"/>
              </a:rPr>
              <a:t>+</a:t>
            </a:r>
            <a:r>
              <a:rPr lang="en-US" sz="1600" kern="0" dirty="0">
                <a:latin typeface="Cera CY" panose="00000500000000000000" pitchFamily="2" charset="-52"/>
                <a:cs typeface="Arial" panose="020B0604020202020204" pitchFamily="34" charset="0"/>
              </a:rPr>
              <a:t>7</a:t>
            </a:r>
            <a:r>
              <a:rPr lang="ru-RU" sz="1600" kern="0" dirty="0">
                <a:latin typeface="Cera CY" panose="00000500000000000000" pitchFamily="2" charset="-52"/>
                <a:cs typeface="Arial" panose="020B0604020202020204" pitchFamily="34" charset="0"/>
              </a:rPr>
              <a:t> </a:t>
            </a:r>
            <a:r>
              <a:rPr lang="en-US" sz="1600" kern="0" dirty="0">
                <a:latin typeface="Cera CY" panose="00000500000000000000" pitchFamily="2" charset="-52"/>
                <a:cs typeface="Arial" panose="020B0604020202020204" pitchFamily="34" charset="0"/>
              </a:rPr>
              <a:t>(</a:t>
            </a:r>
            <a:r>
              <a:rPr lang="en-US" sz="1600" kern="0" dirty="0" smtClean="0">
                <a:latin typeface="Cera CY" panose="00000500000000000000" pitchFamily="2" charset="-52"/>
                <a:cs typeface="Arial" panose="020B0604020202020204" pitchFamily="34" charset="0"/>
              </a:rPr>
              <a:t>9</a:t>
            </a:r>
            <a:r>
              <a:rPr lang="ru-RU" sz="1600" kern="0" dirty="0" smtClean="0">
                <a:latin typeface="Cera CY" panose="00000500000000000000" pitchFamily="2" charset="-52"/>
                <a:cs typeface="Arial" panose="020B0604020202020204" pitchFamily="34" charset="0"/>
              </a:rPr>
              <a:t>25</a:t>
            </a:r>
            <a:r>
              <a:rPr lang="en-US" sz="1600" kern="0" dirty="0" smtClean="0">
                <a:latin typeface="Cera CY" panose="00000500000000000000" pitchFamily="2" charset="-52"/>
                <a:cs typeface="Arial" panose="020B0604020202020204" pitchFamily="34" charset="0"/>
              </a:rPr>
              <a:t>) 5</a:t>
            </a:r>
            <a:r>
              <a:rPr lang="ru-RU" sz="1600" kern="0" dirty="0" smtClean="0">
                <a:latin typeface="Cera CY" panose="00000500000000000000" pitchFamily="2" charset="-52"/>
                <a:cs typeface="Arial" panose="020B0604020202020204" pitchFamily="34" charset="0"/>
              </a:rPr>
              <a:t>17</a:t>
            </a:r>
            <a:r>
              <a:rPr lang="en-US" sz="1600" kern="0" dirty="0" smtClean="0">
                <a:latin typeface="Cera CY" panose="00000500000000000000" pitchFamily="2" charset="-52"/>
                <a:cs typeface="Arial" panose="020B0604020202020204" pitchFamily="34" charset="0"/>
              </a:rPr>
              <a:t>-</a:t>
            </a:r>
            <a:r>
              <a:rPr lang="ru-RU" sz="1600" kern="0" dirty="0" smtClean="0">
                <a:latin typeface="Cera CY" panose="00000500000000000000" pitchFamily="2" charset="-52"/>
                <a:cs typeface="Arial" panose="020B0604020202020204" pitchFamily="34" charset="0"/>
              </a:rPr>
              <a:t>78-36</a:t>
            </a:r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7E8AC4-19B3-4721-BA29-0E19C5E46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9689" y="1913777"/>
            <a:ext cx="609600" cy="609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DD6830-49B5-494D-B3C2-A94CF656F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79689" y="2666280"/>
            <a:ext cx="609600" cy="609600"/>
          </a:xfrm>
          <a:prstGeom prst="rect">
            <a:avLst/>
          </a:prstGeom>
        </p:spPr>
      </p:pic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06990F6E-D0ED-45B0-91B4-C3DD24415314}"/>
              </a:ext>
            </a:extLst>
          </p:cNvPr>
          <p:cNvSpPr txBox="1"/>
          <p:nvPr/>
        </p:nvSpPr>
        <p:spPr>
          <a:xfrm>
            <a:off x="779689" y="4150257"/>
            <a:ext cx="4406656" cy="866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</a:rPr>
              <a:t>Телефон единой справочной службы Банка: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8 800 100 07 01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 sz="1600" b="1">
                <a:solidFill>
                  <a:srgbClr val="FFFFFF"/>
                </a:solidFill>
              </a:defRPr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с мобильного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400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FFFFFF"/>
                </a:solidFill>
              </a:defRPr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(для абонентов МТС, Билайн, МегаФон, Теле2, Мотив, Летай, Тинькофф </a:t>
            </a:r>
            <a:r>
              <a:rPr lang="ru-RU" sz="900" b="0" kern="0" dirty="0">
                <a:solidFill>
                  <a:schemeClr val="tx1"/>
                </a:solidFill>
                <a:cs typeface="Arial"/>
                <a:sym typeface="Arial"/>
              </a:rPr>
              <a:t>Мобайл)</a:t>
            </a:r>
          </a:p>
        </p:txBody>
      </p:sp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id="{E3C3913B-83FD-488A-B560-5A0BE430625C}"/>
              </a:ext>
            </a:extLst>
          </p:cNvPr>
          <p:cNvSpPr txBox="1"/>
          <p:nvPr/>
        </p:nvSpPr>
        <p:spPr>
          <a:xfrm>
            <a:off x="488949" y="6481858"/>
            <a:ext cx="3282950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Банк ГПБ (АО). Генеральная лицензия Банка России №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354. </a:t>
            </a: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E1EBEE83-DB4E-4B3E-AA2F-45318F992845}"/>
              </a:ext>
            </a:extLst>
          </p:cNvPr>
          <p:cNvSpPr txBox="1"/>
          <p:nvPr/>
        </p:nvSpPr>
        <p:spPr>
          <a:xfrm>
            <a:off x="488949" y="6214062"/>
            <a:ext cx="116378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  <a:sym typeface="Arial"/>
              </a:rPr>
              <a:t>gazprombank.ru</a:t>
            </a:r>
          </a:p>
        </p:txBody>
      </p:sp>
    </p:spTree>
    <p:extLst>
      <p:ext uri="{BB962C8B-B14F-4D97-AF65-F5344CB8AC3E}">
        <p14:creationId xmlns:p14="http://schemas.microsoft.com/office/powerpoint/2010/main" val="28792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37">
            <a:extLst>
              <a:ext uri="{FF2B5EF4-FFF2-40B4-BE49-F238E27FC236}">
                <a16:creationId xmlns:a16="http://schemas.microsoft.com/office/drawing/2014/main" id="{466335AA-1BAF-9074-2170-2CD7EFFB3523}"/>
              </a:ext>
            </a:extLst>
          </p:cNvPr>
          <p:cNvSpPr/>
          <p:nvPr/>
        </p:nvSpPr>
        <p:spPr>
          <a:xfrm>
            <a:off x="491000" y="1353233"/>
            <a:ext cx="3894798" cy="4485586"/>
          </a:xfrm>
          <a:prstGeom prst="roundRect">
            <a:avLst>
              <a:gd name="adj" fmla="val 2644"/>
            </a:avLst>
          </a:prstGeom>
          <a:solidFill>
            <a:schemeClr val="accent4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82931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C24ABBD-7231-4FA2-9A00-486623B624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197" y="262556"/>
            <a:ext cx="9119530" cy="98488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Зарплатная карта с программой лояльности на выбор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DCE093-654D-4F60-9E15-A97748966C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9CFFD-EE99-4E11-B8BC-23AC5DDB75ED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22">
            <a:extLst>
              <a:ext uri="{FF2B5EF4-FFF2-40B4-BE49-F238E27FC236}">
                <a16:creationId xmlns:a16="http://schemas.microsoft.com/office/drawing/2014/main" id="{DE49D827-0CCF-69D7-73D2-A6607F10E707}"/>
              </a:ext>
            </a:extLst>
          </p:cNvPr>
          <p:cNvSpPr txBox="1"/>
          <p:nvPr/>
        </p:nvSpPr>
        <p:spPr>
          <a:xfrm>
            <a:off x="1389494" y="3429001"/>
            <a:ext cx="2740546" cy="21988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1" marR="12691" defTabSz="916046">
              <a:buClr>
                <a:srgbClr val="2354D6"/>
              </a:buClr>
              <a:defRPr/>
            </a:pPr>
            <a:r>
              <a:rPr lang="ru-RU" sz="1200" spc="-2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Возможность изменения Программы лояльности 1 раз в месяц</a:t>
            </a:r>
            <a:endParaRPr lang="ru-RU" sz="1200" dirty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  <a:p>
            <a:pPr marL="12691" marR="12691" lvl="0" indent="0" algn="l" defTabSz="916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54D6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ra CY"/>
              <a:ea typeface="+mn-ea"/>
              <a:cs typeface="Arial"/>
            </a:endParaRPr>
          </a:p>
          <a:p>
            <a:pPr marL="12691" marR="12691" lvl="0" indent="0" algn="l" defTabSz="916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54D6"/>
              </a:buClr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/>
              </a:rPr>
              <a:t>Минимальная сумма покупок</a:t>
            </a:r>
            <a:r>
              <a:rPr lang="ru-RU" sz="1200" baseline="30000" dirty="0">
                <a:solidFill>
                  <a:srgbClr val="000000">
                    <a:lumMod val="50000"/>
                  </a:srgbClr>
                </a:solidFill>
                <a:latin typeface="Cera CY"/>
                <a:cs typeface="Arial"/>
              </a:rPr>
              <a:t>4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/>
              </a:rPr>
              <a:t> в ТСП для начисления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/>
              </a:rPr>
              <a:t>кешбэка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/>
              </a:rPr>
              <a:t>/миль </a:t>
            </a:r>
            <a:r>
              <a:rPr lang="ru-RU" sz="1200" dirty="0" smtClean="0">
                <a:solidFill>
                  <a:srgbClr val="000000">
                    <a:lumMod val="50000"/>
                  </a:srgbClr>
                </a:solidFill>
                <a:latin typeface="Cera CY"/>
                <a:cs typeface="Arial"/>
              </a:rPr>
              <a:t>—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/>
              </a:rPr>
              <a:t/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/>
              </a:rPr>
              <a:t>5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/>
              </a:rPr>
              <a:t>тыс. ₽ в месяц</a:t>
            </a:r>
          </a:p>
          <a:p>
            <a:pPr marL="12691" marR="12691" lvl="0" indent="0" algn="l" defTabSz="916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54D6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ra CY"/>
              <a:ea typeface="+mn-ea"/>
              <a:cs typeface="Arial"/>
            </a:endParaRPr>
          </a:p>
          <a:p>
            <a:pPr marL="12691" marR="12691" defTabSz="916046">
              <a:buClr>
                <a:srgbClr val="2354D6"/>
              </a:buClr>
            </a:pPr>
            <a:r>
              <a:rPr lang="ru-RU" sz="1200" spc="1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М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а</a:t>
            </a:r>
            <a:r>
              <a:rPr lang="ru-RU" sz="1200" spc="1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к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симальный р</a:t>
            </a:r>
            <a:r>
              <a:rPr lang="ru-RU" sz="1200" spc="-15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а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змер 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кеш</a:t>
            </a:r>
            <a:r>
              <a:rPr lang="ru-RU" sz="1200" spc="-15" dirty="0" err="1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б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эка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— 3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тыс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. </a:t>
            </a:r>
            <a:r>
              <a:rPr lang="ru-RU" sz="1200" dirty="0">
                <a:solidFill>
                  <a:srgbClr val="000000">
                    <a:lumMod val="50000"/>
                  </a:srgbClr>
                </a:solidFill>
                <a:cs typeface="Arial"/>
              </a:rPr>
              <a:t>₽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  <a:sym typeface="Raleway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в месяц</a:t>
            </a:r>
          </a:p>
          <a:p>
            <a:pPr marL="12691" marR="12691" lvl="0" algn="l" defTabSz="916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54D6"/>
              </a:buClr>
              <a:buSzTx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ra CY"/>
              <a:ea typeface="+mn-ea"/>
              <a:cs typeface="Arial"/>
            </a:endParaRPr>
          </a:p>
          <a:p>
            <a:pPr marL="12691" marR="12691" defTabSz="916046">
              <a:buClr>
                <a:srgbClr val="2354D6"/>
              </a:buClr>
            </a:pPr>
            <a:r>
              <a:rPr lang="ru-RU" sz="1200" spc="1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М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а</a:t>
            </a:r>
            <a:r>
              <a:rPr lang="ru-RU" sz="1200" spc="1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к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симальный р</a:t>
            </a:r>
            <a:r>
              <a:rPr lang="ru-RU" sz="1200" spc="-15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а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змер миль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—</a:t>
            </a:r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3 тыс. миль в месяц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ra CY"/>
              <a:ea typeface="+mn-ea"/>
              <a:cs typeface="Arial"/>
            </a:endParaRPr>
          </a:p>
          <a:p>
            <a:pPr marL="298441" marR="12691" lvl="0" indent="-285750" algn="l" defTabSz="916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54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ra CY"/>
              <a:ea typeface="+mn-ea"/>
              <a:cs typeface="Arial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B595451-9DDE-B251-CB30-75EAD9909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977" y="3297667"/>
            <a:ext cx="609600" cy="6096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1CBB754-9A86-D00A-B4D1-34CFFEA3FB22}"/>
              </a:ext>
            </a:extLst>
          </p:cNvPr>
          <p:cNvSpPr txBox="1">
            <a:spLocks/>
          </p:cNvSpPr>
          <p:nvPr/>
        </p:nvSpPr>
        <p:spPr>
          <a:xfrm>
            <a:off x="4698364" y="1247441"/>
            <a:ext cx="6802096" cy="385762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1" marR="12691" lvl="0" indent="0" algn="l" defTabSz="916046" rtl="0" eaLnBrk="1" fontAlgn="auto" latinLnBrk="0" hangingPunct="1">
              <a:lnSpc>
                <a:spcPct val="107200"/>
              </a:lnSpc>
              <a:spcBef>
                <a:spcPct val="0"/>
              </a:spcBef>
              <a:spcAft>
                <a:spcPts val="0"/>
              </a:spcAft>
              <a:buClr>
                <a:srgbClr val="2354D6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j-ea"/>
                <a:cs typeface="Arial"/>
              </a:rPr>
              <a:t>Лояльность 1. «Понятный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j-ea"/>
                <a:cs typeface="Arial"/>
              </a:rPr>
              <a:t>кешбэк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j-ea"/>
                <a:cs typeface="Arial"/>
              </a:rPr>
              <a:t>»</a:t>
            </a:r>
            <a:endParaRPr kumimoji="0" lang="en" sz="16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j-ea"/>
              <a:cs typeface="Calibri" panose="020F0502020204030204" pitchFamily="34" charset="0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6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j-ea"/>
              <a:cs typeface="Calibri" panose="020F0502020204030204" pitchFamily="34" charset="0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6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j-ea"/>
              <a:cs typeface="Calibri" panose="020F0502020204030204" pitchFamily="34" charset="0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6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j-ea"/>
              <a:cs typeface="Calibri" panose="020F0502020204030204" pitchFamily="34" charset="0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6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j-ea"/>
              <a:cs typeface="Calibri" panose="020F0502020204030204" pitchFamily="34" charset="0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6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j-ea"/>
              <a:cs typeface="Calibri" panose="020F0502020204030204" pitchFamily="34" charset="0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j-ea"/>
              <a:cs typeface="Calibri" panose="020F0502020204030204" pitchFamily="34" charset="0"/>
              <a:sym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16C63-5842-DA4F-F56A-ED5B2F8FA15C}"/>
              </a:ext>
            </a:extLst>
          </p:cNvPr>
          <p:cNvSpPr txBox="1"/>
          <p:nvPr/>
        </p:nvSpPr>
        <p:spPr>
          <a:xfrm>
            <a:off x="4692386" y="1515009"/>
            <a:ext cx="3239998" cy="33855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1,5%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при общей сумме покупок от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5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тыс.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  <a:sym typeface="Raleway"/>
              </a:rPr>
              <a:t>₽</a:t>
            </a:r>
            <a:endParaRPr kumimoji="0" lang="en" sz="10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n-ea"/>
              <a:cs typeface="Calibri" panose="020F0502020204030204" pitchFamily="34" charset="0"/>
              <a:sym typeface="Raleway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B2B32F2-74AE-3E46-9357-AF7018DD5252}"/>
              </a:ext>
            </a:extLst>
          </p:cNvPr>
          <p:cNvSpPr txBox="1">
            <a:spLocks/>
          </p:cNvSpPr>
          <p:nvPr/>
        </p:nvSpPr>
        <p:spPr>
          <a:xfrm>
            <a:off x="4698364" y="1961616"/>
            <a:ext cx="6802096" cy="385762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1" marR="12691" lvl="0" indent="0" algn="l" defTabSz="916046" rtl="0" eaLnBrk="1" fontAlgn="auto" latinLnBrk="0" hangingPunct="1">
              <a:lnSpc>
                <a:spcPct val="107200"/>
              </a:lnSpc>
              <a:spcBef>
                <a:spcPct val="0"/>
              </a:spcBef>
              <a:spcAft>
                <a:spcPts val="0"/>
              </a:spcAft>
              <a:buClr>
                <a:srgbClr val="2354D6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j-ea"/>
                <a:cs typeface="Arial"/>
              </a:rPr>
              <a:t>Лояльность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j-ea"/>
                <a:cs typeface="Arial"/>
                <a:sym typeface="Raleway"/>
              </a:rPr>
              <a:t>2.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j-ea"/>
                <a:cs typeface="Arial"/>
                <a:sym typeface="Raleway"/>
              </a:rPr>
              <a:t>«Умный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j-ea"/>
                <a:cs typeface="Arial"/>
                <a:sym typeface="Raleway"/>
              </a:rPr>
              <a:t>кешбэк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j-ea"/>
                <a:cs typeface="Arial"/>
                <a:sym typeface="Raleway"/>
              </a:rPr>
              <a:t>»</a:t>
            </a:r>
            <a:endParaRPr kumimoji="0" lang="en" sz="16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j-ea"/>
              <a:cs typeface="Calibri" panose="020F0502020204030204" pitchFamily="34" charset="0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6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j-ea"/>
              <a:cs typeface="Calibri" panose="020F0502020204030204" pitchFamily="34" charset="0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6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j-ea"/>
              <a:cs typeface="Calibri" panose="020F0502020204030204" pitchFamily="34" charset="0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6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j-ea"/>
              <a:cs typeface="Calibri" panose="020F0502020204030204" pitchFamily="34" charset="0"/>
              <a:sym typeface="Ralew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j-ea"/>
              <a:cs typeface="Calibri" panose="020F0502020204030204" pitchFamily="34" charset="0"/>
              <a:sym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EE611-0835-8EF1-316E-663398B9B109}"/>
              </a:ext>
            </a:extLst>
          </p:cNvPr>
          <p:cNvSpPr txBox="1"/>
          <p:nvPr/>
        </p:nvSpPr>
        <p:spPr>
          <a:xfrm>
            <a:off x="4692384" y="2215361"/>
            <a:ext cx="3240000" cy="4924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10%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в категории повышенного кешбэка</a:t>
            </a:r>
            <a:r>
              <a:rPr kumimoji="0" lang="ru-RU" sz="1000" b="0" i="0" u="none" strike="noStrike" kern="1200" cap="none" spc="0" normalizeH="0" baseline="3000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при общей сумме покупок от </a:t>
            </a:r>
            <a:r>
              <a:rPr lang="ru-RU" sz="1000" dirty="0" smtClean="0">
                <a:solidFill>
                  <a:srgbClr val="EDEEF2">
                    <a:lumMod val="10000"/>
                  </a:srgbClr>
                </a:solidFill>
                <a:latin typeface="Cera CY"/>
                <a:cs typeface="Calibri" panose="020F0502020204030204" pitchFamily="34" charset="0"/>
                <a:sym typeface="Raleway"/>
              </a:rPr>
              <a:t>75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тыс.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  <a:sym typeface="Raleway"/>
              </a:rPr>
              <a:t>₽</a:t>
            </a:r>
            <a:endParaRPr kumimoji="0" lang="ru-RU" sz="10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n-ea"/>
              <a:cs typeface="Calibri" panose="020F0502020204030204" pitchFamily="34" charset="0"/>
              <a:sym typeface="Raleway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9ACD46-ADD5-1CD4-1705-536676428D4B}"/>
              </a:ext>
            </a:extLst>
          </p:cNvPr>
          <p:cNvSpPr txBox="1"/>
          <p:nvPr/>
        </p:nvSpPr>
        <p:spPr>
          <a:xfrm>
            <a:off x="8368571" y="2218546"/>
            <a:ext cx="3240000" cy="4924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>
                <a:solidFill>
                  <a:srgbClr val="4478FF"/>
                </a:solidFill>
                <a:latin typeface="Cera CY"/>
                <a:cs typeface="Calibri" panose="020F0502020204030204" pitchFamily="34" charset="0"/>
                <a:sym typeface="Raleway"/>
              </a:rPr>
              <a:t>3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%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в категории повышенного кешбэка</a:t>
            </a:r>
            <a:r>
              <a:rPr kumimoji="0" lang="ru-RU" sz="1000" b="0" i="0" u="none" strike="noStrike" kern="1200" cap="none" spc="0" normalizeH="0" baseline="3000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при общей сумме покупок от </a:t>
            </a:r>
            <a:r>
              <a:rPr lang="ru-RU" sz="1000" dirty="0" smtClean="0">
                <a:solidFill>
                  <a:srgbClr val="EDEEF2">
                    <a:lumMod val="10000"/>
                  </a:srgbClr>
                </a:solidFill>
                <a:latin typeface="Cera CY"/>
                <a:cs typeface="Calibri" panose="020F0502020204030204" pitchFamily="34" charset="0"/>
                <a:sym typeface="Raleway"/>
              </a:rPr>
              <a:t>5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тыс.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  <a:sym typeface="Raleway"/>
              </a:rPr>
              <a:t>₽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до </a:t>
            </a:r>
            <a:r>
              <a:rPr lang="ru-RU" sz="1000" dirty="0" smtClean="0">
                <a:solidFill>
                  <a:srgbClr val="EDEEF2">
                    <a:lumMod val="10000"/>
                  </a:srgbClr>
                </a:solidFill>
                <a:latin typeface="Cera CY"/>
                <a:cs typeface="Calibri" panose="020F0502020204030204" pitchFamily="34" charset="0"/>
                <a:sym typeface="Raleway"/>
              </a:rPr>
              <a:t>30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тыс.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  <a:sym typeface="Raleway"/>
              </a:rPr>
              <a:t>₽</a:t>
            </a:r>
            <a:endParaRPr kumimoji="0" lang="ru-RU" sz="10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n-ea"/>
              <a:cs typeface="Calibri" panose="020F0502020204030204" pitchFamily="34" charset="0"/>
              <a:sym typeface="Raleway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D02D2F-C6AF-4C11-B0C8-B22628C7EAFF}"/>
              </a:ext>
            </a:extLst>
          </p:cNvPr>
          <p:cNvSpPr txBox="1"/>
          <p:nvPr/>
        </p:nvSpPr>
        <p:spPr>
          <a:xfrm>
            <a:off x="4692385" y="2713726"/>
            <a:ext cx="3305062" cy="4924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>
                <a:solidFill>
                  <a:srgbClr val="4478FF"/>
                </a:solidFill>
                <a:latin typeface="Cera CY"/>
                <a:cs typeface="Calibri" panose="020F0502020204030204" pitchFamily="34" charset="0"/>
                <a:sym typeface="Raleway"/>
              </a:rPr>
              <a:t>5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%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в категории повышенного кешбэка</a:t>
            </a:r>
            <a:r>
              <a:rPr kumimoji="0" lang="ru-RU" sz="1000" b="0" i="0" u="none" strike="noStrike" kern="1200" cap="none" spc="0" normalizeH="0" baseline="3000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при общей сумме покупок от </a:t>
            </a:r>
            <a:r>
              <a:rPr lang="ru-RU" sz="1000" dirty="0" smtClean="0">
                <a:solidFill>
                  <a:srgbClr val="EDEEF2">
                    <a:lumMod val="10000"/>
                  </a:srgbClr>
                </a:solidFill>
                <a:latin typeface="Cera CY"/>
                <a:cs typeface="Calibri" panose="020F0502020204030204" pitchFamily="34" charset="0"/>
                <a:sym typeface="Raleway"/>
              </a:rPr>
              <a:t>30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тыс.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  <a:sym typeface="Raleway"/>
              </a:rPr>
              <a:t>₽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до </a:t>
            </a:r>
            <a:r>
              <a:rPr lang="ru-RU" sz="1000" dirty="0" smtClean="0">
                <a:solidFill>
                  <a:srgbClr val="EDEEF2">
                    <a:lumMod val="10000"/>
                  </a:srgbClr>
                </a:solidFill>
                <a:latin typeface="Cera CY"/>
                <a:cs typeface="Calibri" panose="020F0502020204030204" pitchFamily="34" charset="0"/>
                <a:sym typeface="Raleway"/>
              </a:rPr>
              <a:t>75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тыс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.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  <a:sym typeface="Raleway"/>
              </a:rPr>
              <a:t>₽</a:t>
            </a:r>
            <a:endParaRPr kumimoji="0" lang="ru-RU" sz="10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n-ea"/>
              <a:cs typeface="Calibri" panose="020F0502020204030204" pitchFamily="34" charset="0"/>
              <a:sym typeface="Raleway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19CEF7-58DA-C778-AA7B-68121B79BB19}"/>
              </a:ext>
            </a:extLst>
          </p:cNvPr>
          <p:cNvSpPr txBox="1"/>
          <p:nvPr/>
        </p:nvSpPr>
        <p:spPr>
          <a:xfrm>
            <a:off x="8368571" y="2717850"/>
            <a:ext cx="3232990" cy="4924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1%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в категории стандартного кешбэка</a:t>
            </a:r>
            <a:r>
              <a:rPr kumimoji="0" lang="ru-RU" sz="1000" b="0" i="0" u="none" strike="noStrike" kern="1200" cap="none" spc="0" normalizeH="0" baseline="3000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при общей сумме покупок от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5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тыс.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  <a:sym typeface="Raleway"/>
              </a:rPr>
              <a:t>₽</a:t>
            </a:r>
            <a:endParaRPr kumimoji="0" lang="ru-RU" sz="1050" b="0" i="0" u="none" strike="noStrike" kern="1200" cap="none" spc="30" normalizeH="0" baseline="0" noProof="0" dirty="0">
              <a:ln>
                <a:noFill/>
              </a:ln>
              <a:solidFill>
                <a:srgbClr val="0057B6"/>
              </a:solidFill>
              <a:effectLst/>
              <a:uLnTx/>
              <a:uFillTx/>
              <a:latin typeface="Cera CY"/>
              <a:ea typeface="+mn-ea"/>
              <a:cs typeface="Calibri" panose="020F0502020204030204" pitchFamily="34" charset="0"/>
              <a:sym typeface="Raleway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2153C3-A6DB-91FA-7CC5-0CB9291FF4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4977" y="5165992"/>
            <a:ext cx="609600" cy="6096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3A4D7A9-9F4D-2834-A352-66B76AD796F3}"/>
              </a:ext>
            </a:extLst>
          </p:cNvPr>
          <p:cNvSpPr txBox="1">
            <a:spLocks/>
          </p:cNvSpPr>
          <p:nvPr/>
        </p:nvSpPr>
        <p:spPr>
          <a:xfrm>
            <a:off x="4698364" y="3376926"/>
            <a:ext cx="6802096" cy="385762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1" marR="12691" lvl="0" defTabSz="916046">
              <a:lnSpc>
                <a:spcPct val="107200"/>
              </a:lnSpc>
              <a:buClr>
                <a:srgbClr val="2354D6"/>
              </a:buClr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j-ea"/>
                <a:cs typeface="Arial"/>
              </a:rPr>
              <a:t>Лояльность 3. </a:t>
            </a:r>
            <a:r>
              <a:rPr lang="ru-RU" sz="1600" dirty="0">
                <a:solidFill>
                  <a:srgbClr val="000000">
                    <a:lumMod val="50000"/>
                  </a:srgbClr>
                </a:solidFill>
                <a:cs typeface="Arial"/>
              </a:rPr>
              <a:t>«Газпромбанк – </a:t>
            </a:r>
            <a:r>
              <a:rPr kumimoji="0" lang="e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j-ea"/>
                <a:cs typeface="Arial"/>
              </a:rPr>
              <a:t>Travel»</a:t>
            </a:r>
            <a:r>
              <a:rPr kumimoji="0" lang="en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j-ea"/>
                <a:cs typeface="Arial"/>
              </a:rPr>
              <a:t>3</a:t>
            </a:r>
            <a:endParaRPr kumimoji="0" lang="en" sz="1600" b="0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Cera CY"/>
              <a:ea typeface="+mj-ea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786FD3-69C8-BEDF-BBCD-BF355530314E}"/>
              </a:ext>
            </a:extLst>
          </p:cNvPr>
          <p:cNvSpPr txBox="1"/>
          <p:nvPr/>
        </p:nvSpPr>
        <p:spPr>
          <a:xfrm>
            <a:off x="4692384" y="3619679"/>
            <a:ext cx="3240000" cy="4924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4478FF"/>
                </a:solidFill>
                <a:latin typeface="Cera CY"/>
                <a:cs typeface="Calibri" panose="020F0502020204030204" pitchFamily="34" charset="0"/>
                <a:sym typeface="Raleway"/>
              </a:rPr>
              <a:t>4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мил</a:t>
            </a:r>
            <a:r>
              <a:rPr lang="ru-RU" sz="1600" dirty="0">
                <a:solidFill>
                  <a:srgbClr val="4478FF"/>
                </a:solidFill>
                <a:latin typeface="Cera CY"/>
                <a:cs typeface="Calibri" panose="020F0502020204030204" pitchFamily="34" charset="0"/>
                <a:sym typeface="Raleway"/>
              </a:rPr>
              <a:t>и</a:t>
            </a:r>
            <a:r>
              <a:rPr lang="en-US" sz="1600" dirty="0" smtClean="0">
                <a:solidFill>
                  <a:srgbClr val="4478FF"/>
                </a:solidFill>
                <a:latin typeface="Cera CY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за каждые 100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  <a:sym typeface="Raleway"/>
              </a:rPr>
              <a:t>₽</a:t>
            </a:r>
            <a:r>
              <a:rPr kumimoji="0" lang="ru-RU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при покупках </a:t>
            </a:r>
            <a:r>
              <a:rPr kumimoji="0" lang="en-US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/>
            </a:r>
            <a:br>
              <a:rPr kumimoji="0" lang="en-US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</a:br>
            <a:r>
              <a:rPr kumimoji="0" lang="ru-RU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от </a:t>
            </a:r>
            <a:r>
              <a:rPr lang="ru-RU" sz="1000" spc="30" dirty="0" smtClean="0">
                <a:solidFill>
                  <a:srgbClr val="EDEEF2">
                    <a:lumMod val="10000"/>
                  </a:srgbClr>
                </a:solidFill>
                <a:latin typeface="Cera CY"/>
                <a:cs typeface="Calibri" panose="020F0502020204030204" pitchFamily="34" charset="0"/>
                <a:sym typeface="Raleway"/>
              </a:rPr>
              <a:t>75</a:t>
            </a:r>
            <a:r>
              <a:rPr kumimoji="0" lang="ru-RU" sz="10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тыс.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  <a:sym typeface="Raleway"/>
              </a:rPr>
              <a:t>₽</a:t>
            </a:r>
            <a:endParaRPr kumimoji="0" lang="ru-RU" sz="10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n-ea"/>
              <a:cs typeface="Calibri" panose="020F0502020204030204" pitchFamily="34" charset="0"/>
              <a:sym typeface="Raleway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9728B7-1E3D-7A43-EC4B-4D46FE784153}"/>
              </a:ext>
            </a:extLst>
          </p:cNvPr>
          <p:cNvSpPr txBox="1"/>
          <p:nvPr/>
        </p:nvSpPr>
        <p:spPr>
          <a:xfrm>
            <a:off x="8368571" y="3619679"/>
            <a:ext cx="3240000" cy="4924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>
                <a:solidFill>
                  <a:srgbClr val="4478FF"/>
                </a:solidFill>
                <a:latin typeface="Cera CY"/>
                <a:cs typeface="Calibri" panose="020F0502020204030204" pitchFamily="34" charset="0"/>
                <a:sym typeface="Raleway"/>
              </a:rPr>
              <a:t>1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мил</a:t>
            </a:r>
            <a:r>
              <a:rPr lang="ru-RU" sz="1600" dirty="0">
                <a:solidFill>
                  <a:srgbClr val="4478FF"/>
                </a:solidFill>
                <a:latin typeface="Cera CY"/>
                <a:cs typeface="Calibri" panose="020F0502020204030204" pitchFamily="34" charset="0"/>
                <a:sym typeface="Raleway"/>
              </a:rPr>
              <a:t>я</a:t>
            </a:r>
            <a:r>
              <a:rPr lang="en-US" sz="1600" dirty="0" smtClean="0">
                <a:solidFill>
                  <a:srgbClr val="4478FF"/>
                </a:solidFill>
                <a:latin typeface="Cera CY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за каждые 100 ₽ при покупках </a:t>
            </a:r>
            <a:r>
              <a:rPr kumimoji="0" lang="en-US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/>
            </a:r>
            <a:br>
              <a:rPr kumimoji="0" lang="en-US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</a:br>
            <a:r>
              <a:rPr kumimoji="0" lang="ru-RU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от </a:t>
            </a:r>
            <a:r>
              <a:rPr kumimoji="0" lang="ru-RU" sz="10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5 </a:t>
            </a:r>
            <a:r>
              <a:rPr kumimoji="0" lang="ru-RU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тыс. ₽ до </a:t>
            </a:r>
            <a:r>
              <a:rPr lang="ru-RU" sz="1000" spc="30" dirty="0" smtClean="0">
                <a:solidFill>
                  <a:srgbClr val="EDEEF2">
                    <a:lumMod val="10000"/>
                  </a:srgbClr>
                </a:solidFill>
                <a:latin typeface="Cera CY"/>
                <a:cs typeface="Calibri" panose="020F0502020204030204" pitchFamily="34" charset="0"/>
                <a:sym typeface="Raleway"/>
              </a:rPr>
              <a:t>30</a:t>
            </a:r>
            <a:r>
              <a:rPr kumimoji="0" lang="ru-RU" sz="10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тыс. ₽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1E2B6F-0A5D-8969-4F93-3A753DAB9906}"/>
              </a:ext>
            </a:extLst>
          </p:cNvPr>
          <p:cNvSpPr txBox="1"/>
          <p:nvPr/>
        </p:nvSpPr>
        <p:spPr>
          <a:xfrm>
            <a:off x="4692385" y="4096500"/>
            <a:ext cx="3232990" cy="4924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>
                <a:solidFill>
                  <a:srgbClr val="4478FF"/>
                </a:solidFill>
                <a:latin typeface="Cera CY"/>
                <a:cs typeface="Calibri" panose="020F0502020204030204" pitchFamily="34" charset="0"/>
                <a:sym typeface="Raleway"/>
              </a:rPr>
              <a:t>2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мили</a:t>
            </a:r>
            <a:r>
              <a:rPr lang="en-US" sz="1600" dirty="0">
                <a:solidFill>
                  <a:srgbClr val="4478FF"/>
                </a:solidFill>
                <a:latin typeface="Cera CY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за каждые 100 ₽ при покупках </a:t>
            </a:r>
            <a:r>
              <a:rPr kumimoji="0" lang="en-US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/>
            </a:r>
            <a:br>
              <a:rPr kumimoji="0" lang="en-US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</a:br>
            <a:r>
              <a:rPr kumimoji="0" lang="ru-RU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от </a:t>
            </a:r>
            <a:r>
              <a:rPr lang="ru-RU" sz="1000" spc="30" dirty="0" smtClean="0">
                <a:solidFill>
                  <a:srgbClr val="EDEEF2">
                    <a:lumMod val="10000"/>
                  </a:srgbClr>
                </a:solidFill>
                <a:latin typeface="Cera CY"/>
                <a:cs typeface="Calibri" panose="020F0502020204030204" pitchFamily="34" charset="0"/>
                <a:sym typeface="Raleway"/>
              </a:rPr>
              <a:t>30</a:t>
            </a:r>
            <a:r>
              <a:rPr kumimoji="0" lang="ru-RU" sz="10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тыс. ₽ до </a:t>
            </a:r>
            <a:r>
              <a:rPr lang="ru-RU" sz="1000" spc="30" noProof="0" dirty="0" smtClean="0">
                <a:solidFill>
                  <a:srgbClr val="EDEEF2">
                    <a:lumMod val="10000"/>
                  </a:srgbClr>
                </a:solidFill>
                <a:latin typeface="Cera CY"/>
                <a:cs typeface="Calibri" panose="020F0502020204030204" pitchFamily="34" charset="0"/>
                <a:sym typeface="Raleway"/>
              </a:rPr>
              <a:t>75</a:t>
            </a:r>
            <a:r>
              <a:rPr kumimoji="0" lang="ru-RU" sz="10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3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тыс. ₽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106F96-E6CA-341B-0731-1FD9BB4C74B9}"/>
              </a:ext>
            </a:extLst>
          </p:cNvPr>
          <p:cNvSpPr txBox="1"/>
          <p:nvPr/>
        </p:nvSpPr>
        <p:spPr>
          <a:xfrm>
            <a:off x="8368570" y="4100624"/>
            <a:ext cx="3344005" cy="4924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До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10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миль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</a:t>
            </a:r>
            <a:r>
              <a:rPr lang="ru-RU" sz="1000" spc="3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  <a:sym typeface="Raleway"/>
              </a:rPr>
              <a:t>за каждые 100 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  <a:sym typeface="Raleway"/>
              </a:rPr>
              <a:t>₽</a:t>
            </a:r>
            <a:r>
              <a:rPr lang="ru-RU" sz="1000" spc="3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  <a:sym typeface="Raleway"/>
              </a:rPr>
              <a:t> при покупках </a:t>
            </a:r>
            <a:br>
              <a:rPr lang="ru-RU" sz="1000" spc="3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  <a:sym typeface="Raleway"/>
              </a:rPr>
            </a:br>
            <a:r>
              <a:rPr lang="ru-RU" sz="1000" spc="3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  <a:sym typeface="Raleway"/>
              </a:rPr>
              <a:t>на</a:t>
            </a:r>
            <a:r>
              <a:rPr lang="en-US" sz="1000" spc="3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  <a:sym typeface="Raleway"/>
              </a:rPr>
              <a:t> </a:t>
            </a:r>
            <a:r>
              <a:rPr lang="ru-RU" sz="1000" spc="3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  <a:sym typeface="Raleway"/>
              </a:rPr>
              <a:t>портале</a:t>
            </a:r>
            <a:r>
              <a:rPr lang="en-US" sz="1000" spc="30" dirty="0">
                <a:solidFill>
                  <a:schemeClr val="tx1">
                    <a:lumMod val="50000"/>
                  </a:schemeClr>
                </a:solidFill>
                <a:cs typeface="Calibri" panose="020F0502020204030204" pitchFamily="34" charset="0"/>
                <a:sym typeface="Raleway"/>
              </a:rPr>
              <a:t> gpbtravel.ru</a:t>
            </a:r>
            <a:endParaRPr lang="ru-RU" sz="1000" dirty="0">
              <a:solidFill>
                <a:schemeClr val="tx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9B8CBAC4-086A-AA83-B87B-F450203C9605}"/>
              </a:ext>
            </a:extLst>
          </p:cNvPr>
          <p:cNvSpPr txBox="1">
            <a:spLocks/>
          </p:cNvSpPr>
          <p:nvPr/>
        </p:nvSpPr>
        <p:spPr>
          <a:xfrm>
            <a:off x="4692384" y="4652787"/>
            <a:ext cx="6802096" cy="385762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001" marR="134250">
              <a:lnSpc>
                <a:spcPct val="107200"/>
              </a:lnSpc>
            </a:pPr>
            <a:r>
              <a:rPr lang="ru-RU" sz="1600" dirty="0">
                <a:cs typeface="Calibri" panose="020F0502020204030204" pitchFamily="34" charset="0"/>
              </a:rPr>
              <a:t>Лояльность 4. </a:t>
            </a:r>
            <a:r>
              <a:rPr lang="ru-RU" sz="1600" dirty="0">
                <a:latin typeface="+mn-lt"/>
                <a:cs typeface="Calibri" panose="020F0502020204030204" pitchFamily="34" charset="0"/>
              </a:rPr>
              <a:t>«Аэрофлот </a:t>
            </a:r>
            <a:r>
              <a:rPr lang="ru-RU" sz="1600" dirty="0" smtClean="0">
                <a:latin typeface="+mn-lt"/>
                <a:cs typeface="Calibri" panose="020F0502020204030204" pitchFamily="34" charset="0"/>
              </a:rPr>
              <a:t>Бонус»</a:t>
            </a:r>
            <a:endParaRPr lang="ru-RU" sz="1600" strike="sngStrike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370982-9DE5-8BC7-D788-808C92E8589E}"/>
              </a:ext>
            </a:extLst>
          </p:cNvPr>
          <p:cNvSpPr txBox="1"/>
          <p:nvPr/>
        </p:nvSpPr>
        <p:spPr>
          <a:xfrm>
            <a:off x="4686404" y="4906532"/>
            <a:ext cx="3240000" cy="4924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2,5 мили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за каждые 100 ₽ при покупках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/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от </a:t>
            </a:r>
            <a:r>
              <a:rPr lang="ru-RU" sz="1000" dirty="0">
                <a:solidFill>
                  <a:srgbClr val="EDEEF2">
                    <a:lumMod val="10000"/>
                  </a:srgbClr>
                </a:solidFill>
                <a:latin typeface="Cera CY"/>
                <a:cs typeface="Calibri" panose="020F0502020204030204" pitchFamily="34" charset="0"/>
                <a:sym typeface="Raleway"/>
              </a:rPr>
              <a:t>5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тыс.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EEF2">
                    <a:lumMod val="10000"/>
                  </a:srgbClr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₽ </a:t>
            </a:r>
            <a:r>
              <a:rPr lang="ru-RU" sz="1000" dirty="0">
                <a:solidFill>
                  <a:srgbClr val="EDEEF2">
                    <a:lumMod val="10000"/>
                  </a:srgbClr>
                </a:solidFill>
                <a:latin typeface="Cera CY"/>
                <a:cs typeface="Calibri" panose="020F0502020204030204" pitchFamily="34" charset="0"/>
                <a:sym typeface="Raleway"/>
              </a:rPr>
              <a:t>с сервисом «ГПБ </a:t>
            </a:r>
            <a:r>
              <a:rPr lang="ru-RU" sz="1000" spc="3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  <a:sym typeface="Raleway"/>
              </a:rPr>
              <a:t>Плюс</a:t>
            </a:r>
            <a:r>
              <a:rPr lang="ru-RU" sz="1000" spc="3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  <a:sym typeface="Raleway"/>
              </a:rPr>
              <a:t>»</a:t>
            </a:r>
            <a:endParaRPr lang="ru-RU" sz="1000" dirty="0">
              <a:solidFill>
                <a:srgbClr val="0057B6"/>
              </a:solidFill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3CD474-5529-16B2-1BF8-E86565FEC049}"/>
              </a:ext>
            </a:extLst>
          </p:cNvPr>
          <p:cNvSpPr txBox="1"/>
          <p:nvPr/>
        </p:nvSpPr>
        <p:spPr>
          <a:xfrm>
            <a:off x="4686405" y="5393553"/>
            <a:ext cx="3232990" cy="4924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4478FF"/>
                </a:solidFill>
                <a:latin typeface="Cera CY"/>
                <a:cs typeface="Calibri" panose="020F0502020204030204" pitchFamily="34" charset="0"/>
                <a:sym typeface="Raleway"/>
              </a:rPr>
              <a:t>1,5 </a:t>
            </a:r>
            <a:r>
              <a:rPr lang="ru-RU" sz="1600" dirty="0">
                <a:solidFill>
                  <a:srgbClr val="4478FF"/>
                </a:solidFill>
                <a:latin typeface="Cera CY"/>
                <a:cs typeface="Calibri" panose="020F0502020204030204" pitchFamily="34" charset="0"/>
                <a:sym typeface="Raleway"/>
              </a:rPr>
              <a:t>мили</a:t>
            </a:r>
            <a:r>
              <a:rPr lang="en-US" sz="1600" dirty="0">
                <a:solidFill>
                  <a:srgbClr val="4478FF"/>
                </a:solidFill>
                <a:latin typeface="Cera CY"/>
                <a:cs typeface="Calibri" panose="020F0502020204030204" pitchFamily="34" charset="0"/>
                <a:sym typeface="Raleway"/>
              </a:rPr>
              <a:t> </a:t>
            </a:r>
            <a:r>
              <a:rPr lang="ru-RU" sz="1000" spc="3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  <a:sym typeface="Raleway"/>
              </a:rPr>
              <a:t>за каждые 100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sym typeface="Raleway"/>
              </a:rPr>
              <a:t>₽</a:t>
            </a:r>
            <a:r>
              <a:rPr lang="ru-RU" sz="1000" spc="3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  <a:sym typeface="Raleway"/>
              </a:rPr>
              <a:t> при покупках </a:t>
            </a:r>
            <a:br>
              <a:rPr lang="ru-RU" sz="1000" spc="3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  <a:sym typeface="Raleway"/>
              </a:rPr>
            </a:br>
            <a:r>
              <a:rPr lang="ru-RU" sz="1000" spc="3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  <a:sym typeface="Raleway"/>
              </a:rPr>
              <a:t>от </a:t>
            </a:r>
            <a:r>
              <a:rPr lang="ru-RU" sz="1000" spc="3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  <a:sym typeface="Raleway"/>
              </a:rPr>
              <a:t>5 тыс</a:t>
            </a:r>
            <a:r>
              <a:rPr lang="ru-RU" sz="1000" spc="3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  <a:sym typeface="Raleway"/>
              </a:rPr>
              <a:t>.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sym typeface="Raleway"/>
              </a:rPr>
              <a:t>₽ </a:t>
            </a:r>
            <a:r>
              <a:rPr lang="ru-RU" sz="1000" spc="30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  <a:sym typeface="Raleway"/>
              </a:rPr>
              <a:t>без сервиса «ГПБ Плюс</a:t>
            </a:r>
            <a:r>
              <a:rPr lang="ru-RU" sz="1000" spc="3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  <a:sym typeface="Raleway"/>
              </a:rPr>
              <a:t>»</a:t>
            </a:r>
            <a:endParaRPr lang="ru-RU" sz="1000" dirty="0">
              <a:solidFill>
                <a:srgbClr val="0057B6"/>
              </a:solidFill>
              <a:cs typeface="Calibri" panose="020F0502020204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6924" y="5885996"/>
            <a:ext cx="1159403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750" baseline="30000" dirty="0">
                <a:cs typeface="Arial" panose="020B0604020202020204" pitchFamily="34" charset="0"/>
                <a:sym typeface="Raleway"/>
              </a:rPr>
              <a:t>1</a:t>
            </a:r>
            <a:r>
              <a:rPr lang="ru-RU" sz="750" spc="-5" dirty="0">
                <a:cs typeface="Arial" panose="020B0604020202020204" pitchFamily="34" charset="0"/>
              </a:rPr>
              <a:t>Категория повышенного кешбэка – определяется Банком ежемесячно индивидуально для каждого Клиента. Категория повышенного кешбэка – одна из 9 доступных категорий, в которой за Отчетный период была максимальная Сумма Покупок. </a:t>
            </a:r>
            <a:r>
              <a:rPr lang="ru-RU" sz="750" spc="-9" dirty="0">
                <a:cs typeface="Arial" panose="020B0604020202020204" pitchFamily="34" charset="0"/>
              </a:rPr>
              <a:t/>
            </a:r>
            <a:br>
              <a:rPr lang="ru-RU" sz="750" spc="-9" dirty="0">
                <a:cs typeface="Arial" panose="020B0604020202020204" pitchFamily="34" charset="0"/>
              </a:rPr>
            </a:br>
            <a:r>
              <a:rPr lang="ru-RU" sz="750" baseline="30000" dirty="0">
                <a:cs typeface="Arial" panose="020B0604020202020204" pitchFamily="34" charset="0"/>
                <a:sym typeface="Raleway"/>
              </a:rPr>
              <a:t>2 </a:t>
            </a:r>
            <a:r>
              <a:rPr lang="ru-RU" sz="750" dirty="0">
                <a:cs typeface="Arial" panose="020B0604020202020204" pitchFamily="34" charset="0"/>
              </a:rPr>
              <a:t>Стандартный кешбэк начисляется при среднемесячном остатке не менее 30 тыс. ₽ на всех счетах клиента в отчетном периоде, открытых на имя клиента в филиале Банка ГПБ (АО), в котором оформлен Пакет услуг. Если доля покупок в категории повышенного кешбэка превышает 20% от общей суммы покупок в месяц, на сумму, превышающую данное значение, начисляется кешбэк 1%.</a:t>
            </a:r>
            <a:br>
              <a:rPr lang="ru-RU" sz="750" dirty="0">
                <a:cs typeface="Arial" panose="020B0604020202020204" pitchFamily="34" charset="0"/>
              </a:rPr>
            </a:br>
            <a:r>
              <a:rPr lang="ru-RU" sz="750" baseline="30000" dirty="0">
                <a:cs typeface="Arial" panose="020B0604020202020204" pitchFamily="34" charset="0"/>
                <a:sym typeface="Raleway"/>
              </a:rPr>
              <a:t>3 </a:t>
            </a:r>
            <a:r>
              <a:rPr lang="ru-RU" sz="750" dirty="0">
                <a:cs typeface="Arial" panose="020B0604020202020204" pitchFamily="34" charset="0"/>
              </a:rPr>
              <a:t>При среднемесячном остатке на всех счетах клиента, открытых на имя клиента в филиале Банка ГПБ (АО), в котором оформлен Пакет услуг, менее 30 тыс. ₽ начисляется не более 1 мили за каждые 100 ₽ покупок. </a:t>
            </a:r>
          </a:p>
          <a:p>
            <a:pPr>
              <a:spcBef>
                <a:spcPct val="0"/>
              </a:spcBef>
            </a:pPr>
            <a:r>
              <a:rPr lang="ru-RU" sz="750" baseline="30000" dirty="0" smtClean="0">
                <a:cs typeface="Arial" panose="020B0604020202020204" pitchFamily="34" charset="0"/>
                <a:sym typeface="Raleway"/>
              </a:rPr>
              <a:t>4 </a:t>
            </a:r>
            <a:r>
              <a:rPr lang="ru-RU" sz="750" dirty="0">
                <a:cs typeface="Arial" panose="020B0604020202020204" pitchFamily="34" charset="0"/>
                <a:sym typeface="Raleway"/>
              </a:rPr>
              <a:t>Категории ТСП с указанием МСС-кодов, операции в которых включаются в расчет Суммы покупок указаны в  ПЛ Банка ГПБ (АО) по начислению </a:t>
            </a:r>
            <a:r>
              <a:rPr lang="ru-RU" sz="750" dirty="0" smtClean="0">
                <a:cs typeface="Arial" panose="020B0604020202020204" pitchFamily="34" charset="0"/>
                <a:sym typeface="Raleway"/>
              </a:rPr>
              <a:t>кешбэк и </a:t>
            </a:r>
            <a:r>
              <a:rPr lang="ru-RU" sz="750" dirty="0">
                <a:cs typeface="Arial" panose="020B0604020202020204" pitchFamily="34" charset="0"/>
                <a:sym typeface="Raleway"/>
              </a:rPr>
              <a:t>ПЛ «</a:t>
            </a:r>
            <a:r>
              <a:rPr lang="ru-RU" sz="750" dirty="0" smtClean="0">
                <a:cs typeface="Arial" panose="020B0604020202020204" pitchFamily="34" charset="0"/>
                <a:sym typeface="Raleway"/>
              </a:rPr>
              <a:t>Газпромбанк-</a:t>
            </a:r>
            <a:r>
              <a:rPr lang="ru-RU" sz="750" dirty="0" err="1" smtClean="0">
                <a:cs typeface="Arial" panose="020B0604020202020204" pitchFamily="34" charset="0"/>
                <a:sym typeface="Raleway"/>
              </a:rPr>
              <a:t>Travel</a:t>
            </a:r>
            <a:r>
              <a:rPr lang="ru-RU" sz="750" dirty="0" smtClean="0">
                <a:cs typeface="Arial" panose="020B0604020202020204" pitchFamily="34" charset="0"/>
                <a:sym typeface="Raleway"/>
              </a:rPr>
              <a:t>», «Аэрофлот Бонус». Сумма </a:t>
            </a:r>
            <a:r>
              <a:rPr lang="ru-RU" sz="750" dirty="0">
                <a:cs typeface="Arial" panose="020B0604020202020204" pitchFamily="34" charset="0"/>
                <a:sym typeface="Raleway"/>
              </a:rPr>
              <a:t>каждой покупки более 100 ₽ округляется до сотен в меньшую сторону. Начисление кешбэка/миль производится на округленную сумму</a:t>
            </a:r>
            <a:r>
              <a:rPr lang="ru-RU" sz="750" dirty="0" smtClean="0">
                <a:cs typeface="Arial" panose="020B0604020202020204" pitchFamily="34" charset="0"/>
                <a:sym typeface="Raleway"/>
              </a:rPr>
              <a:t>. </a:t>
            </a:r>
            <a:r>
              <a:rPr lang="ru-RU" altLang="ru-RU" sz="750" dirty="0" smtClean="0">
                <a:cs typeface="Arial" panose="020B0604020202020204" pitchFamily="34" charset="0"/>
              </a:rPr>
              <a:t>Возможно изменение </a:t>
            </a:r>
            <a:r>
              <a:rPr lang="ru-RU" altLang="ru-RU" sz="750" dirty="0">
                <a:cs typeface="Arial" panose="020B0604020202020204" pitchFamily="34" charset="0"/>
              </a:rPr>
              <a:t>программы лояльности по заявлению клиента. Клиент может менять опцию лояльности </a:t>
            </a:r>
            <a:r>
              <a:rPr lang="ru-RU" altLang="ru-RU" sz="750" dirty="0" smtClean="0">
                <a:cs typeface="Arial" panose="020B0604020202020204" pitchFamily="34" charset="0"/>
              </a:rPr>
              <a:t>1 раз в месяц. Переход с месяца, следующего за месяцем подачи заявления. Условия начисления вознаграждения по каждой ПЛ от Банка указаны в  ПЛ Банка ГПБ (АО) по начислению кешбэк и ПЛ «Газпромбанк-</a:t>
            </a:r>
            <a:r>
              <a:rPr lang="ru-RU" altLang="ru-RU" sz="750" dirty="0" err="1" smtClean="0">
                <a:cs typeface="Arial" panose="020B0604020202020204" pitchFamily="34" charset="0"/>
              </a:rPr>
              <a:t>Travel</a:t>
            </a:r>
            <a:r>
              <a:rPr lang="ru-RU" altLang="ru-RU" sz="750" dirty="0" smtClean="0">
                <a:cs typeface="Arial" panose="020B0604020202020204" pitchFamily="34" charset="0"/>
              </a:rPr>
              <a:t>», ПЛ «Аэрофлот Бонус».</a:t>
            </a:r>
          </a:p>
        </p:txBody>
      </p:sp>
      <p:pic>
        <p:nvPicPr>
          <p:cNvPr id="32" name="Рисунок 31"/>
          <p:cNvPicPr/>
          <p:nvPr/>
        </p:nvPicPr>
        <p:blipFill rotWithShape="1">
          <a:blip r:embed="rId14"/>
          <a:srcRect l="1127" r="-1"/>
          <a:stretch/>
        </p:blipFill>
        <p:spPr>
          <a:xfrm>
            <a:off x="654507" y="1585012"/>
            <a:ext cx="2417363" cy="1559190"/>
          </a:xfrm>
          <a:prstGeom prst="roundRect">
            <a:avLst>
              <a:gd name="adj" fmla="val 8321"/>
            </a:avLst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49F25BA-D04A-F062-C15D-310829D57D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44977" y="3920442"/>
            <a:ext cx="609600" cy="6096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4FAF526-9FC1-2914-2DC8-96B5B21F0C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44977" y="4543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217A36-B9AE-CDF7-6B79-5EC01F8AE3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-757349" y="1471967"/>
            <a:ext cx="5149860" cy="3510231"/>
          </a:xfrm>
          <a:prstGeom prst="rect">
            <a:avLst/>
          </a:prstGeom>
        </p:spPr>
      </p:pic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Слайд think-cell" r:id="rId8" imgW="353" imgH="318" progId="TCLayout.ActiveDocument.1">
                  <p:embed/>
                </p:oleObj>
              </mc:Choice>
              <mc:Fallback>
                <p:oleObj name="Слайд think-cell" r:id="rId8" imgW="353" imgH="31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82931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C24ABBD-7231-4FA2-9A00-486623B624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197" y="262556"/>
            <a:ext cx="9119530" cy="4924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Социальный проект Карта Спасателя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DCE093-654D-4F60-9E15-A97748966C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9CFFD-EE99-4E11-B8BC-23AC5DDB75ED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4CB5E81-285E-92E8-F93E-27BA5FDB2CF6}"/>
              </a:ext>
            </a:extLst>
          </p:cNvPr>
          <p:cNvSpPr/>
          <p:nvPr/>
        </p:nvSpPr>
        <p:spPr>
          <a:xfrm>
            <a:off x="371897" y="6123027"/>
            <a:ext cx="11236759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12700" marR="12700"/>
            <a:r>
              <a:rPr lang="ru-RU" sz="900" baseline="30000" dirty="0">
                <a:latin typeface="Cera CY" pitchFamily="2" charset="0"/>
                <a:cs typeface="Arial"/>
              </a:rPr>
              <a:t>1</a:t>
            </a:r>
            <a:r>
              <a:rPr lang="ru-RU" altLang="ru-RU" sz="900" dirty="0">
                <a:cs typeface="Calibri" panose="020F0502020204030204" pitchFamily="34" charset="0"/>
              </a:rPr>
              <a:t>Бесплатное предоставление услуги «Мобильное информирование». Если </a:t>
            </a:r>
            <a:r>
              <a:rPr lang="ru-RU" altLang="ru-RU" sz="900" dirty="0" err="1">
                <a:cs typeface="Calibri" panose="020F0502020204030204" pitchFamily="34" charset="0"/>
              </a:rPr>
              <a:t>пуш</a:t>
            </a:r>
            <a:r>
              <a:rPr lang="ru-RU" altLang="ru-RU" sz="900" dirty="0">
                <a:cs typeface="Calibri" panose="020F0502020204030204" pitchFamily="34" charset="0"/>
              </a:rPr>
              <a:t> не доставлен, Банк направляет смс.</a:t>
            </a:r>
          </a:p>
          <a:p>
            <a:pPr marL="12700" marR="12700"/>
            <a:r>
              <a:rPr lang="ru-RU" sz="900" baseline="30000" dirty="0">
                <a:latin typeface="Cera CY" pitchFamily="2" charset="0"/>
                <a:cs typeface="Arial"/>
              </a:rPr>
              <a:t>2</a:t>
            </a:r>
            <a:r>
              <a:rPr lang="ru-RU" altLang="ru-RU" sz="900" dirty="0">
                <a:cs typeface="Calibri" panose="020F0502020204030204" pitchFamily="34" charset="0"/>
              </a:rPr>
              <a:t>При зачислении на счет карты суммы потребительского кредита/автокредита по кредитному договору, заключенному с Газпромбанком, лимит по счету карты увеличивается на сумму кредита на срок 30 к/ д, не учитывая день зачисления кредита.</a:t>
            </a:r>
          </a:p>
          <a:p>
            <a:pPr marL="12700" marR="12700"/>
            <a:r>
              <a:rPr lang="ru-RU" sz="900" baseline="30000" dirty="0">
                <a:latin typeface="Cera CY" pitchFamily="2" charset="0"/>
                <a:cs typeface="Arial"/>
              </a:rPr>
              <a:t>3</a:t>
            </a:r>
            <a:r>
              <a:rPr lang="ru-RU" altLang="ru-RU" sz="900" dirty="0">
                <a:cs typeface="Calibri" panose="020F0502020204030204" pitchFamily="34" charset="0"/>
              </a:rPr>
              <a:t>Без учета комиссии стороннего Банка.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39FCCB-1F75-1381-9C5C-1A4D21F48E07}"/>
              </a:ext>
            </a:extLst>
          </p:cNvPr>
          <p:cNvSpPr txBox="1">
            <a:spLocks/>
          </p:cNvSpPr>
          <p:nvPr/>
        </p:nvSpPr>
        <p:spPr>
          <a:xfrm>
            <a:off x="5087102" y="1007975"/>
            <a:ext cx="7320064" cy="349403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000" marR="134249">
              <a:lnSpc>
                <a:spcPct val="107200"/>
              </a:lnSpc>
            </a:pPr>
            <a:r>
              <a:rPr lang="ru-RU" sz="1600" dirty="0">
                <a:cs typeface="Arial"/>
              </a:rPr>
              <a:t>Много выгоды и удобств</a:t>
            </a:r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86DE224E-7808-2968-C32F-A06352A23DAF}"/>
              </a:ext>
            </a:extLst>
          </p:cNvPr>
          <p:cNvSpPr txBox="1"/>
          <p:nvPr/>
        </p:nvSpPr>
        <p:spPr>
          <a:xfrm>
            <a:off x="9001784" y="1703157"/>
            <a:ext cx="2714400" cy="29354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1" marR="12691" defTabSz="913756"/>
            <a:r>
              <a:rPr lang="ru-RU" sz="1200" dirty="0">
                <a:latin typeface="Cera CY" pitchFamily="2" charset="0"/>
                <a:cs typeface="Arial"/>
              </a:rPr>
              <a:t>Снятие наличных без </a:t>
            </a:r>
            <a:r>
              <a:rPr lang="ru-RU" sz="1200" dirty="0" smtClean="0">
                <a:latin typeface="Cera CY" pitchFamily="2" charset="0"/>
                <a:cs typeface="Arial"/>
              </a:rPr>
              <a:t>комиссии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в </a:t>
            </a:r>
            <a:r>
              <a:rPr lang="ru-RU" sz="1200" spc="-5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сторонних </a:t>
            </a:r>
            <a:r>
              <a:rPr lang="ru-RU" sz="1200" spc="-5" dirty="0" smtClean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1200" spc="-9" dirty="0">
                <a:solidFill>
                  <a:schemeClr val="bg2">
                    <a:lumMod val="10000"/>
                  </a:schemeClr>
                </a:solidFill>
                <a:cs typeface="Calibri" panose="020F0502020204030204" pitchFamily="34" charset="0"/>
              </a:rPr>
              <a:t>банкоматах до 500 тыс. ₽ в месяц</a:t>
            </a:r>
            <a:endParaRPr lang="ru-RU" sz="1200" baseline="30000" dirty="0">
              <a:solidFill>
                <a:schemeClr val="bg2">
                  <a:lumMod val="10000"/>
                </a:schemeClr>
              </a:solidFill>
              <a:cs typeface="Calibri" panose="020F0502020204030204" pitchFamily="34" charset="0"/>
            </a:endParaRPr>
          </a:p>
          <a:p>
            <a:pPr marL="12691" marR="12691" defTabSz="913756"/>
            <a:endParaRPr lang="ru-RU" sz="1400" dirty="0">
              <a:latin typeface="Cera CY" pitchFamily="2" charset="0"/>
              <a:cs typeface="Arial"/>
            </a:endParaRPr>
          </a:p>
          <a:p>
            <a:pPr marL="12691" marR="12691" defTabSz="913756"/>
            <a:r>
              <a:rPr lang="ru-RU" sz="1200" dirty="0">
                <a:latin typeface="Cera CY" pitchFamily="2" charset="0"/>
                <a:cs typeface="Arial"/>
              </a:rPr>
              <a:t>Переводы по реквизитам</a:t>
            </a:r>
            <a:br>
              <a:rPr lang="ru-RU" sz="1200" dirty="0">
                <a:latin typeface="Cera CY" pitchFamily="2" charset="0"/>
                <a:cs typeface="Arial"/>
              </a:rPr>
            </a:br>
            <a:r>
              <a:rPr lang="ru-RU" sz="1200" dirty="0">
                <a:latin typeface="Cera CY" pitchFamily="2" charset="0"/>
                <a:cs typeface="Arial"/>
              </a:rPr>
              <a:t>в мобильном приложении </a:t>
            </a:r>
            <a:br>
              <a:rPr lang="ru-RU" sz="1200" dirty="0">
                <a:latin typeface="Cera CY" pitchFamily="2" charset="0"/>
                <a:cs typeface="Arial"/>
              </a:rPr>
            </a:br>
            <a:r>
              <a:rPr lang="ru-RU" sz="1200" dirty="0">
                <a:latin typeface="Cera CY" pitchFamily="2" charset="0"/>
                <a:cs typeface="Arial"/>
              </a:rPr>
              <a:t>и интернет-банке без комиссии</a:t>
            </a:r>
          </a:p>
          <a:p>
            <a:pPr marL="12691" marR="12691" defTabSz="913756"/>
            <a:endParaRPr lang="ru-RU" sz="1400" dirty="0">
              <a:latin typeface="Cera CY" pitchFamily="2" charset="0"/>
              <a:cs typeface="Arial"/>
            </a:endParaRPr>
          </a:p>
          <a:p>
            <a:pPr marL="12691" marR="12691" defTabSz="913756"/>
            <a:r>
              <a:rPr lang="ru-RU" sz="1200" dirty="0">
                <a:solidFill>
                  <a:schemeClr val="tx1"/>
                </a:solidFill>
                <a:latin typeface="Cera CY" pitchFamily="2" charset="0"/>
                <a:cs typeface="Arial"/>
              </a:rPr>
              <a:t>Опл</a:t>
            </a:r>
            <a:r>
              <a:rPr lang="ru-RU" sz="1200" spc="-30" dirty="0">
                <a:solidFill>
                  <a:schemeClr val="tx1"/>
                </a:solidFill>
                <a:latin typeface="Cera CY" pitchFamily="2" charset="0"/>
                <a:cs typeface="Arial"/>
              </a:rPr>
              <a:t>а</a:t>
            </a:r>
            <a:r>
              <a:rPr lang="ru-RU" sz="1200" spc="-15" dirty="0">
                <a:solidFill>
                  <a:schemeClr val="tx1"/>
                </a:solidFill>
                <a:latin typeface="Cera CY" pitchFamily="2" charset="0"/>
                <a:cs typeface="Arial"/>
              </a:rPr>
              <a:t>т</a:t>
            </a:r>
            <a:r>
              <a:rPr lang="ru-RU" sz="1200" spc="0" dirty="0">
                <a:solidFill>
                  <a:schemeClr val="tx1"/>
                </a:solidFill>
                <a:latin typeface="Cera CY" pitchFamily="2" charset="0"/>
                <a:cs typeface="Arial"/>
              </a:rPr>
              <a:t>а Ж</a:t>
            </a:r>
            <a:r>
              <a:rPr lang="ru-RU" sz="1200" spc="10" dirty="0">
                <a:solidFill>
                  <a:schemeClr val="tx1"/>
                </a:solidFill>
                <a:latin typeface="Cera CY" pitchFamily="2" charset="0"/>
                <a:cs typeface="Arial"/>
              </a:rPr>
              <a:t>К</a:t>
            </a:r>
            <a:r>
              <a:rPr lang="ru-RU" sz="1200" spc="0" dirty="0">
                <a:solidFill>
                  <a:schemeClr val="tx1"/>
                </a:solidFill>
                <a:latin typeface="Cera CY" pitchFamily="2" charset="0"/>
                <a:cs typeface="Arial"/>
              </a:rPr>
              <a:t>У</a:t>
            </a:r>
            <a:r>
              <a:rPr lang="ru-RU" sz="1200" dirty="0">
                <a:solidFill>
                  <a:schemeClr val="tx1"/>
                </a:solidFill>
                <a:latin typeface="Cera CY" pitchFamily="2" charset="0"/>
                <a:cs typeface="Arial"/>
              </a:rPr>
              <a:t> </a:t>
            </a:r>
            <a:r>
              <a:rPr lang="ru-RU" sz="1200" spc="-15" dirty="0">
                <a:solidFill>
                  <a:schemeClr val="tx1"/>
                </a:solidFill>
                <a:latin typeface="Cera CY" pitchFamily="2" charset="0"/>
                <a:cs typeface="Arial"/>
              </a:rPr>
              <a:t>б</a:t>
            </a:r>
            <a:r>
              <a:rPr lang="ru-RU" sz="1200" spc="-30" dirty="0">
                <a:solidFill>
                  <a:schemeClr val="tx1"/>
                </a:solidFill>
                <a:latin typeface="Cera CY" pitchFamily="2" charset="0"/>
                <a:cs typeface="Arial"/>
              </a:rPr>
              <a:t>е</a:t>
            </a:r>
            <a:r>
              <a:rPr lang="ru-RU" sz="1200" spc="0" dirty="0">
                <a:solidFill>
                  <a:schemeClr val="tx1"/>
                </a:solidFill>
                <a:latin typeface="Cera CY" pitchFamily="2" charset="0"/>
                <a:cs typeface="Arial"/>
              </a:rPr>
              <a:t>з</a:t>
            </a:r>
            <a:r>
              <a:rPr lang="ru-RU" sz="1200" dirty="0">
                <a:solidFill>
                  <a:schemeClr val="tx1"/>
                </a:solidFill>
                <a:latin typeface="Cera CY" pitchFamily="2" charset="0"/>
                <a:cs typeface="Arial"/>
              </a:rPr>
              <a:t> </a:t>
            </a:r>
            <a:r>
              <a:rPr lang="ru-RU" sz="1200" spc="10" dirty="0">
                <a:solidFill>
                  <a:schemeClr val="tx1"/>
                </a:solidFill>
                <a:latin typeface="Cera CY" pitchFamily="2" charset="0"/>
                <a:cs typeface="Arial"/>
              </a:rPr>
              <a:t>к</a:t>
            </a:r>
            <a:r>
              <a:rPr lang="ru-RU" sz="1200" spc="0" dirty="0">
                <a:solidFill>
                  <a:schemeClr val="tx1"/>
                </a:solidFill>
                <a:latin typeface="Cera CY" pitchFamily="2" charset="0"/>
                <a:cs typeface="Arial"/>
              </a:rPr>
              <a:t>омиссии</a:t>
            </a:r>
            <a:endParaRPr lang="ru-RU" sz="1200" dirty="0">
              <a:solidFill>
                <a:schemeClr val="tx1"/>
              </a:solidFill>
              <a:latin typeface="Cera CY" pitchFamily="2" charset="0"/>
              <a:cs typeface="Arial"/>
            </a:endParaRPr>
          </a:p>
          <a:p>
            <a:pPr marL="12691" marR="12691" defTabSz="913756"/>
            <a:endParaRPr lang="ru-RU" sz="1400" dirty="0">
              <a:latin typeface="Cera CY" pitchFamily="2" charset="0"/>
              <a:cs typeface="Arial"/>
            </a:endParaRPr>
          </a:p>
          <a:p>
            <a:pPr marL="12691" marR="12691" defTabSz="913756"/>
            <a:r>
              <a:rPr lang="ru-RU" sz="1200" dirty="0">
                <a:cs typeface="Arial"/>
              </a:rPr>
              <a:t>Пополнение ЗП карты Банка ГПБ (АО) с карт других банков без комиссии</a:t>
            </a:r>
            <a:r>
              <a:rPr lang="ru-RU" sz="1200" baseline="30000" dirty="0">
                <a:latin typeface="Cera CY" pitchFamily="2" charset="0"/>
                <a:cs typeface="Arial"/>
              </a:rPr>
              <a:t>3</a:t>
            </a:r>
            <a:endParaRPr lang="ru-RU" sz="1200" dirty="0">
              <a:latin typeface="Cera CY" pitchFamily="2" charset="0"/>
              <a:cs typeface="Arial"/>
            </a:endParaRPr>
          </a:p>
          <a:p>
            <a:pPr marL="12691" marR="12691" defTabSz="913756"/>
            <a:endParaRPr lang="ru-RU" sz="1400" dirty="0">
              <a:latin typeface="Cera CY" pitchFamily="2" charset="0"/>
              <a:cs typeface="Arial"/>
            </a:endParaRPr>
          </a:p>
          <a:p>
            <a:pPr marL="12691" marR="12691" defTabSz="913756"/>
            <a:r>
              <a:rPr lang="ru-RU" sz="1200" dirty="0">
                <a:cs typeface="Arial"/>
              </a:rPr>
              <a:t>Пополнение карты другого банка </a:t>
            </a:r>
            <a:br>
              <a:rPr lang="ru-RU" sz="1200" dirty="0">
                <a:cs typeface="Arial"/>
              </a:rPr>
            </a:br>
            <a:r>
              <a:rPr lang="ru-RU" sz="1200" dirty="0">
                <a:cs typeface="Arial"/>
              </a:rPr>
              <a:t>с ЗП карты Банка ГПБ (АО) через приложение стороннего Банка (стягивание) без комиссии</a:t>
            </a:r>
            <a:endParaRPr lang="ru-RU" sz="1200" dirty="0">
              <a:latin typeface="Cera CY" pitchFamily="2" charset="0"/>
              <a:cs typeface="Arial"/>
            </a:endParaRPr>
          </a:p>
        </p:txBody>
      </p:sp>
      <p:sp>
        <p:nvSpPr>
          <p:cNvPr id="22" name="object 94">
            <a:extLst>
              <a:ext uri="{FF2B5EF4-FFF2-40B4-BE49-F238E27FC236}">
                <a16:creationId xmlns:a16="http://schemas.microsoft.com/office/drawing/2014/main" id="{4820A732-91B2-FA5F-8D0E-76FCB314491F}"/>
              </a:ext>
            </a:extLst>
          </p:cNvPr>
          <p:cNvSpPr txBox="1"/>
          <p:nvPr/>
        </p:nvSpPr>
        <p:spPr>
          <a:xfrm>
            <a:off x="5108448" y="1704055"/>
            <a:ext cx="2714400" cy="35185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ru-RU"/>
            </a:defPPr>
            <a:lvl1pPr marL="12691" marR="12691" defTabSz="913756">
              <a:lnSpc>
                <a:spcPts val="1099"/>
              </a:lnSpc>
              <a:defRPr sz="1000">
                <a:solidFill>
                  <a:srgbClr val="828282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chemeClr val="tx1"/>
                </a:solidFill>
                <a:latin typeface="Cera CY" pitchFamily="2" charset="0"/>
              </a:rPr>
              <a:t>Скидка </a:t>
            </a:r>
            <a:r>
              <a:rPr lang="ru-RU" sz="1200" b="1" dirty="0" smtClean="0">
                <a:solidFill>
                  <a:schemeClr val="tx1"/>
                </a:solidFill>
                <a:latin typeface="Cera CY" pitchFamily="2" charset="0"/>
              </a:rPr>
              <a:t>до 2% </a:t>
            </a:r>
            <a:r>
              <a:rPr lang="ru-RU" sz="1200" dirty="0" smtClean="0">
                <a:solidFill>
                  <a:schemeClr val="tx1"/>
                </a:solidFill>
                <a:latin typeface="Cera CY" pitchFamily="2" charset="0"/>
              </a:rPr>
              <a:t>по кредиту и </a:t>
            </a:r>
            <a:r>
              <a:rPr lang="ru-RU" sz="1200" b="1" dirty="0" smtClean="0">
                <a:solidFill>
                  <a:schemeClr val="tx1"/>
                </a:solidFill>
                <a:latin typeface="Cera CY" pitchFamily="2" charset="0"/>
              </a:rPr>
              <a:t>до 1,5% </a:t>
            </a:r>
            <a:r>
              <a:rPr lang="ru-RU" sz="1200" dirty="0" smtClean="0">
                <a:solidFill>
                  <a:schemeClr val="tx1"/>
                </a:solidFill>
                <a:latin typeface="Cera CY" pitchFamily="2" charset="0"/>
              </a:rPr>
              <a:t>по рефинансированию кредита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1"/>
              </a:solidFill>
              <a:latin typeface="Cera CY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chemeClr val="tx1"/>
                </a:solidFill>
                <a:latin typeface="Cera CY" pitchFamily="2" charset="0"/>
              </a:rPr>
              <a:t>Скидка </a:t>
            </a:r>
            <a:r>
              <a:rPr lang="ru-RU" sz="1200" b="1" dirty="0" smtClean="0">
                <a:solidFill>
                  <a:schemeClr val="tx1"/>
                </a:solidFill>
                <a:latin typeface="Cera CY" pitchFamily="2" charset="0"/>
              </a:rPr>
              <a:t>до 4% </a:t>
            </a:r>
            <a:r>
              <a:rPr lang="ru-RU" sz="1200" dirty="0" smtClean="0">
                <a:solidFill>
                  <a:schemeClr val="tx1"/>
                </a:solidFill>
                <a:latin typeface="Cera CY" pitchFamily="2" charset="0"/>
              </a:rPr>
              <a:t>по кредиту на покупку авто</a:t>
            </a:r>
          </a:p>
          <a:p>
            <a:pPr>
              <a:lnSpc>
                <a:spcPct val="100000"/>
              </a:lnSpc>
            </a:pPr>
            <a:endParaRPr lang="ru-RU" sz="1400" dirty="0">
              <a:solidFill>
                <a:schemeClr val="tx1"/>
              </a:solidFill>
              <a:latin typeface="Cera CY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200" dirty="0" smtClean="0">
                <a:solidFill>
                  <a:schemeClr val="tx1"/>
                </a:solidFill>
                <a:latin typeface="Cera CY" pitchFamily="2" charset="0"/>
              </a:rPr>
              <a:t>Надбавка </a:t>
            </a:r>
            <a:r>
              <a:rPr lang="ru-RU" sz="1200" b="1" dirty="0" smtClean="0">
                <a:solidFill>
                  <a:schemeClr val="tx1"/>
                </a:solidFill>
                <a:latin typeface="Cera CY" pitchFamily="2" charset="0"/>
              </a:rPr>
              <a:t>0,2% </a:t>
            </a:r>
            <a:r>
              <a:rPr lang="ru-RU" sz="1200" dirty="0" smtClean="0">
                <a:solidFill>
                  <a:schemeClr val="tx1"/>
                </a:solidFill>
                <a:latin typeface="Cera CY" pitchFamily="2" charset="0"/>
              </a:rPr>
              <a:t>по вкладам в рублях «Копить» и «Управлять» и </a:t>
            </a:r>
            <a:r>
              <a:rPr lang="ru-RU" sz="1200" b="1" dirty="0" smtClean="0">
                <a:solidFill>
                  <a:schemeClr val="tx1"/>
                </a:solidFill>
                <a:latin typeface="Cera CY" pitchFamily="2" charset="0"/>
              </a:rPr>
              <a:t>0,3% </a:t>
            </a:r>
            <a:r>
              <a:rPr lang="ru-RU" sz="1200" dirty="0" smtClean="0">
                <a:solidFill>
                  <a:schemeClr val="tx1"/>
                </a:solidFill>
                <a:latin typeface="Cera CY" pitchFamily="2" charset="0"/>
              </a:rPr>
              <a:t>по Накопительному счету</a:t>
            </a:r>
          </a:p>
          <a:p>
            <a:pPr>
              <a:lnSpc>
                <a:spcPct val="100000"/>
              </a:lnSpc>
            </a:pPr>
            <a:endParaRPr lang="ru-RU" sz="1400" dirty="0" smtClean="0">
              <a:solidFill>
                <a:schemeClr val="tx1"/>
              </a:solidFill>
              <a:latin typeface="Cera CY" pitchFamily="2" charset="0"/>
            </a:endParaRPr>
          </a:p>
          <a:p>
            <a:pPr marL="0" marR="0" lvl="0" defTabSz="914400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era CY" pitchFamily="2" charset="0"/>
                <a:cs typeface="+mn-cs"/>
              </a:rPr>
              <a:t>Программа лояльности платежной системы «Мир»</a:t>
            </a:r>
          </a:p>
          <a:p>
            <a:pPr marL="0" marR="0" lvl="0" defTabSz="914400">
              <a:lnSpc>
                <a:spcPct val="100000"/>
              </a:lnSpc>
            </a:pPr>
            <a:endParaRPr lang="ru-RU" sz="1400" dirty="0">
              <a:solidFill>
                <a:srgbClr val="000000"/>
              </a:solidFill>
              <a:latin typeface="Cera CY" pitchFamily="2" charset="0"/>
              <a:cs typeface="+mn-cs"/>
            </a:endParaRPr>
          </a:p>
          <a:p>
            <a:pPr marL="0" marR="0" lvl="0" defTabSz="914400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era CY" pitchFamily="2" charset="0"/>
              </a:rPr>
              <a:t>Беспл</a:t>
            </a:r>
            <a:r>
              <a:rPr lang="ru-RU" sz="1200" spc="-25" dirty="0">
                <a:solidFill>
                  <a:srgbClr val="000000"/>
                </a:solidFill>
                <a:latin typeface="Cera CY" pitchFamily="2" charset="0"/>
              </a:rPr>
              <a:t>а</a:t>
            </a:r>
            <a:r>
              <a:rPr lang="ru-RU" sz="1200" dirty="0">
                <a:solidFill>
                  <a:srgbClr val="000000"/>
                </a:solidFill>
                <a:latin typeface="Cera CY" pitchFamily="2" charset="0"/>
              </a:rPr>
              <a:t>тное пр</a:t>
            </a:r>
            <a:r>
              <a:rPr lang="ru-RU" sz="1200" spc="-25" dirty="0">
                <a:solidFill>
                  <a:srgbClr val="000000"/>
                </a:solidFill>
                <a:latin typeface="Cera CY" pitchFamily="2" charset="0"/>
              </a:rPr>
              <a:t>е</a:t>
            </a:r>
            <a:r>
              <a:rPr lang="ru-RU" sz="1200" dirty="0">
                <a:solidFill>
                  <a:srgbClr val="000000"/>
                </a:solidFill>
                <a:latin typeface="Cera CY" pitchFamily="2" charset="0"/>
              </a:rPr>
              <a:t>дос</a:t>
            </a:r>
            <a:r>
              <a:rPr lang="ru-RU" sz="1200" spc="-15" dirty="0">
                <a:solidFill>
                  <a:srgbClr val="000000"/>
                </a:solidFill>
                <a:latin typeface="Cera CY" pitchFamily="2" charset="0"/>
              </a:rPr>
              <a:t>т</a:t>
            </a:r>
            <a:r>
              <a:rPr lang="ru-RU" sz="1200" dirty="0">
                <a:solidFill>
                  <a:srgbClr val="000000"/>
                </a:solidFill>
                <a:latin typeface="Cera CY" pitchFamily="2" charset="0"/>
              </a:rPr>
              <a:t>а</a:t>
            </a:r>
            <a:r>
              <a:rPr lang="ru-RU" sz="1200" spc="-25" dirty="0">
                <a:solidFill>
                  <a:srgbClr val="000000"/>
                </a:solidFill>
                <a:latin typeface="Cera CY" pitchFamily="2" charset="0"/>
              </a:rPr>
              <a:t>в</a:t>
            </a:r>
            <a:r>
              <a:rPr lang="ru-RU" sz="1200" dirty="0">
                <a:solidFill>
                  <a:srgbClr val="000000"/>
                </a:solidFill>
                <a:latin typeface="Cera CY" pitchFamily="2" charset="0"/>
              </a:rPr>
              <a:t>ление </a:t>
            </a:r>
            <a:br>
              <a:rPr lang="ru-RU" sz="1200" dirty="0">
                <a:solidFill>
                  <a:srgbClr val="000000"/>
                </a:solidFill>
                <a:latin typeface="Cera CY" pitchFamily="2" charset="0"/>
              </a:rPr>
            </a:br>
            <a:r>
              <a:rPr lang="ru-RU" sz="1200" dirty="0">
                <a:solidFill>
                  <a:srgbClr val="000000"/>
                </a:solidFill>
                <a:latin typeface="Cera CY" pitchFamily="2" charset="0"/>
              </a:rPr>
              <a:t>4-х доп</a:t>
            </a:r>
            <a:r>
              <a:rPr lang="ru-RU" sz="1200" spc="-25" dirty="0">
                <a:solidFill>
                  <a:srgbClr val="000000"/>
                </a:solidFill>
                <a:latin typeface="Cera CY" pitchFamily="2" charset="0"/>
              </a:rPr>
              <a:t>о</a:t>
            </a:r>
            <a:r>
              <a:rPr lang="ru-RU" sz="1200" dirty="0">
                <a:solidFill>
                  <a:srgbClr val="000000"/>
                </a:solidFill>
                <a:latin typeface="Cera CY" pitchFamily="2" charset="0"/>
              </a:rPr>
              <a:t>лни</a:t>
            </a:r>
            <a:r>
              <a:rPr lang="ru-RU" sz="1200" spc="-15" dirty="0">
                <a:solidFill>
                  <a:srgbClr val="000000"/>
                </a:solidFill>
                <a:latin typeface="Cera CY" pitchFamily="2" charset="0"/>
              </a:rPr>
              <a:t>т</a:t>
            </a:r>
            <a:r>
              <a:rPr lang="ru-RU" sz="1200" spc="-35" dirty="0">
                <a:solidFill>
                  <a:srgbClr val="000000"/>
                </a:solidFill>
                <a:latin typeface="Cera CY" pitchFamily="2" charset="0"/>
              </a:rPr>
              <a:t>е</a:t>
            </a:r>
            <a:r>
              <a:rPr lang="ru-RU" sz="1200" dirty="0">
                <a:solidFill>
                  <a:srgbClr val="000000"/>
                </a:solidFill>
                <a:latin typeface="Cera CY" pitchFamily="2" charset="0"/>
              </a:rPr>
              <a:t>льных </a:t>
            </a:r>
            <a:r>
              <a:rPr lang="ru-RU" sz="1200" spc="20" dirty="0">
                <a:solidFill>
                  <a:srgbClr val="000000"/>
                </a:solidFill>
                <a:latin typeface="Cera CY" pitchFamily="2" charset="0"/>
              </a:rPr>
              <a:t>к</a:t>
            </a:r>
            <a:r>
              <a:rPr lang="ru-RU" sz="1200" dirty="0">
                <a:solidFill>
                  <a:srgbClr val="000000"/>
                </a:solidFill>
                <a:latin typeface="Cera CY" pitchFamily="2" charset="0"/>
              </a:rPr>
              <a:t>а</a:t>
            </a:r>
            <a:r>
              <a:rPr lang="ru-RU" sz="1200" spc="-25" dirty="0">
                <a:solidFill>
                  <a:srgbClr val="000000"/>
                </a:solidFill>
                <a:latin typeface="Cera CY" pitchFamily="2" charset="0"/>
              </a:rPr>
              <a:t>р</a:t>
            </a:r>
            <a:r>
              <a:rPr lang="ru-RU" sz="1200" dirty="0">
                <a:solidFill>
                  <a:srgbClr val="000000"/>
                </a:solidFill>
                <a:latin typeface="Cera CY" pitchFamily="2" charset="0"/>
              </a:rPr>
              <a:t>т</a:t>
            </a:r>
          </a:p>
          <a:p>
            <a:pPr marL="0" marR="0" lvl="0" defTabSz="914400">
              <a:lnSpc>
                <a:spcPct val="100000"/>
              </a:lnSpc>
            </a:pPr>
            <a:endParaRPr lang="ru-RU" sz="1400" dirty="0">
              <a:solidFill>
                <a:srgbClr val="000000"/>
              </a:solidFill>
              <a:latin typeface="Cera CY" pitchFamily="2" charset="0"/>
              <a:cs typeface="+mn-cs"/>
            </a:endParaRPr>
          </a:p>
          <a:p>
            <a:pPr marL="0" marR="0" lvl="0" defTabSz="914400">
              <a:lnSpc>
                <a:spcPct val="100000"/>
              </a:lnSpc>
            </a:pPr>
            <a:r>
              <a:rPr lang="ru-RU" sz="1200" dirty="0">
                <a:solidFill>
                  <a:srgbClr val="000000"/>
                </a:solidFill>
                <a:latin typeface="Cera CY" pitchFamily="2" charset="0"/>
              </a:rPr>
              <a:t>Беспл</a:t>
            </a:r>
            <a:r>
              <a:rPr lang="ru-RU" sz="1200" spc="-25" dirty="0">
                <a:solidFill>
                  <a:srgbClr val="000000"/>
                </a:solidFill>
                <a:latin typeface="Cera CY" pitchFamily="2" charset="0"/>
              </a:rPr>
              <a:t>а</a:t>
            </a:r>
            <a:r>
              <a:rPr lang="ru-RU" sz="1200" dirty="0">
                <a:solidFill>
                  <a:srgbClr val="000000"/>
                </a:solidFill>
                <a:latin typeface="Cera CY" pitchFamily="2" charset="0"/>
              </a:rPr>
              <a:t>тное предоставление</a:t>
            </a:r>
            <a:br>
              <a:rPr lang="ru-RU" sz="1200" dirty="0">
                <a:solidFill>
                  <a:srgbClr val="000000"/>
                </a:solidFill>
                <a:latin typeface="Cera CY" pitchFamily="2" charset="0"/>
              </a:rPr>
            </a:br>
            <a:r>
              <a:rPr lang="ru-RU" sz="1200" dirty="0">
                <a:solidFill>
                  <a:srgbClr val="000000"/>
                </a:solidFill>
                <a:latin typeface="Cera CY" pitchFamily="2" charset="0"/>
              </a:rPr>
              <a:t>услуги «Мобильное информирование»</a:t>
            </a:r>
            <a:r>
              <a:rPr lang="ru-RU" sz="1200" baseline="30000" dirty="0">
                <a:solidFill>
                  <a:srgbClr val="000000"/>
                </a:solidFill>
                <a:latin typeface="Cera CY" pitchFamily="2" charset="0"/>
              </a:rPr>
              <a:t>1</a:t>
            </a:r>
          </a:p>
          <a:p>
            <a:pPr>
              <a:lnSpc>
                <a:spcPct val="100000"/>
              </a:lnSpc>
            </a:pPr>
            <a:endParaRPr lang="ru-RU" sz="1200" dirty="0">
              <a:solidFill>
                <a:schemeClr val="tx1"/>
              </a:solidFill>
              <a:latin typeface="Cera CY" pitchFamily="2" charset="0"/>
            </a:endParaRPr>
          </a:p>
          <a:p>
            <a:pPr>
              <a:lnSpc>
                <a:spcPct val="100000"/>
              </a:lnSpc>
            </a:pPr>
            <a:endParaRPr lang="ru-RU" sz="1200" dirty="0" smtClean="0">
              <a:solidFill>
                <a:schemeClr val="tx1"/>
              </a:solidFill>
              <a:latin typeface="Cera CY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BCAA17D-B24B-460F-413F-1FCCD2751B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256588" y="1691360"/>
            <a:ext cx="612000" cy="612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7D78FEE-48AF-F760-66F1-2F15438112B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8256588" y="3613729"/>
            <a:ext cx="609600" cy="6096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D31B53-F5EB-8ED1-86D4-ABF2113570C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8256588" y="4472270"/>
            <a:ext cx="609600" cy="6096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B30D609-3493-A20B-D739-3036ECB3F9B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8256588" y="2941409"/>
            <a:ext cx="609600" cy="609600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 rotWithShape="1">
          <a:blip r:embed="rId31"/>
          <a:srcRect l="1127" r="-1"/>
          <a:stretch/>
        </p:blipFill>
        <p:spPr>
          <a:xfrm>
            <a:off x="371897" y="2303978"/>
            <a:ext cx="2924354" cy="1860440"/>
          </a:xfrm>
          <a:prstGeom prst="roundRect">
            <a:avLst>
              <a:gd name="adj" fmla="val 8321"/>
            </a:avLst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1FCE2C1-B675-7B41-AE4A-74F2FDEA313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447893" y="2863872"/>
            <a:ext cx="540000" cy="5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681480F-52A8-C245-986C-46C8CDA405C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78293" y="2166351"/>
            <a:ext cx="609600" cy="6096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748AEE7-D1A9-62CB-AFE5-45A4AA106EE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4378293" y="1541889"/>
            <a:ext cx="609600" cy="6096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15E716-5B85-7CD0-A7E7-345ABDF2425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378293" y="3480803"/>
            <a:ext cx="609600" cy="6096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0DA8810-63D0-66B7-F4F7-17EC75CA67A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378293" y="4096400"/>
            <a:ext cx="609600" cy="6096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761A2B4-4759-F508-B627-3BF7C4497A6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378293" y="4747112"/>
            <a:ext cx="609600" cy="6096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F8C3B3B-7514-FC3E-7892-B476048A648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8256588" y="2400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82931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DCE093-654D-4F60-9E15-A97748966C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9CFFD-EE99-4E11-B8BC-23AC5DDB75ED}" type="slidenum">
              <a:rPr kumimoji="0" lang="ru-RU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 panose="000005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1343943-1D35-E645-D6A3-AA6EF86E42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197" y="262556"/>
            <a:ext cx="9119530" cy="984885"/>
          </a:xfrm>
        </p:spPr>
        <p:txBody>
          <a:bodyPr/>
          <a:lstStyle/>
          <a:p>
            <a:r>
              <a:rPr lang="ru-RU" dirty="0"/>
              <a:t>Программа лояльности </a:t>
            </a:r>
            <a:br>
              <a:rPr lang="ru-RU" dirty="0"/>
            </a:br>
            <a:r>
              <a:rPr lang="ru-RU" dirty="0"/>
              <a:t>платежной системы «Мир»</a:t>
            </a:r>
          </a:p>
        </p:txBody>
      </p:sp>
      <p:sp>
        <p:nvSpPr>
          <p:cNvPr id="3" name="Прямоугольник: скругленные углы 37">
            <a:extLst>
              <a:ext uri="{FF2B5EF4-FFF2-40B4-BE49-F238E27FC236}">
                <a16:creationId xmlns:a16="http://schemas.microsoft.com/office/drawing/2014/main" id="{1CB05023-A923-6032-E306-79BA61D3CC5E}"/>
              </a:ext>
            </a:extLst>
          </p:cNvPr>
          <p:cNvSpPr/>
          <p:nvPr/>
        </p:nvSpPr>
        <p:spPr>
          <a:xfrm>
            <a:off x="472415" y="1844674"/>
            <a:ext cx="5484520" cy="3563939"/>
          </a:xfrm>
          <a:prstGeom prst="roundRect">
            <a:avLst>
              <a:gd name="adj" fmla="val 2644"/>
            </a:avLst>
          </a:prstGeom>
          <a:solidFill>
            <a:schemeClr val="accent4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 </a:t>
            </a: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320D5D4F-90EB-B9C4-160F-9CD331011F83}"/>
              </a:ext>
            </a:extLst>
          </p:cNvPr>
          <p:cNvSpPr txBox="1"/>
          <p:nvPr/>
        </p:nvSpPr>
        <p:spPr>
          <a:xfrm>
            <a:off x="1370908" y="3429001"/>
            <a:ext cx="3974089" cy="15843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000" marR="15000">
              <a:lnSpc>
                <a:spcPct val="107200"/>
              </a:lnSpc>
            </a:pPr>
            <a:r>
              <a:rPr lang="ru-RU" sz="1200" dirty="0">
                <a:solidFill>
                  <a:srgbClr val="000000"/>
                </a:solidFill>
                <a:cs typeface="Arial"/>
              </a:rPr>
              <a:t>Регистрируйтесь и привязывайте вашу карту «Мир»</a:t>
            </a:r>
          </a:p>
          <a:p>
            <a:pPr marL="15000" marR="15000">
              <a:lnSpc>
                <a:spcPct val="107200"/>
              </a:lnSpc>
            </a:pPr>
            <a:r>
              <a:rPr lang="ru-RU" sz="1200" dirty="0">
                <a:solidFill>
                  <a:srgbClr val="000000"/>
                </a:solidFill>
                <a:cs typeface="Arial"/>
              </a:rPr>
              <a:t>к программе лояльности</a:t>
            </a:r>
          </a:p>
          <a:p>
            <a:pPr marL="15000" marR="15000">
              <a:lnSpc>
                <a:spcPct val="107200"/>
              </a:lnSpc>
            </a:pPr>
            <a:endParaRPr lang="ru-RU" sz="1200" dirty="0">
              <a:solidFill>
                <a:srgbClr val="000000"/>
              </a:solidFill>
              <a:cs typeface="Arial"/>
            </a:endParaRPr>
          </a:p>
          <a:p>
            <a:pPr marL="15000" marR="15000">
              <a:lnSpc>
                <a:spcPct val="107200"/>
              </a:lnSpc>
            </a:pPr>
            <a:r>
              <a:rPr lang="ru-RU" sz="1200" dirty="0">
                <a:solidFill>
                  <a:srgbClr val="000000"/>
                </a:solidFill>
                <a:cs typeface="Arial"/>
              </a:rPr>
              <a:t>Совершайте покупки </a:t>
            </a:r>
            <a:br>
              <a:rPr lang="ru-RU" sz="1200" dirty="0">
                <a:solidFill>
                  <a:srgbClr val="000000"/>
                </a:solidFill>
                <a:cs typeface="Arial"/>
              </a:rPr>
            </a:br>
            <a:r>
              <a:rPr lang="ru-RU" sz="1200" dirty="0">
                <a:solidFill>
                  <a:srgbClr val="000000"/>
                </a:solidFill>
                <a:cs typeface="Arial"/>
              </a:rPr>
              <a:t>у партнеров Программы</a:t>
            </a:r>
          </a:p>
          <a:p>
            <a:pPr marL="15000" marR="15000">
              <a:lnSpc>
                <a:spcPct val="107200"/>
              </a:lnSpc>
            </a:pPr>
            <a:endParaRPr lang="ru-RU" sz="1200" dirty="0">
              <a:solidFill>
                <a:srgbClr val="000000"/>
              </a:solidFill>
              <a:cs typeface="Arial"/>
            </a:endParaRPr>
          </a:p>
          <a:p>
            <a:pPr marL="15000" marR="15000">
              <a:lnSpc>
                <a:spcPct val="107200"/>
              </a:lnSpc>
            </a:pPr>
            <a:r>
              <a:rPr lang="ru-RU" sz="1200" dirty="0">
                <a:solidFill>
                  <a:srgbClr val="000000"/>
                </a:solidFill>
                <a:cs typeface="Arial"/>
              </a:rPr>
              <a:t>Получайте </a:t>
            </a:r>
            <a:r>
              <a:rPr lang="ru-RU" sz="1200" dirty="0" err="1">
                <a:solidFill>
                  <a:srgbClr val="000000"/>
                </a:solidFill>
                <a:cs typeface="Arial"/>
              </a:rPr>
              <a:t>кешбэк</a:t>
            </a:r>
            <a:endParaRPr lang="ru-RU" sz="1200" dirty="0">
              <a:solidFill>
                <a:srgbClr val="000000"/>
              </a:solidFill>
              <a:cs typeface="Arial"/>
            </a:endParaRPr>
          </a:p>
          <a:p>
            <a:pPr marL="15000" marR="15000">
              <a:lnSpc>
                <a:spcPct val="107200"/>
              </a:lnSpc>
            </a:pPr>
            <a:r>
              <a:rPr lang="ru-RU" sz="1200" dirty="0">
                <a:solidFill>
                  <a:srgbClr val="000000"/>
                </a:solidFill>
                <a:cs typeface="Arial"/>
              </a:rPr>
              <a:t>деньгами прямо на карту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A7C7F9-C516-355A-93DA-1E3E8364B2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03" y="2258020"/>
            <a:ext cx="2770332" cy="7756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EE7E5A-5176-C194-A2F3-E308E4C780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16862" y="4517910"/>
            <a:ext cx="609600" cy="609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65D111-DEC2-E4F1-F5CE-DB5FD48E23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16862" y="3903448"/>
            <a:ext cx="609600" cy="609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F7EB89-1D81-C4F2-9456-16E8F8685E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16862" y="3300032"/>
            <a:ext cx="609600" cy="6096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BCF8F4A-CD3C-1A83-9EE9-FE61266C4E8A}"/>
              </a:ext>
            </a:extLst>
          </p:cNvPr>
          <p:cNvSpPr txBox="1">
            <a:spLocks/>
          </p:cNvSpPr>
          <p:nvPr/>
        </p:nvSpPr>
        <p:spPr>
          <a:xfrm>
            <a:off x="6311900" y="1747658"/>
            <a:ext cx="5407685" cy="385762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1" marR="12691" defTabSz="916046">
              <a:lnSpc>
                <a:spcPct val="107200"/>
              </a:lnSpc>
              <a:buClr>
                <a:srgbClr val="2354D6"/>
              </a:buCl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era CY"/>
                <a:ea typeface="+mj-ea"/>
                <a:cs typeface="Arial"/>
              </a:rPr>
              <a:t>Возвращайте деньги за свои покупки по карте «Мир»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6582FE-C0F6-C5AA-A69B-82D0833B51BB}"/>
              </a:ext>
            </a:extLst>
          </p:cNvPr>
          <p:cNvSpPr txBox="1"/>
          <p:nvPr/>
        </p:nvSpPr>
        <p:spPr>
          <a:xfrm>
            <a:off x="6311900" y="2010254"/>
            <a:ext cx="2523756" cy="55399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100+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</a:br>
            <a:r>
              <a:rPr lang="ru-RU" sz="1000" dirty="0">
                <a:solidFill>
                  <a:srgbClr val="000000"/>
                </a:solidFill>
                <a:cs typeface="Arial" panose="020B0604020202020204" pitchFamily="34" charset="0"/>
              </a:rPr>
              <a:t>выгодных предложений каждый месяц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883CD9-F9E8-5838-6881-5CA0DBDDDBB6}"/>
              </a:ext>
            </a:extLst>
          </p:cNvPr>
          <p:cNvSpPr txBox="1"/>
          <p:nvPr/>
        </p:nvSpPr>
        <p:spPr>
          <a:xfrm>
            <a:off x="9203956" y="2010254"/>
            <a:ext cx="2523756" cy="70788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20%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</a:br>
            <a:r>
              <a:rPr lang="ru-RU" sz="1000" dirty="0">
                <a:solidFill>
                  <a:srgbClr val="000000"/>
                </a:solidFill>
                <a:cs typeface="Arial" panose="020B0604020202020204" pitchFamily="34" charset="0"/>
              </a:rPr>
              <a:t>максимальный </a:t>
            </a:r>
            <a:r>
              <a:rPr lang="ru-RU" sz="1000" dirty="0" err="1">
                <a:solidFill>
                  <a:srgbClr val="000000"/>
                </a:solidFill>
                <a:cs typeface="Arial" panose="020B0604020202020204" pitchFamily="34" charset="0"/>
              </a:rPr>
              <a:t>кешбэк</a:t>
            </a:r>
            <a:endParaRPr lang="ru-RU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kumimoji="0" lang="en" sz="1000" b="0" i="0" u="none" strike="noStrike" kern="1200" cap="none" spc="30" normalizeH="0" baseline="0" noProof="0" dirty="0">
              <a:ln>
                <a:noFill/>
              </a:ln>
              <a:solidFill>
                <a:srgbClr val="EDEEF2">
                  <a:lumMod val="10000"/>
                </a:srgbClr>
              </a:solidFill>
              <a:effectLst/>
              <a:uLnTx/>
              <a:uFillTx/>
              <a:latin typeface="Cera CY"/>
              <a:ea typeface="+mn-ea"/>
              <a:cs typeface="Calibri" panose="020F0502020204030204" pitchFamily="34" charset="0"/>
              <a:sym typeface="Raleway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7821E4-3D52-6D1F-0105-4737C6467EB0}"/>
              </a:ext>
            </a:extLst>
          </p:cNvPr>
          <p:cNvSpPr txBox="1"/>
          <p:nvPr/>
        </p:nvSpPr>
        <p:spPr>
          <a:xfrm>
            <a:off x="6311900" y="2743901"/>
            <a:ext cx="2523756" cy="55399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25+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</a:br>
            <a:r>
              <a:rPr lang="ru-RU" sz="1000" dirty="0">
                <a:solidFill>
                  <a:srgbClr val="000000"/>
                </a:solidFill>
                <a:cs typeface="Arial" panose="020B0604020202020204" pitchFamily="34" charset="0"/>
              </a:rPr>
              <a:t>регионов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DF318E-4900-BC6F-7955-A919206CBDD9}"/>
              </a:ext>
            </a:extLst>
          </p:cNvPr>
          <p:cNvSpPr txBox="1"/>
          <p:nvPr/>
        </p:nvSpPr>
        <p:spPr>
          <a:xfrm>
            <a:off x="9203956" y="2743901"/>
            <a:ext cx="2523756" cy="55399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>200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8FF"/>
                </a:solidFill>
                <a:effectLst/>
                <a:uLnTx/>
                <a:uFillTx/>
                <a:latin typeface="Cera CY"/>
                <a:ea typeface="+mn-ea"/>
                <a:cs typeface="Calibri" panose="020F0502020204030204" pitchFamily="34" charset="0"/>
                <a:sym typeface="Raleway"/>
              </a:rPr>
            </a:br>
            <a:r>
              <a:rPr lang="ru-RU" sz="1000" dirty="0">
                <a:solidFill>
                  <a:srgbClr val="000000"/>
                </a:solidFill>
                <a:cs typeface="Arial" panose="020B0604020202020204" pitchFamily="34" charset="0"/>
              </a:rPr>
              <a:t>магазинов-партнеров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5C2BCC5-D599-A9AC-2259-09D33C09593E}"/>
              </a:ext>
            </a:extLst>
          </p:cNvPr>
          <p:cNvSpPr/>
          <p:nvPr/>
        </p:nvSpPr>
        <p:spPr>
          <a:xfrm>
            <a:off x="6311900" y="3720393"/>
            <a:ext cx="5400675" cy="1749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691" marR="12691" defTabSz="916046" fontAlgn="auto">
              <a:lnSpc>
                <a:spcPct val="107200"/>
              </a:lnSpc>
              <a:spcBef>
                <a:spcPct val="0"/>
              </a:spcBef>
              <a:spcAft>
                <a:spcPts val="600"/>
              </a:spcAft>
              <a:buClr>
                <a:srgbClr val="2354D6"/>
              </a:buClr>
            </a:pPr>
            <a:r>
              <a:rPr lang="ru-RU" sz="1600" dirty="0">
                <a:solidFill>
                  <a:srgbClr val="000000">
                    <a:lumMod val="50000"/>
                  </a:srgbClr>
                </a:solidFill>
                <a:latin typeface="Cera CY"/>
                <a:ea typeface="+mj-ea"/>
                <a:cs typeface="Arial"/>
              </a:rPr>
              <a:t>Для присоединения к Программе лояльности необходимо:</a:t>
            </a:r>
          </a:p>
          <a:p>
            <a:pPr marL="171450" marR="15000" indent="-171450" fontAlgn="auto">
              <a:lnSpc>
                <a:spcPct val="1072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cs typeface="Arial"/>
              </a:rPr>
              <a:t>получить карту Банка платежной системы «Мир» или являться держателем карты «Мир»</a:t>
            </a:r>
          </a:p>
          <a:p>
            <a:pPr marL="171450" marR="15000" indent="-171450" fontAlgn="auto">
              <a:lnSpc>
                <a:spcPct val="1072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cs typeface="Arial"/>
              </a:rPr>
              <a:t>зарегистрироваться на сайте </a:t>
            </a:r>
            <a:r>
              <a:rPr lang="en-US" sz="1200" dirty="0" err="1">
                <a:solidFill>
                  <a:srgbClr val="000000"/>
                </a:solidFill>
                <a:cs typeface="Arial"/>
              </a:rPr>
              <a:t>privetmir.ru</a:t>
            </a:r>
            <a:r>
              <a:rPr lang="ru-RU" sz="1200" dirty="0">
                <a:solidFill>
                  <a:srgbClr val="000000"/>
                </a:solidFill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cs typeface="Arial"/>
            </a:endParaRPr>
          </a:p>
          <a:p>
            <a:pPr marL="171450" marR="15000" indent="-171450" fontAlgn="auto">
              <a:lnSpc>
                <a:spcPct val="1072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cs typeface="Arial"/>
              </a:rPr>
              <a:t>проверить корректность своих данных и данных карты </a:t>
            </a:r>
            <a:r>
              <a:rPr lang="en-US" sz="1200" dirty="0">
                <a:solidFill>
                  <a:srgbClr val="000000"/>
                </a:solidFill>
                <a:cs typeface="Arial"/>
              </a:rPr>
              <a:t/>
            </a:r>
            <a:br>
              <a:rPr lang="en-US" sz="1200" dirty="0">
                <a:solidFill>
                  <a:srgbClr val="000000"/>
                </a:solidFill>
                <a:cs typeface="Arial"/>
              </a:rPr>
            </a:br>
            <a:r>
              <a:rPr lang="ru-RU" sz="1200" dirty="0">
                <a:solidFill>
                  <a:srgbClr val="000000"/>
                </a:solidFill>
                <a:cs typeface="Arial"/>
              </a:rPr>
              <a:t>в Личном кабинете</a:t>
            </a:r>
          </a:p>
        </p:txBody>
      </p:sp>
    </p:spTree>
    <p:extLst>
      <p:ext uri="{BB962C8B-B14F-4D97-AF65-F5344CB8AC3E}">
        <p14:creationId xmlns:p14="http://schemas.microsoft.com/office/powerpoint/2010/main" val="32483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5" name="Слайд think-cell" r:id="rId6" imgW="353" imgH="318" progId="TCLayout.ActiveDocument.1">
                  <p:embed/>
                </p:oleObj>
              </mc:Choice>
              <mc:Fallback>
                <p:oleObj name="Слайд think-cell" r:id="rId6" imgW="353" imgH="31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82931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971" y="2252591"/>
            <a:ext cx="576000" cy="576000"/>
          </a:xfrm>
          <a:prstGeom prst="rect">
            <a:avLst/>
          </a:prstGeom>
        </p:spPr>
      </p:pic>
      <p:sp>
        <p:nvSpPr>
          <p:cNvPr id="74" name="Прямоугольник: скругленные углы 40">
            <a:extLst>
              <a:ext uri="{FF2B5EF4-FFF2-40B4-BE49-F238E27FC236}">
                <a16:creationId xmlns:a16="http://schemas.microsoft.com/office/drawing/2014/main" id="{B1F2AC43-FC83-0BF5-5293-305EDFEAFC6B}"/>
              </a:ext>
            </a:extLst>
          </p:cNvPr>
          <p:cNvSpPr/>
          <p:nvPr/>
        </p:nvSpPr>
        <p:spPr>
          <a:xfrm>
            <a:off x="7219394" y="1611824"/>
            <a:ext cx="4500562" cy="4193663"/>
          </a:xfrm>
          <a:prstGeom prst="roundRect">
            <a:avLst>
              <a:gd name="adj" fmla="val 4172"/>
            </a:avLst>
          </a:prstGeom>
          <a:solidFill>
            <a:srgbClr val="F4F6FA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75" name="Текст 6">
            <a:extLst>
              <a:ext uri="{FF2B5EF4-FFF2-40B4-BE49-F238E27FC236}">
                <a16:creationId xmlns:a16="http://schemas.microsoft.com/office/drawing/2014/main" id="{54CCD5A0-8A21-4947-B18A-53DBE8A0EAF8}"/>
              </a:ext>
            </a:extLst>
          </p:cNvPr>
          <p:cNvSpPr txBox="1">
            <a:spLocks/>
          </p:cNvSpPr>
          <p:nvPr/>
        </p:nvSpPr>
        <p:spPr>
          <a:xfrm>
            <a:off x="486196" y="262556"/>
            <a:ext cx="95018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Font typeface="Arial" panose="020B0604020202020204" pitchFamily="34" charset="0"/>
              <a:buNone/>
              <a:defRPr lang="ru-RU" sz="3200" b="0" kern="120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Кешбэк от партнеров до 50%</a:t>
            </a:r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4E7D199-615C-0B1B-4EC1-B1C408FA92BA}"/>
              </a:ext>
            </a:extLst>
          </p:cNvPr>
          <p:cNvSpPr txBox="1"/>
          <p:nvPr/>
        </p:nvSpPr>
        <p:spPr>
          <a:xfrm>
            <a:off x="497142" y="813046"/>
            <a:ext cx="6955752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pPr lvl="0">
              <a:defRPr/>
            </a:pPr>
            <a:r>
              <a:rPr lang="ru-RU" sz="1400" b="0" dirty="0">
                <a:solidFill>
                  <a:srgbClr val="000000"/>
                </a:solidFill>
              </a:rPr>
              <a:t>начисляется дополнительно к </a:t>
            </a:r>
            <a:r>
              <a:rPr lang="ru-RU" sz="1400" b="0" dirty="0" err="1">
                <a:solidFill>
                  <a:srgbClr val="000000"/>
                </a:solidFill>
              </a:rPr>
              <a:t>кешбэку</a:t>
            </a:r>
            <a:r>
              <a:rPr lang="ru-RU" sz="1400" b="0" dirty="0">
                <a:solidFill>
                  <a:srgbClr val="000000"/>
                </a:solidFill>
              </a:rPr>
              <a:t> от Банка 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BB1D3095-0B68-FC3A-412D-5040E066505B}"/>
              </a:ext>
            </a:extLst>
          </p:cNvPr>
          <p:cNvSpPr/>
          <p:nvPr/>
        </p:nvSpPr>
        <p:spPr>
          <a:xfrm>
            <a:off x="477221" y="6086596"/>
            <a:ext cx="10942146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96E82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Программа лояльности (акции и специальные предложения от торгово-сервисных предприятий) предоставлена ООО «</a:t>
            </a:r>
            <a:r>
              <a:rPr kumimoji="0" lang="ru-RU" alt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696E82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Свиткард</a:t>
            </a: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96E82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» ИНН 7709459157, ОГРН 1157746485192. Адрес: 105064, г. Москва, пер Нижний Сусальный д.5, стр.4, пом.1, комн.24 Банк ГПБ (АО) не является организатором акций и не несет ответственности за выполнение организаторами акции условий проведения акции. Для начисления </a:t>
            </a:r>
            <a:r>
              <a:rPr kumimoji="0" lang="ru-RU" alt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696E82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кешбэка</a:t>
            </a: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96E82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 покупка должна быть оплачена картой Банка ГПБ (АО) и совершена в период проведения акции. Выплата </a:t>
            </a:r>
            <a:r>
              <a:rPr kumimoji="0" lang="ru-RU" alt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696E82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кешбэка</a:t>
            </a: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696E82"/>
                </a:solidFill>
                <a:effectLst/>
                <a:uLnTx/>
                <a:uFillTx/>
                <a:latin typeface="Cera CY"/>
                <a:ea typeface="+mn-ea"/>
                <a:cs typeface="Arial" panose="020B0604020202020204" pitchFamily="34" charset="0"/>
              </a:rPr>
              <a:t> осуществляется в течение 90 дней с момента совершения покупки посредством зачисления денежных средств на счет участника акции. В акции не принимают участия расчетные корпоративные карты, расчетные карты Федерального казначейства и предоплаченные виртуальные карты.</a:t>
            </a:r>
          </a:p>
        </p:txBody>
      </p:sp>
      <p:sp>
        <p:nvSpPr>
          <p:cNvPr id="80" name="Текст 4">
            <a:extLst>
              <a:ext uri="{FF2B5EF4-FFF2-40B4-BE49-F238E27FC236}">
                <a16:creationId xmlns:a16="http://schemas.microsoft.com/office/drawing/2014/main" id="{555B8172-2BCD-36FB-D4C2-E61F54DE9DBC}"/>
              </a:ext>
            </a:extLst>
          </p:cNvPr>
          <p:cNvSpPr txBox="1">
            <a:spLocks/>
          </p:cNvSpPr>
          <p:nvPr/>
        </p:nvSpPr>
        <p:spPr>
          <a:xfrm>
            <a:off x="478539" y="1834375"/>
            <a:ext cx="3456874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Примеры спецпредложений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CBEE5DB-268F-3FC1-08F0-14F9589782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11" y="2986850"/>
            <a:ext cx="621681" cy="621681"/>
          </a:xfrm>
          <a:prstGeom prst="rect">
            <a:avLst/>
          </a:prstGeom>
        </p:spPr>
      </p:pic>
      <p:sp>
        <p:nvSpPr>
          <p:cNvPr id="84" name="Текст 4">
            <a:extLst>
              <a:ext uri="{FF2B5EF4-FFF2-40B4-BE49-F238E27FC236}">
                <a16:creationId xmlns:a16="http://schemas.microsoft.com/office/drawing/2014/main" id="{68FA9F7D-12A0-5F7F-F9D7-133425E8637F}"/>
              </a:ext>
            </a:extLst>
          </p:cNvPr>
          <p:cNvSpPr txBox="1">
            <a:spLocks/>
          </p:cNvSpPr>
          <p:nvPr/>
        </p:nvSpPr>
        <p:spPr>
          <a:xfrm>
            <a:off x="497142" y="5382812"/>
            <a:ext cx="1926971" cy="46166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Раздел «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кешбэк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 от партнеров»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в мобильном приложении Банка </a:t>
            </a: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8644A936-6F5C-A2B4-F3F9-AC549DC2FB15}"/>
              </a:ext>
            </a:extLst>
          </p:cNvPr>
          <p:cNvCxnSpPr>
            <a:cxnSpLocks/>
          </p:cNvCxnSpPr>
          <p:nvPr/>
        </p:nvCxnSpPr>
        <p:spPr>
          <a:xfrm>
            <a:off x="1111652" y="4619785"/>
            <a:ext cx="1436476" cy="0"/>
          </a:xfrm>
          <a:prstGeom prst="straightConnector1">
            <a:avLst/>
          </a:prstGeom>
          <a:ln w="9525" cap="rnd">
            <a:solidFill>
              <a:schemeClr val="accent1"/>
            </a:solidFill>
            <a:round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: скругленные углы 88">
            <a:extLst>
              <a:ext uri="{FF2B5EF4-FFF2-40B4-BE49-F238E27FC236}">
                <a16:creationId xmlns:a16="http://schemas.microsoft.com/office/drawing/2014/main" id="{D5355566-4FA5-DBD4-451D-DD8336C740C9}"/>
              </a:ext>
            </a:extLst>
          </p:cNvPr>
          <p:cNvSpPr/>
          <p:nvPr/>
        </p:nvSpPr>
        <p:spPr>
          <a:xfrm>
            <a:off x="486031" y="4417808"/>
            <a:ext cx="395287" cy="39528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88" name="Прямоугольник: скругленные углы 88">
            <a:extLst>
              <a:ext uri="{FF2B5EF4-FFF2-40B4-BE49-F238E27FC236}">
                <a16:creationId xmlns:a16="http://schemas.microsoft.com/office/drawing/2014/main" id="{54217FDE-EA00-1E20-0360-887FC0B793C4}"/>
              </a:ext>
            </a:extLst>
          </p:cNvPr>
          <p:cNvSpPr/>
          <p:nvPr/>
        </p:nvSpPr>
        <p:spPr>
          <a:xfrm>
            <a:off x="2722970" y="4417808"/>
            <a:ext cx="395287" cy="39528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90" name="Прямоугольник: скругленные углы 88">
            <a:extLst>
              <a:ext uri="{FF2B5EF4-FFF2-40B4-BE49-F238E27FC236}">
                <a16:creationId xmlns:a16="http://schemas.microsoft.com/office/drawing/2014/main" id="{AE87277E-9A72-62E7-82D5-102886048B60}"/>
              </a:ext>
            </a:extLst>
          </p:cNvPr>
          <p:cNvSpPr/>
          <p:nvPr/>
        </p:nvSpPr>
        <p:spPr>
          <a:xfrm>
            <a:off x="4982455" y="4417808"/>
            <a:ext cx="395287" cy="39528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829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354D6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92" name="Текст 4">
            <a:extLst>
              <a:ext uri="{FF2B5EF4-FFF2-40B4-BE49-F238E27FC236}">
                <a16:creationId xmlns:a16="http://schemas.microsoft.com/office/drawing/2014/main" id="{8BA9B945-3E9B-4271-89E3-829D73E824C5}"/>
              </a:ext>
            </a:extLst>
          </p:cNvPr>
          <p:cNvSpPr txBox="1">
            <a:spLocks/>
          </p:cNvSpPr>
          <p:nvPr/>
        </p:nvSpPr>
        <p:spPr>
          <a:xfrm>
            <a:off x="478539" y="4912884"/>
            <a:ext cx="1947600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Зайти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в личный кабинет</a:t>
            </a:r>
          </a:p>
        </p:txBody>
      </p:sp>
      <p:sp>
        <p:nvSpPr>
          <p:cNvPr id="94" name="Текст 4">
            <a:extLst>
              <a:ext uri="{FF2B5EF4-FFF2-40B4-BE49-F238E27FC236}">
                <a16:creationId xmlns:a16="http://schemas.microsoft.com/office/drawing/2014/main" id="{70E183BE-862C-F032-11A5-A4544FCD63AE}"/>
              </a:ext>
            </a:extLst>
          </p:cNvPr>
          <p:cNvSpPr txBox="1">
            <a:spLocks/>
          </p:cNvSpPr>
          <p:nvPr/>
        </p:nvSpPr>
        <p:spPr>
          <a:xfrm>
            <a:off x="2725573" y="4912884"/>
            <a:ext cx="1947600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Выбрать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предложение</a:t>
            </a:r>
          </a:p>
        </p:txBody>
      </p:sp>
      <p:sp>
        <p:nvSpPr>
          <p:cNvPr id="96" name="Текст 4">
            <a:extLst>
              <a:ext uri="{FF2B5EF4-FFF2-40B4-BE49-F238E27FC236}">
                <a16:creationId xmlns:a16="http://schemas.microsoft.com/office/drawing/2014/main" id="{40350C44-289C-B7FD-3148-5323AA88D01D}"/>
              </a:ext>
            </a:extLst>
          </p:cNvPr>
          <p:cNvSpPr txBox="1">
            <a:spLocks/>
          </p:cNvSpPr>
          <p:nvPr/>
        </p:nvSpPr>
        <p:spPr>
          <a:xfrm>
            <a:off x="4972607" y="4912884"/>
            <a:ext cx="1947600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Расплатитесь картой Газпромбанка </a:t>
            </a:r>
          </a:p>
        </p:txBody>
      </p: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C6F4B3B0-FACB-1D5B-24DE-BB8BEC172F97}"/>
              </a:ext>
            </a:extLst>
          </p:cNvPr>
          <p:cNvCxnSpPr>
            <a:cxnSpLocks/>
          </p:cNvCxnSpPr>
          <p:nvPr/>
        </p:nvCxnSpPr>
        <p:spPr>
          <a:xfrm>
            <a:off x="3330596" y="4619785"/>
            <a:ext cx="1436476" cy="0"/>
          </a:xfrm>
          <a:prstGeom prst="straightConnector1">
            <a:avLst/>
          </a:prstGeom>
          <a:ln w="9525" cap="rnd">
            <a:solidFill>
              <a:schemeClr val="accent1"/>
            </a:solidFill>
            <a:round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507C206-FF25-4FD6-583E-83D46F468BCD}"/>
              </a:ext>
            </a:extLst>
          </p:cNvPr>
          <p:cNvSpPr txBox="1"/>
          <p:nvPr/>
        </p:nvSpPr>
        <p:spPr>
          <a:xfrm>
            <a:off x="1195339" y="2251830"/>
            <a:ext cx="131707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Кешбэк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50%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34CBC63-43D3-3A60-3B47-2BF3F1D9A4F8}"/>
              </a:ext>
            </a:extLst>
          </p:cNvPr>
          <p:cNvSpPr/>
          <p:nvPr/>
        </p:nvSpPr>
        <p:spPr>
          <a:xfrm>
            <a:off x="1195339" y="2541151"/>
            <a:ext cx="1317078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На все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покупки на сайте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era CY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4826D3C-1735-A1A0-1519-374109779FF9}"/>
              </a:ext>
            </a:extLst>
          </p:cNvPr>
          <p:cNvSpPr txBox="1"/>
          <p:nvPr/>
        </p:nvSpPr>
        <p:spPr>
          <a:xfrm>
            <a:off x="4732127" y="2251830"/>
            <a:ext cx="131707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Кешбэк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40%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70C88C57-8AEE-5B5E-A4AE-37E96C58F4AF}"/>
              </a:ext>
            </a:extLst>
          </p:cNvPr>
          <p:cNvSpPr/>
          <p:nvPr/>
        </p:nvSpPr>
        <p:spPr>
          <a:xfrm>
            <a:off x="4732127" y="2541151"/>
            <a:ext cx="1317078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На все покупки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A1E234C-DFE9-7614-6184-17B4BBE2541D}"/>
              </a:ext>
            </a:extLst>
          </p:cNvPr>
          <p:cNvSpPr txBox="1"/>
          <p:nvPr/>
        </p:nvSpPr>
        <p:spPr>
          <a:xfrm>
            <a:off x="1195339" y="3047034"/>
            <a:ext cx="1317078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Кешбэк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 10%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65D1BDFA-1DD2-20C2-7C68-FF99A866C680}"/>
              </a:ext>
            </a:extLst>
          </p:cNvPr>
          <p:cNvSpPr/>
          <p:nvPr/>
        </p:nvSpPr>
        <p:spPr>
          <a:xfrm>
            <a:off x="1195339" y="3336355"/>
            <a:ext cx="1317078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первую покупку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era CY" panose="00000500000000000000" pitchFamily="2" charset="-52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F2FCD8C-EB38-1873-1402-C3421F8299AA}"/>
              </a:ext>
            </a:extLst>
          </p:cNvPr>
          <p:cNvSpPr txBox="1"/>
          <p:nvPr/>
        </p:nvSpPr>
        <p:spPr>
          <a:xfrm>
            <a:off x="4732128" y="2977542"/>
            <a:ext cx="1419964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Кешбэк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до 12%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ra CY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D612FCD-3022-77F8-3DC7-5BB465885A16}"/>
              </a:ext>
            </a:extLst>
          </p:cNvPr>
          <p:cNvSpPr/>
          <p:nvPr/>
        </p:nvSpPr>
        <p:spPr>
          <a:xfrm>
            <a:off x="4732127" y="3266863"/>
            <a:ext cx="1897757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>
              <a:defRPr/>
            </a:pPr>
            <a:r>
              <a:rPr lang="ru-RU" sz="1000" dirty="0">
                <a:solidFill>
                  <a:srgbClr val="424242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На первый заказ продуктов от 700 ₽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1F52971-703D-F150-182F-C7A3593DCB7B}"/>
              </a:ext>
            </a:extLst>
          </p:cNvPr>
          <p:cNvSpPr txBox="1"/>
          <p:nvPr/>
        </p:nvSpPr>
        <p:spPr>
          <a:xfrm>
            <a:off x="8118431" y="3496328"/>
            <a:ext cx="1575315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Кафе и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рестораны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D53D02F-DBD5-3424-87B8-D843BBA95ADE}"/>
              </a:ext>
            </a:extLst>
          </p:cNvPr>
          <p:cNvSpPr txBox="1"/>
          <p:nvPr/>
        </p:nvSpPr>
        <p:spPr>
          <a:xfrm>
            <a:off x="10219059" y="5075194"/>
            <a:ext cx="1328433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Аптеки,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медицина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AF83884-EB72-8F90-2212-DA215797B2C2}"/>
              </a:ext>
            </a:extLst>
          </p:cNvPr>
          <p:cNvSpPr txBox="1"/>
          <p:nvPr/>
        </p:nvSpPr>
        <p:spPr>
          <a:xfrm>
            <a:off x="10208863" y="2933901"/>
            <a:ext cx="1663023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Интернет-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магазины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B52AFEF-A224-0639-E313-C8F3D4084F01}"/>
              </a:ext>
            </a:extLst>
          </p:cNvPr>
          <p:cNvSpPr txBox="1"/>
          <p:nvPr/>
        </p:nvSpPr>
        <p:spPr>
          <a:xfrm>
            <a:off x="10208863" y="4286203"/>
            <a:ext cx="1092673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Электроника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D31E36D-6656-2206-AEB4-6CC8C090E3C2}"/>
              </a:ext>
            </a:extLst>
          </p:cNvPr>
          <p:cNvSpPr txBox="1"/>
          <p:nvPr/>
        </p:nvSpPr>
        <p:spPr>
          <a:xfrm>
            <a:off x="8118431" y="3896065"/>
            <a:ext cx="1458462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Детские товары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F5DCDA1-454D-3B0A-B09F-ACEF80AE8812}"/>
              </a:ext>
            </a:extLst>
          </p:cNvPr>
          <p:cNvSpPr txBox="1"/>
          <p:nvPr/>
        </p:nvSpPr>
        <p:spPr>
          <a:xfrm>
            <a:off x="8118431" y="2567100"/>
            <a:ext cx="1530728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Еда, супермаркеты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995761A-9A09-CCDB-89A3-03F8BEA4E0CD}"/>
              </a:ext>
            </a:extLst>
          </p:cNvPr>
          <p:cNvSpPr txBox="1"/>
          <p:nvPr/>
        </p:nvSpPr>
        <p:spPr>
          <a:xfrm>
            <a:off x="8118431" y="5068853"/>
            <a:ext cx="1640355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Развлечения 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и хобби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B6A2E74-4EFD-3EE8-0399-129D9A0E7E9C}"/>
              </a:ext>
            </a:extLst>
          </p:cNvPr>
          <p:cNvSpPr txBox="1"/>
          <p:nvPr/>
        </p:nvSpPr>
        <p:spPr>
          <a:xfrm>
            <a:off x="8118431" y="4282628"/>
            <a:ext cx="1575315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Одежда и обувь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BE4E7C5-BE5D-4F28-A6A7-512D38969BDD}"/>
              </a:ext>
            </a:extLst>
          </p:cNvPr>
          <p:cNvSpPr txBox="1"/>
          <p:nvPr/>
        </p:nvSpPr>
        <p:spPr>
          <a:xfrm>
            <a:off x="8118431" y="2933900"/>
            <a:ext cx="1575315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Красота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и парфюмерия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1FEAA8D-075C-E564-9104-8D9E018083DF}"/>
              </a:ext>
            </a:extLst>
          </p:cNvPr>
          <p:cNvSpPr txBox="1"/>
          <p:nvPr/>
        </p:nvSpPr>
        <p:spPr>
          <a:xfrm>
            <a:off x="8118431" y="4682290"/>
            <a:ext cx="1575315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Цветы и подарки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9BA4968-A5A4-9323-651C-512E0BF6C960}"/>
              </a:ext>
            </a:extLst>
          </p:cNvPr>
          <p:cNvSpPr txBox="1"/>
          <p:nvPr/>
        </p:nvSpPr>
        <p:spPr>
          <a:xfrm>
            <a:off x="10208863" y="2541151"/>
            <a:ext cx="1659983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Услуги и сервис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26688FB-C7EC-5B75-52D2-0D09221F5039}"/>
              </a:ext>
            </a:extLst>
          </p:cNvPr>
          <p:cNvSpPr txBox="1"/>
          <p:nvPr/>
        </p:nvSpPr>
        <p:spPr>
          <a:xfrm>
            <a:off x="10208863" y="3899746"/>
            <a:ext cx="1663022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Дом и ремонт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8DD8C6B-DDFC-DFCD-EAC8-861D5A6BADEE}"/>
              </a:ext>
            </a:extLst>
          </p:cNvPr>
          <p:cNvSpPr txBox="1"/>
          <p:nvPr/>
        </p:nvSpPr>
        <p:spPr>
          <a:xfrm>
            <a:off x="10208863" y="3500269"/>
            <a:ext cx="1184638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Обучение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E863F1E-8BF0-E1EB-0439-9612895796C9}"/>
              </a:ext>
            </a:extLst>
          </p:cNvPr>
          <p:cNvSpPr txBox="1"/>
          <p:nvPr/>
        </p:nvSpPr>
        <p:spPr>
          <a:xfrm>
            <a:off x="10208863" y="4688491"/>
            <a:ext cx="1184638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 panose="00000500000000000000" pitchFamily="2" charset="-52"/>
                <a:ea typeface="+mn-ea"/>
                <a:cs typeface="Arial" panose="020B0604020202020204" pitchFamily="34" charset="0"/>
              </a:rPr>
              <a:t>Авто</a:t>
            </a:r>
          </a:p>
        </p:txBody>
      </p:sp>
      <p:sp>
        <p:nvSpPr>
          <p:cNvPr id="123" name="Текст 4">
            <a:extLst>
              <a:ext uri="{FF2B5EF4-FFF2-40B4-BE49-F238E27FC236}">
                <a16:creationId xmlns:a16="http://schemas.microsoft.com/office/drawing/2014/main" id="{C3FB8A3A-DFDB-A8D9-D209-219D215DDA0D}"/>
              </a:ext>
            </a:extLst>
          </p:cNvPr>
          <p:cNvSpPr txBox="1">
            <a:spLocks/>
          </p:cNvSpPr>
          <p:nvPr/>
        </p:nvSpPr>
        <p:spPr>
          <a:xfrm>
            <a:off x="7610262" y="1834375"/>
            <a:ext cx="3937230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Категории спецпредложений</a:t>
            </a:r>
          </a:p>
        </p:txBody>
      </p:sp>
      <p:sp>
        <p:nvSpPr>
          <p:cNvPr id="124" name="Текст 4">
            <a:extLst>
              <a:ext uri="{FF2B5EF4-FFF2-40B4-BE49-F238E27FC236}">
                <a16:creationId xmlns:a16="http://schemas.microsoft.com/office/drawing/2014/main" id="{134D60C0-E1CE-67DC-5E2A-BD4E0220418A}"/>
              </a:ext>
            </a:extLst>
          </p:cNvPr>
          <p:cNvSpPr txBox="1">
            <a:spLocks/>
          </p:cNvSpPr>
          <p:nvPr/>
        </p:nvSpPr>
        <p:spPr>
          <a:xfrm>
            <a:off x="478539" y="3992501"/>
            <a:ext cx="6122286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48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2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80" kern="1200">
                <a:solidFill>
                  <a:schemeClr val="tx1"/>
                </a:solidFill>
                <a:latin typeface="Cera CY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Tahoma" panose="020B0604030504040204" pitchFamily="34" charset="0"/>
                <a:cs typeface="Tahoma" panose="020B0604030504040204" pitchFamily="34" charset="0"/>
              </a:rPr>
              <a:t>Как воспользоваться спецпредложением</a:t>
            </a:r>
          </a:p>
        </p:txBody>
      </p: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F38117D2-2FB9-6C81-43CC-8B6B96B1E831}"/>
              </a:ext>
            </a:extLst>
          </p:cNvPr>
          <p:cNvGrpSpPr/>
          <p:nvPr/>
        </p:nvGrpSpPr>
        <p:grpSpPr>
          <a:xfrm>
            <a:off x="7594979" y="4643094"/>
            <a:ext cx="355631" cy="342637"/>
            <a:chOff x="634713" y="4025102"/>
            <a:chExt cx="495300" cy="477202"/>
          </a:xfrm>
          <a:solidFill>
            <a:schemeClr val="accent2"/>
          </a:solidFill>
        </p:grpSpPr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90B468B5-A35A-2EE9-21F7-76D98BC949E4}"/>
                </a:ext>
              </a:extLst>
            </p:cNvPr>
            <p:cNvSpPr/>
            <p:nvPr/>
          </p:nvSpPr>
          <p:spPr>
            <a:xfrm>
              <a:off x="634713" y="4113685"/>
              <a:ext cx="495300" cy="106679"/>
            </a:xfrm>
            <a:custGeom>
              <a:avLst/>
              <a:gdLst>
                <a:gd name="connsiteX0" fmla="*/ 466725 w 495300"/>
                <a:gd name="connsiteY0" fmla="*/ 106680 h 106679"/>
                <a:gd name="connsiteX1" fmla="*/ 344805 w 495300"/>
                <a:gd name="connsiteY1" fmla="*/ 106680 h 106679"/>
                <a:gd name="connsiteX2" fmla="*/ 335280 w 495300"/>
                <a:gd name="connsiteY2" fmla="*/ 97155 h 106679"/>
                <a:gd name="connsiteX3" fmla="*/ 344805 w 495300"/>
                <a:gd name="connsiteY3" fmla="*/ 87630 h 106679"/>
                <a:gd name="connsiteX4" fmla="*/ 466725 w 495300"/>
                <a:gd name="connsiteY4" fmla="*/ 87630 h 106679"/>
                <a:gd name="connsiteX5" fmla="*/ 476250 w 495300"/>
                <a:gd name="connsiteY5" fmla="*/ 78105 h 106679"/>
                <a:gd name="connsiteX6" fmla="*/ 476250 w 495300"/>
                <a:gd name="connsiteY6" fmla="*/ 28575 h 106679"/>
                <a:gd name="connsiteX7" fmla="*/ 466725 w 495300"/>
                <a:gd name="connsiteY7" fmla="*/ 19050 h 106679"/>
                <a:gd name="connsiteX8" fmla="*/ 28575 w 495300"/>
                <a:gd name="connsiteY8" fmla="*/ 19050 h 106679"/>
                <a:gd name="connsiteX9" fmla="*/ 19050 w 495300"/>
                <a:gd name="connsiteY9" fmla="*/ 28575 h 106679"/>
                <a:gd name="connsiteX10" fmla="*/ 19050 w 495300"/>
                <a:gd name="connsiteY10" fmla="*/ 78105 h 106679"/>
                <a:gd name="connsiteX11" fmla="*/ 28575 w 495300"/>
                <a:gd name="connsiteY11" fmla="*/ 87630 h 106679"/>
                <a:gd name="connsiteX12" fmla="*/ 189548 w 495300"/>
                <a:gd name="connsiteY12" fmla="*/ 87630 h 106679"/>
                <a:gd name="connsiteX13" fmla="*/ 199073 w 495300"/>
                <a:gd name="connsiteY13" fmla="*/ 97155 h 106679"/>
                <a:gd name="connsiteX14" fmla="*/ 189548 w 495300"/>
                <a:gd name="connsiteY14" fmla="*/ 106680 h 106679"/>
                <a:gd name="connsiteX15" fmla="*/ 28575 w 495300"/>
                <a:gd name="connsiteY15" fmla="*/ 106680 h 106679"/>
                <a:gd name="connsiteX16" fmla="*/ 0 w 495300"/>
                <a:gd name="connsiteY16" fmla="*/ 78105 h 106679"/>
                <a:gd name="connsiteX17" fmla="*/ 0 w 495300"/>
                <a:gd name="connsiteY17" fmla="*/ 28575 h 106679"/>
                <a:gd name="connsiteX18" fmla="*/ 28575 w 495300"/>
                <a:gd name="connsiteY18" fmla="*/ 0 h 106679"/>
                <a:gd name="connsiteX19" fmla="*/ 466725 w 495300"/>
                <a:gd name="connsiteY19" fmla="*/ 0 h 106679"/>
                <a:gd name="connsiteX20" fmla="*/ 495300 w 495300"/>
                <a:gd name="connsiteY20" fmla="*/ 28575 h 106679"/>
                <a:gd name="connsiteX21" fmla="*/ 495300 w 495300"/>
                <a:gd name="connsiteY21" fmla="*/ 78105 h 106679"/>
                <a:gd name="connsiteX22" fmla="*/ 466725 w 495300"/>
                <a:gd name="connsiteY22" fmla="*/ 106680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5300" h="106679">
                  <a:moveTo>
                    <a:pt x="466725" y="106680"/>
                  </a:moveTo>
                  <a:lnTo>
                    <a:pt x="344805" y="106680"/>
                  </a:lnTo>
                  <a:cubicBezTo>
                    <a:pt x="339090" y="106680"/>
                    <a:pt x="335280" y="102870"/>
                    <a:pt x="335280" y="97155"/>
                  </a:cubicBezTo>
                  <a:cubicBezTo>
                    <a:pt x="335280" y="91440"/>
                    <a:pt x="339090" y="87630"/>
                    <a:pt x="344805" y="87630"/>
                  </a:cubicBezTo>
                  <a:lnTo>
                    <a:pt x="466725" y="87630"/>
                  </a:lnTo>
                  <a:cubicBezTo>
                    <a:pt x="472440" y="87630"/>
                    <a:pt x="476250" y="83820"/>
                    <a:pt x="476250" y="78105"/>
                  </a:cubicBezTo>
                  <a:lnTo>
                    <a:pt x="476250" y="28575"/>
                  </a:lnTo>
                  <a:cubicBezTo>
                    <a:pt x="476250" y="22860"/>
                    <a:pt x="472440" y="19050"/>
                    <a:pt x="466725" y="19050"/>
                  </a:cubicBezTo>
                  <a:lnTo>
                    <a:pt x="28575" y="19050"/>
                  </a:lnTo>
                  <a:cubicBezTo>
                    <a:pt x="22860" y="19050"/>
                    <a:pt x="19050" y="22860"/>
                    <a:pt x="19050" y="28575"/>
                  </a:cubicBezTo>
                  <a:lnTo>
                    <a:pt x="19050" y="78105"/>
                  </a:lnTo>
                  <a:cubicBezTo>
                    <a:pt x="19050" y="83820"/>
                    <a:pt x="22860" y="87630"/>
                    <a:pt x="28575" y="87630"/>
                  </a:cubicBezTo>
                  <a:lnTo>
                    <a:pt x="189548" y="87630"/>
                  </a:lnTo>
                  <a:cubicBezTo>
                    <a:pt x="195263" y="87630"/>
                    <a:pt x="199073" y="91440"/>
                    <a:pt x="199073" y="97155"/>
                  </a:cubicBezTo>
                  <a:cubicBezTo>
                    <a:pt x="199073" y="102870"/>
                    <a:pt x="195263" y="106680"/>
                    <a:pt x="189548" y="106680"/>
                  </a:cubicBezTo>
                  <a:lnTo>
                    <a:pt x="28575" y="106680"/>
                  </a:lnTo>
                  <a:cubicBezTo>
                    <a:pt x="12383" y="106680"/>
                    <a:pt x="0" y="94298"/>
                    <a:pt x="0" y="78105"/>
                  </a:cubicBezTo>
                  <a:lnTo>
                    <a:pt x="0" y="28575"/>
                  </a:lnTo>
                  <a:cubicBezTo>
                    <a:pt x="0" y="12382"/>
                    <a:pt x="12383" y="0"/>
                    <a:pt x="28575" y="0"/>
                  </a:cubicBezTo>
                  <a:lnTo>
                    <a:pt x="466725" y="0"/>
                  </a:lnTo>
                  <a:cubicBezTo>
                    <a:pt x="482918" y="0"/>
                    <a:pt x="495300" y="12382"/>
                    <a:pt x="495300" y="28575"/>
                  </a:cubicBezTo>
                  <a:lnTo>
                    <a:pt x="495300" y="78105"/>
                  </a:lnTo>
                  <a:cubicBezTo>
                    <a:pt x="495300" y="93345"/>
                    <a:pt x="482918" y="106680"/>
                    <a:pt x="466725" y="1066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BA694EFA-F9C5-42FD-7089-B41B9FE0FE92}"/>
                </a:ext>
              </a:extLst>
            </p:cNvPr>
            <p:cNvSpPr/>
            <p:nvPr/>
          </p:nvSpPr>
          <p:spPr>
            <a:xfrm>
              <a:off x="651858" y="4203220"/>
              <a:ext cx="459104" cy="299084"/>
            </a:xfrm>
            <a:custGeom>
              <a:avLst/>
              <a:gdLst>
                <a:gd name="connsiteX0" fmla="*/ 430530 w 459104"/>
                <a:gd name="connsiteY0" fmla="*/ 299085 h 299084"/>
                <a:gd name="connsiteX1" fmla="*/ 28575 w 459104"/>
                <a:gd name="connsiteY1" fmla="*/ 299085 h 299084"/>
                <a:gd name="connsiteX2" fmla="*/ 0 w 459104"/>
                <a:gd name="connsiteY2" fmla="*/ 270510 h 299084"/>
                <a:gd name="connsiteX3" fmla="*/ 0 w 459104"/>
                <a:gd name="connsiteY3" fmla="*/ 9525 h 299084"/>
                <a:gd name="connsiteX4" fmla="*/ 9525 w 459104"/>
                <a:gd name="connsiteY4" fmla="*/ 0 h 299084"/>
                <a:gd name="connsiteX5" fmla="*/ 19050 w 459104"/>
                <a:gd name="connsiteY5" fmla="*/ 9525 h 299084"/>
                <a:gd name="connsiteX6" fmla="*/ 19050 w 459104"/>
                <a:gd name="connsiteY6" fmla="*/ 270510 h 299084"/>
                <a:gd name="connsiteX7" fmla="*/ 28575 w 459104"/>
                <a:gd name="connsiteY7" fmla="*/ 280035 h 299084"/>
                <a:gd name="connsiteX8" fmla="*/ 430530 w 459104"/>
                <a:gd name="connsiteY8" fmla="*/ 280035 h 299084"/>
                <a:gd name="connsiteX9" fmla="*/ 440055 w 459104"/>
                <a:gd name="connsiteY9" fmla="*/ 270510 h 299084"/>
                <a:gd name="connsiteX10" fmla="*/ 440055 w 459104"/>
                <a:gd name="connsiteY10" fmla="*/ 9525 h 299084"/>
                <a:gd name="connsiteX11" fmla="*/ 449580 w 459104"/>
                <a:gd name="connsiteY11" fmla="*/ 0 h 299084"/>
                <a:gd name="connsiteX12" fmla="*/ 459105 w 459104"/>
                <a:gd name="connsiteY12" fmla="*/ 9525 h 299084"/>
                <a:gd name="connsiteX13" fmla="*/ 459105 w 459104"/>
                <a:gd name="connsiteY13" fmla="*/ 270510 h 299084"/>
                <a:gd name="connsiteX14" fmla="*/ 430530 w 459104"/>
                <a:gd name="connsiteY14" fmla="*/ 299085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9104" h="299084">
                  <a:moveTo>
                    <a:pt x="430530" y="299085"/>
                  </a:moveTo>
                  <a:lnTo>
                    <a:pt x="28575" y="299085"/>
                  </a:lnTo>
                  <a:cubicBezTo>
                    <a:pt x="12383" y="299085"/>
                    <a:pt x="0" y="286703"/>
                    <a:pt x="0" y="270510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270510"/>
                  </a:lnTo>
                  <a:cubicBezTo>
                    <a:pt x="19050" y="276225"/>
                    <a:pt x="22860" y="280035"/>
                    <a:pt x="28575" y="280035"/>
                  </a:cubicBezTo>
                  <a:lnTo>
                    <a:pt x="430530" y="280035"/>
                  </a:lnTo>
                  <a:cubicBezTo>
                    <a:pt x="436245" y="280035"/>
                    <a:pt x="440055" y="276225"/>
                    <a:pt x="440055" y="270510"/>
                  </a:cubicBezTo>
                  <a:lnTo>
                    <a:pt x="440055" y="9525"/>
                  </a:lnTo>
                  <a:cubicBezTo>
                    <a:pt x="440055" y="3810"/>
                    <a:pt x="443865" y="0"/>
                    <a:pt x="449580" y="0"/>
                  </a:cubicBezTo>
                  <a:cubicBezTo>
                    <a:pt x="455295" y="0"/>
                    <a:pt x="459105" y="3810"/>
                    <a:pt x="459105" y="9525"/>
                  </a:cubicBezTo>
                  <a:lnTo>
                    <a:pt x="459105" y="270510"/>
                  </a:lnTo>
                  <a:cubicBezTo>
                    <a:pt x="459105" y="285750"/>
                    <a:pt x="445770" y="299085"/>
                    <a:pt x="430530" y="2990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362F4CCF-2415-C6A1-9BE6-1B3552F4C8ED}"/>
                </a:ext>
              </a:extLst>
            </p:cNvPr>
            <p:cNvSpPr/>
            <p:nvPr/>
          </p:nvSpPr>
          <p:spPr>
            <a:xfrm>
              <a:off x="827594" y="4112732"/>
              <a:ext cx="198018" cy="220027"/>
            </a:xfrm>
            <a:custGeom>
              <a:avLst/>
              <a:gdLst>
                <a:gd name="connsiteX0" fmla="*/ 116681 w 198018"/>
                <a:gd name="connsiteY0" fmla="*/ 220028 h 220027"/>
                <a:gd name="connsiteX1" fmla="*/ 108109 w 198018"/>
                <a:gd name="connsiteY1" fmla="*/ 215265 h 220027"/>
                <a:gd name="connsiteX2" fmla="*/ 1429 w 198018"/>
                <a:gd name="connsiteY2" fmla="*/ 14288 h 220027"/>
                <a:gd name="connsiteX3" fmla="*/ 1429 w 198018"/>
                <a:gd name="connsiteY3" fmla="*/ 4763 h 220027"/>
                <a:gd name="connsiteX4" fmla="*/ 10001 w 198018"/>
                <a:gd name="connsiteY4" fmla="*/ 0 h 220027"/>
                <a:gd name="connsiteX5" fmla="*/ 98584 w 198018"/>
                <a:gd name="connsiteY5" fmla="*/ 0 h 220027"/>
                <a:gd name="connsiteX6" fmla="*/ 107156 w 198018"/>
                <a:gd name="connsiteY6" fmla="*/ 4763 h 220027"/>
                <a:gd name="connsiteX7" fmla="*/ 196691 w 198018"/>
                <a:gd name="connsiteY7" fmla="*/ 170498 h 220027"/>
                <a:gd name="connsiteX8" fmla="*/ 195739 w 198018"/>
                <a:gd name="connsiteY8" fmla="*/ 180975 h 220027"/>
                <a:gd name="connsiteX9" fmla="*/ 186214 w 198018"/>
                <a:gd name="connsiteY9" fmla="*/ 184785 h 220027"/>
                <a:gd name="connsiteX10" fmla="*/ 143351 w 198018"/>
                <a:gd name="connsiteY10" fmla="*/ 176212 h 220027"/>
                <a:gd name="connsiteX11" fmla="*/ 124301 w 198018"/>
                <a:gd name="connsiteY11" fmla="*/ 215265 h 220027"/>
                <a:gd name="connsiteX12" fmla="*/ 116681 w 198018"/>
                <a:gd name="connsiteY12" fmla="*/ 220028 h 220027"/>
                <a:gd name="connsiteX13" fmla="*/ 116681 w 198018"/>
                <a:gd name="connsiteY13" fmla="*/ 220028 h 220027"/>
                <a:gd name="connsiteX14" fmla="*/ 26194 w 198018"/>
                <a:gd name="connsiteY14" fmla="*/ 20003 h 220027"/>
                <a:gd name="connsiteX15" fmla="*/ 116681 w 198018"/>
                <a:gd name="connsiteY15" fmla="*/ 189548 h 220027"/>
                <a:gd name="connsiteX16" fmla="*/ 130016 w 198018"/>
                <a:gd name="connsiteY16" fmla="*/ 160973 h 220027"/>
                <a:gd name="connsiteX17" fmla="*/ 140494 w 198018"/>
                <a:gd name="connsiteY17" fmla="*/ 156210 h 220027"/>
                <a:gd name="connsiteX18" fmla="*/ 170021 w 198018"/>
                <a:gd name="connsiteY18" fmla="*/ 161925 h 220027"/>
                <a:gd name="connsiteX19" fmla="*/ 92869 w 198018"/>
                <a:gd name="connsiteY19" fmla="*/ 20003 h 220027"/>
                <a:gd name="connsiteX20" fmla="*/ 26194 w 198018"/>
                <a:gd name="connsiteY20" fmla="*/ 20003 h 22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018" h="220027">
                  <a:moveTo>
                    <a:pt x="116681" y="220028"/>
                  </a:moveTo>
                  <a:cubicBezTo>
                    <a:pt x="112871" y="220028"/>
                    <a:pt x="110014" y="218123"/>
                    <a:pt x="108109" y="215265"/>
                  </a:cubicBezTo>
                  <a:lnTo>
                    <a:pt x="1429" y="14288"/>
                  </a:lnTo>
                  <a:cubicBezTo>
                    <a:pt x="-476" y="11430"/>
                    <a:pt x="-476" y="7620"/>
                    <a:pt x="1429" y="4763"/>
                  </a:cubicBezTo>
                  <a:cubicBezTo>
                    <a:pt x="3334" y="1905"/>
                    <a:pt x="6191" y="0"/>
                    <a:pt x="10001" y="0"/>
                  </a:cubicBezTo>
                  <a:lnTo>
                    <a:pt x="98584" y="0"/>
                  </a:lnTo>
                  <a:cubicBezTo>
                    <a:pt x="102394" y="0"/>
                    <a:pt x="105251" y="1905"/>
                    <a:pt x="107156" y="4763"/>
                  </a:cubicBezTo>
                  <a:lnTo>
                    <a:pt x="196691" y="170498"/>
                  </a:lnTo>
                  <a:cubicBezTo>
                    <a:pt x="198596" y="173355"/>
                    <a:pt x="198596" y="178117"/>
                    <a:pt x="195739" y="180975"/>
                  </a:cubicBezTo>
                  <a:cubicBezTo>
                    <a:pt x="192881" y="183833"/>
                    <a:pt x="190024" y="185737"/>
                    <a:pt x="186214" y="184785"/>
                  </a:cubicBezTo>
                  <a:lnTo>
                    <a:pt x="143351" y="176212"/>
                  </a:lnTo>
                  <a:lnTo>
                    <a:pt x="124301" y="215265"/>
                  </a:lnTo>
                  <a:cubicBezTo>
                    <a:pt x="123349" y="218123"/>
                    <a:pt x="120491" y="220028"/>
                    <a:pt x="116681" y="220028"/>
                  </a:cubicBezTo>
                  <a:cubicBezTo>
                    <a:pt x="116681" y="220028"/>
                    <a:pt x="116681" y="220028"/>
                    <a:pt x="116681" y="220028"/>
                  </a:cubicBezTo>
                  <a:close/>
                  <a:moveTo>
                    <a:pt x="26194" y="20003"/>
                  </a:moveTo>
                  <a:lnTo>
                    <a:pt x="116681" y="189548"/>
                  </a:lnTo>
                  <a:lnTo>
                    <a:pt x="130016" y="160973"/>
                  </a:lnTo>
                  <a:cubicBezTo>
                    <a:pt x="131921" y="157162"/>
                    <a:pt x="136684" y="155258"/>
                    <a:pt x="140494" y="156210"/>
                  </a:cubicBezTo>
                  <a:lnTo>
                    <a:pt x="170021" y="161925"/>
                  </a:lnTo>
                  <a:lnTo>
                    <a:pt x="92869" y="20003"/>
                  </a:lnTo>
                  <a:lnTo>
                    <a:pt x="26194" y="200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88431B52-BCFF-0FC1-0834-8815AD7D0E22}"/>
                </a:ext>
              </a:extLst>
            </p:cNvPr>
            <p:cNvSpPr/>
            <p:nvPr/>
          </p:nvSpPr>
          <p:spPr>
            <a:xfrm>
              <a:off x="914748" y="4376574"/>
              <a:ext cx="19050" cy="122872"/>
            </a:xfrm>
            <a:custGeom>
              <a:avLst/>
              <a:gdLst>
                <a:gd name="connsiteX0" fmla="*/ 9525 w 19050"/>
                <a:gd name="connsiteY0" fmla="*/ 122873 h 122872"/>
                <a:gd name="connsiteX1" fmla="*/ 0 w 19050"/>
                <a:gd name="connsiteY1" fmla="*/ 113348 h 122872"/>
                <a:gd name="connsiteX2" fmla="*/ 0 w 19050"/>
                <a:gd name="connsiteY2" fmla="*/ 9525 h 122872"/>
                <a:gd name="connsiteX3" fmla="*/ 9525 w 19050"/>
                <a:gd name="connsiteY3" fmla="*/ 0 h 122872"/>
                <a:gd name="connsiteX4" fmla="*/ 19050 w 19050"/>
                <a:gd name="connsiteY4" fmla="*/ 9525 h 122872"/>
                <a:gd name="connsiteX5" fmla="*/ 19050 w 19050"/>
                <a:gd name="connsiteY5" fmla="*/ 113348 h 122872"/>
                <a:gd name="connsiteX6" fmla="*/ 9525 w 19050"/>
                <a:gd name="connsiteY6" fmla="*/ 122873 h 12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122872">
                  <a:moveTo>
                    <a:pt x="9525" y="122873"/>
                  </a:moveTo>
                  <a:cubicBezTo>
                    <a:pt x="3810" y="122873"/>
                    <a:pt x="0" y="119063"/>
                    <a:pt x="0" y="113348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113348"/>
                  </a:lnTo>
                  <a:cubicBezTo>
                    <a:pt x="19050" y="119063"/>
                    <a:pt x="15240" y="122873"/>
                    <a:pt x="9525" y="122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C1391900-AA1B-0365-B12F-D0B2B54D5B73}"/>
                </a:ext>
              </a:extLst>
            </p:cNvPr>
            <p:cNvSpPr/>
            <p:nvPr/>
          </p:nvSpPr>
          <p:spPr>
            <a:xfrm>
              <a:off x="828070" y="4255607"/>
              <a:ext cx="19050" cy="243840"/>
            </a:xfrm>
            <a:custGeom>
              <a:avLst/>
              <a:gdLst>
                <a:gd name="connsiteX0" fmla="*/ 9525 w 19050"/>
                <a:gd name="connsiteY0" fmla="*/ 243840 h 243840"/>
                <a:gd name="connsiteX1" fmla="*/ 0 w 19050"/>
                <a:gd name="connsiteY1" fmla="*/ 234315 h 243840"/>
                <a:gd name="connsiteX2" fmla="*/ 0 w 19050"/>
                <a:gd name="connsiteY2" fmla="*/ 9525 h 243840"/>
                <a:gd name="connsiteX3" fmla="*/ 9525 w 19050"/>
                <a:gd name="connsiteY3" fmla="*/ 0 h 243840"/>
                <a:gd name="connsiteX4" fmla="*/ 19050 w 19050"/>
                <a:gd name="connsiteY4" fmla="*/ 9525 h 243840"/>
                <a:gd name="connsiteX5" fmla="*/ 19050 w 19050"/>
                <a:gd name="connsiteY5" fmla="*/ 234315 h 243840"/>
                <a:gd name="connsiteX6" fmla="*/ 9525 w 19050"/>
                <a:gd name="connsiteY6" fmla="*/ 24384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" h="243840">
                  <a:moveTo>
                    <a:pt x="9525" y="243840"/>
                  </a:moveTo>
                  <a:cubicBezTo>
                    <a:pt x="3810" y="243840"/>
                    <a:pt x="0" y="240030"/>
                    <a:pt x="0" y="234315"/>
                  </a:cubicBezTo>
                  <a:lnTo>
                    <a:pt x="0" y="9525"/>
                  </a:lnTo>
                  <a:cubicBezTo>
                    <a:pt x="0" y="3810"/>
                    <a:pt x="3810" y="0"/>
                    <a:pt x="9525" y="0"/>
                  </a:cubicBezTo>
                  <a:cubicBezTo>
                    <a:pt x="15240" y="0"/>
                    <a:pt x="19050" y="3810"/>
                    <a:pt x="19050" y="9525"/>
                  </a:cubicBezTo>
                  <a:lnTo>
                    <a:pt x="19050" y="234315"/>
                  </a:lnTo>
                  <a:cubicBezTo>
                    <a:pt x="19050" y="240030"/>
                    <a:pt x="15240" y="243840"/>
                    <a:pt x="9525" y="243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0CED5E4B-2F8E-FFC5-478D-5C56F5CC94BC}"/>
                </a:ext>
              </a:extLst>
            </p:cNvPr>
            <p:cNvSpPr/>
            <p:nvPr/>
          </p:nvSpPr>
          <p:spPr>
            <a:xfrm>
              <a:off x="831404" y="4026055"/>
              <a:ext cx="196691" cy="106680"/>
            </a:xfrm>
            <a:custGeom>
              <a:avLst/>
              <a:gdLst>
                <a:gd name="connsiteX0" fmla="*/ 96679 w 196691"/>
                <a:gd name="connsiteY0" fmla="*/ 106680 h 106680"/>
                <a:gd name="connsiteX1" fmla="*/ 10001 w 196691"/>
                <a:gd name="connsiteY1" fmla="*/ 106680 h 106680"/>
                <a:gd name="connsiteX2" fmla="*/ 1429 w 196691"/>
                <a:gd name="connsiteY2" fmla="*/ 101918 h 106680"/>
                <a:gd name="connsiteX3" fmla="*/ 1429 w 196691"/>
                <a:gd name="connsiteY3" fmla="*/ 92393 h 106680"/>
                <a:gd name="connsiteX4" fmla="*/ 97631 w 196691"/>
                <a:gd name="connsiteY4" fmla="*/ 0 h 106680"/>
                <a:gd name="connsiteX5" fmla="*/ 187166 w 196691"/>
                <a:gd name="connsiteY5" fmla="*/ 0 h 106680"/>
                <a:gd name="connsiteX6" fmla="*/ 196691 w 196691"/>
                <a:gd name="connsiteY6" fmla="*/ 9525 h 106680"/>
                <a:gd name="connsiteX7" fmla="*/ 187166 w 196691"/>
                <a:gd name="connsiteY7" fmla="*/ 19050 h 106680"/>
                <a:gd name="connsiteX8" fmla="*/ 184309 w 196691"/>
                <a:gd name="connsiteY8" fmla="*/ 19050 h 106680"/>
                <a:gd name="connsiteX9" fmla="*/ 105251 w 196691"/>
                <a:gd name="connsiteY9" fmla="*/ 100965 h 106680"/>
                <a:gd name="connsiteX10" fmla="*/ 96679 w 196691"/>
                <a:gd name="connsiteY10" fmla="*/ 106680 h 106680"/>
                <a:gd name="connsiteX11" fmla="*/ 27146 w 196691"/>
                <a:gd name="connsiteY11" fmla="*/ 87630 h 106680"/>
                <a:gd name="connsiteX12" fmla="*/ 90964 w 196691"/>
                <a:gd name="connsiteY12" fmla="*/ 87630 h 106680"/>
                <a:gd name="connsiteX13" fmla="*/ 145256 w 196691"/>
                <a:gd name="connsiteY13" fmla="*/ 20003 h 106680"/>
                <a:gd name="connsiteX14" fmla="*/ 96679 w 196691"/>
                <a:gd name="connsiteY14" fmla="*/ 20003 h 106680"/>
                <a:gd name="connsiteX15" fmla="*/ 27146 w 196691"/>
                <a:gd name="connsiteY15" fmla="*/ 8763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6691" h="106680">
                  <a:moveTo>
                    <a:pt x="96679" y="106680"/>
                  </a:moveTo>
                  <a:lnTo>
                    <a:pt x="10001" y="106680"/>
                  </a:lnTo>
                  <a:cubicBezTo>
                    <a:pt x="6191" y="106680"/>
                    <a:pt x="3334" y="104775"/>
                    <a:pt x="1429" y="101918"/>
                  </a:cubicBezTo>
                  <a:cubicBezTo>
                    <a:pt x="-476" y="99060"/>
                    <a:pt x="-476" y="95250"/>
                    <a:pt x="1429" y="92393"/>
                  </a:cubicBezTo>
                  <a:cubicBezTo>
                    <a:pt x="10954" y="76200"/>
                    <a:pt x="59531" y="0"/>
                    <a:pt x="97631" y="0"/>
                  </a:cubicBezTo>
                  <a:lnTo>
                    <a:pt x="187166" y="0"/>
                  </a:lnTo>
                  <a:cubicBezTo>
                    <a:pt x="192881" y="0"/>
                    <a:pt x="196691" y="3810"/>
                    <a:pt x="196691" y="9525"/>
                  </a:cubicBezTo>
                  <a:cubicBezTo>
                    <a:pt x="196691" y="15240"/>
                    <a:pt x="192881" y="19050"/>
                    <a:pt x="187166" y="19050"/>
                  </a:cubicBezTo>
                  <a:lnTo>
                    <a:pt x="184309" y="19050"/>
                  </a:lnTo>
                  <a:cubicBezTo>
                    <a:pt x="161449" y="19050"/>
                    <a:pt x="123349" y="69533"/>
                    <a:pt x="105251" y="100965"/>
                  </a:cubicBezTo>
                  <a:cubicBezTo>
                    <a:pt x="103346" y="104775"/>
                    <a:pt x="100489" y="106680"/>
                    <a:pt x="96679" y="106680"/>
                  </a:cubicBezTo>
                  <a:close/>
                  <a:moveTo>
                    <a:pt x="27146" y="87630"/>
                  </a:moveTo>
                  <a:lnTo>
                    <a:pt x="90964" y="87630"/>
                  </a:lnTo>
                  <a:cubicBezTo>
                    <a:pt x="98584" y="74295"/>
                    <a:pt x="120491" y="40958"/>
                    <a:pt x="145256" y="20003"/>
                  </a:cubicBezTo>
                  <a:lnTo>
                    <a:pt x="96679" y="20003"/>
                  </a:lnTo>
                  <a:cubicBezTo>
                    <a:pt x="79534" y="19050"/>
                    <a:pt x="49054" y="55245"/>
                    <a:pt x="27146" y="876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C0AE8687-EC20-668D-B27C-77C03464339D}"/>
                </a:ext>
              </a:extLst>
            </p:cNvPr>
            <p:cNvSpPr/>
            <p:nvPr/>
          </p:nvSpPr>
          <p:spPr>
            <a:xfrm>
              <a:off x="1009045" y="4025102"/>
              <a:ext cx="62865" cy="106680"/>
            </a:xfrm>
            <a:custGeom>
              <a:avLst/>
              <a:gdLst>
                <a:gd name="connsiteX0" fmla="*/ 9525 w 62865"/>
                <a:gd name="connsiteY0" fmla="*/ 106680 h 106680"/>
                <a:gd name="connsiteX1" fmla="*/ 0 w 62865"/>
                <a:gd name="connsiteY1" fmla="*/ 97155 h 106680"/>
                <a:gd name="connsiteX2" fmla="*/ 9525 w 62865"/>
                <a:gd name="connsiteY2" fmla="*/ 87630 h 106680"/>
                <a:gd name="connsiteX3" fmla="*/ 43815 w 62865"/>
                <a:gd name="connsiteY3" fmla="*/ 53340 h 106680"/>
                <a:gd name="connsiteX4" fmla="*/ 9525 w 62865"/>
                <a:gd name="connsiteY4" fmla="*/ 19050 h 106680"/>
                <a:gd name="connsiteX5" fmla="*/ 0 w 62865"/>
                <a:gd name="connsiteY5" fmla="*/ 9525 h 106680"/>
                <a:gd name="connsiteX6" fmla="*/ 9525 w 62865"/>
                <a:gd name="connsiteY6" fmla="*/ 0 h 106680"/>
                <a:gd name="connsiteX7" fmla="*/ 62865 w 62865"/>
                <a:gd name="connsiteY7" fmla="*/ 53340 h 106680"/>
                <a:gd name="connsiteX8" fmla="*/ 9525 w 62865"/>
                <a:gd name="connsiteY8" fmla="*/ 10668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" h="106680">
                  <a:moveTo>
                    <a:pt x="9525" y="106680"/>
                  </a:moveTo>
                  <a:cubicBezTo>
                    <a:pt x="3810" y="106680"/>
                    <a:pt x="0" y="102870"/>
                    <a:pt x="0" y="97155"/>
                  </a:cubicBezTo>
                  <a:cubicBezTo>
                    <a:pt x="0" y="91440"/>
                    <a:pt x="3810" y="87630"/>
                    <a:pt x="9525" y="87630"/>
                  </a:cubicBezTo>
                  <a:cubicBezTo>
                    <a:pt x="28575" y="87630"/>
                    <a:pt x="43815" y="72390"/>
                    <a:pt x="43815" y="53340"/>
                  </a:cubicBezTo>
                  <a:cubicBezTo>
                    <a:pt x="43815" y="34290"/>
                    <a:pt x="28575" y="19050"/>
                    <a:pt x="9525" y="19050"/>
                  </a:cubicBezTo>
                  <a:cubicBezTo>
                    <a:pt x="3810" y="19050"/>
                    <a:pt x="0" y="15240"/>
                    <a:pt x="0" y="9525"/>
                  </a:cubicBezTo>
                  <a:cubicBezTo>
                    <a:pt x="0" y="3810"/>
                    <a:pt x="3810" y="0"/>
                    <a:pt x="9525" y="0"/>
                  </a:cubicBezTo>
                  <a:cubicBezTo>
                    <a:pt x="39053" y="0"/>
                    <a:pt x="62865" y="23812"/>
                    <a:pt x="62865" y="53340"/>
                  </a:cubicBezTo>
                  <a:cubicBezTo>
                    <a:pt x="61913" y="82868"/>
                    <a:pt x="38100" y="106680"/>
                    <a:pt x="9525" y="1066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036B8694-B7C2-EB7F-274D-A07EF8E5B748}"/>
                </a:ext>
              </a:extLst>
            </p:cNvPr>
            <p:cNvSpPr/>
            <p:nvPr/>
          </p:nvSpPr>
          <p:spPr>
            <a:xfrm>
              <a:off x="739488" y="4026055"/>
              <a:ext cx="153872" cy="49529"/>
            </a:xfrm>
            <a:custGeom>
              <a:avLst/>
              <a:gdLst>
                <a:gd name="connsiteX0" fmla="*/ 143827 w 153872"/>
                <a:gd name="connsiteY0" fmla="*/ 49530 h 49529"/>
                <a:gd name="connsiteX1" fmla="*/ 137160 w 153872"/>
                <a:gd name="connsiteY1" fmla="*/ 46672 h 49529"/>
                <a:gd name="connsiteX2" fmla="*/ 97155 w 153872"/>
                <a:gd name="connsiteY2" fmla="*/ 19050 h 49529"/>
                <a:gd name="connsiteX3" fmla="*/ 9525 w 153872"/>
                <a:gd name="connsiteY3" fmla="*/ 19050 h 49529"/>
                <a:gd name="connsiteX4" fmla="*/ 0 w 153872"/>
                <a:gd name="connsiteY4" fmla="*/ 9525 h 49529"/>
                <a:gd name="connsiteX5" fmla="*/ 9525 w 153872"/>
                <a:gd name="connsiteY5" fmla="*/ 0 h 49529"/>
                <a:gd name="connsiteX6" fmla="*/ 98107 w 153872"/>
                <a:gd name="connsiteY6" fmla="*/ 0 h 49529"/>
                <a:gd name="connsiteX7" fmla="*/ 151448 w 153872"/>
                <a:gd name="connsiteY7" fmla="*/ 33338 h 49529"/>
                <a:gd name="connsiteX8" fmla="*/ 150495 w 153872"/>
                <a:gd name="connsiteY8" fmla="*/ 46672 h 49529"/>
                <a:gd name="connsiteX9" fmla="*/ 143827 w 153872"/>
                <a:gd name="connsiteY9" fmla="*/ 49530 h 4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872" h="49529">
                  <a:moveTo>
                    <a:pt x="143827" y="49530"/>
                  </a:moveTo>
                  <a:cubicBezTo>
                    <a:pt x="140970" y="49530"/>
                    <a:pt x="139065" y="48578"/>
                    <a:pt x="137160" y="46672"/>
                  </a:cubicBezTo>
                  <a:cubicBezTo>
                    <a:pt x="114300" y="22860"/>
                    <a:pt x="102870" y="19050"/>
                    <a:pt x="97155" y="19050"/>
                  </a:cubicBezTo>
                  <a:lnTo>
                    <a:pt x="9525" y="19050"/>
                  </a:lnTo>
                  <a:cubicBezTo>
                    <a:pt x="3810" y="19050"/>
                    <a:pt x="0" y="15240"/>
                    <a:pt x="0" y="9525"/>
                  </a:cubicBezTo>
                  <a:cubicBezTo>
                    <a:pt x="0" y="3810"/>
                    <a:pt x="3810" y="0"/>
                    <a:pt x="9525" y="0"/>
                  </a:cubicBezTo>
                  <a:lnTo>
                    <a:pt x="98107" y="0"/>
                  </a:lnTo>
                  <a:cubicBezTo>
                    <a:pt x="113348" y="0"/>
                    <a:pt x="130493" y="11430"/>
                    <a:pt x="151448" y="33338"/>
                  </a:cubicBezTo>
                  <a:cubicBezTo>
                    <a:pt x="155258" y="37147"/>
                    <a:pt x="154305" y="42863"/>
                    <a:pt x="150495" y="46672"/>
                  </a:cubicBezTo>
                  <a:cubicBezTo>
                    <a:pt x="147638" y="48578"/>
                    <a:pt x="145733" y="49530"/>
                    <a:pt x="143827" y="49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FB5BA08B-EF9D-D271-3F80-1083F32F094B}"/>
                </a:ext>
              </a:extLst>
            </p:cNvPr>
            <p:cNvSpPr/>
            <p:nvPr/>
          </p:nvSpPr>
          <p:spPr>
            <a:xfrm>
              <a:off x="740440" y="4027007"/>
              <a:ext cx="107070" cy="105727"/>
            </a:xfrm>
            <a:custGeom>
              <a:avLst/>
              <a:gdLst>
                <a:gd name="connsiteX0" fmla="*/ 97155 w 107070"/>
                <a:gd name="connsiteY0" fmla="*/ 105728 h 105727"/>
                <a:gd name="connsiteX1" fmla="*/ 88582 w 107070"/>
                <a:gd name="connsiteY1" fmla="*/ 100965 h 105727"/>
                <a:gd name="connsiteX2" fmla="*/ 9525 w 107070"/>
                <a:gd name="connsiteY2" fmla="*/ 19050 h 105727"/>
                <a:gd name="connsiteX3" fmla="*/ 0 w 107070"/>
                <a:gd name="connsiteY3" fmla="*/ 9525 h 105727"/>
                <a:gd name="connsiteX4" fmla="*/ 9525 w 107070"/>
                <a:gd name="connsiteY4" fmla="*/ 0 h 105727"/>
                <a:gd name="connsiteX5" fmla="*/ 105728 w 107070"/>
                <a:gd name="connsiteY5" fmla="*/ 91440 h 105727"/>
                <a:gd name="connsiteX6" fmla="*/ 101917 w 107070"/>
                <a:gd name="connsiteY6" fmla="*/ 104775 h 105727"/>
                <a:gd name="connsiteX7" fmla="*/ 97155 w 107070"/>
                <a:gd name="connsiteY7" fmla="*/ 105728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070" h="105727">
                  <a:moveTo>
                    <a:pt x="97155" y="105728"/>
                  </a:moveTo>
                  <a:cubicBezTo>
                    <a:pt x="94298" y="105728"/>
                    <a:pt x="90488" y="103823"/>
                    <a:pt x="88582" y="100965"/>
                  </a:cubicBezTo>
                  <a:cubicBezTo>
                    <a:pt x="69532" y="69533"/>
                    <a:pt x="31432" y="19050"/>
                    <a:pt x="9525" y="19050"/>
                  </a:cubicBezTo>
                  <a:cubicBezTo>
                    <a:pt x="3810" y="19050"/>
                    <a:pt x="0" y="15240"/>
                    <a:pt x="0" y="9525"/>
                  </a:cubicBezTo>
                  <a:cubicBezTo>
                    <a:pt x="0" y="3810"/>
                    <a:pt x="3810" y="0"/>
                    <a:pt x="9525" y="0"/>
                  </a:cubicBezTo>
                  <a:cubicBezTo>
                    <a:pt x="50482" y="0"/>
                    <a:pt x="100013" y="81915"/>
                    <a:pt x="105728" y="91440"/>
                  </a:cubicBezTo>
                  <a:cubicBezTo>
                    <a:pt x="108585" y="96203"/>
                    <a:pt x="106680" y="101917"/>
                    <a:pt x="101917" y="104775"/>
                  </a:cubicBezTo>
                  <a:cubicBezTo>
                    <a:pt x="100965" y="104775"/>
                    <a:pt x="99060" y="105728"/>
                    <a:pt x="97155" y="105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033C1259-67D1-B580-F793-05A0170EB531}"/>
                </a:ext>
              </a:extLst>
            </p:cNvPr>
            <p:cNvSpPr/>
            <p:nvPr/>
          </p:nvSpPr>
          <p:spPr>
            <a:xfrm>
              <a:off x="694720" y="4025102"/>
              <a:ext cx="62864" cy="106680"/>
            </a:xfrm>
            <a:custGeom>
              <a:avLst/>
              <a:gdLst>
                <a:gd name="connsiteX0" fmla="*/ 53340 w 62864"/>
                <a:gd name="connsiteY0" fmla="*/ 106680 h 106680"/>
                <a:gd name="connsiteX1" fmla="*/ 0 w 62864"/>
                <a:gd name="connsiteY1" fmla="*/ 53340 h 106680"/>
                <a:gd name="connsiteX2" fmla="*/ 53340 w 62864"/>
                <a:gd name="connsiteY2" fmla="*/ 0 h 106680"/>
                <a:gd name="connsiteX3" fmla="*/ 62865 w 62864"/>
                <a:gd name="connsiteY3" fmla="*/ 9525 h 106680"/>
                <a:gd name="connsiteX4" fmla="*/ 53340 w 62864"/>
                <a:gd name="connsiteY4" fmla="*/ 19050 h 106680"/>
                <a:gd name="connsiteX5" fmla="*/ 19050 w 62864"/>
                <a:gd name="connsiteY5" fmla="*/ 53340 h 106680"/>
                <a:gd name="connsiteX6" fmla="*/ 53340 w 62864"/>
                <a:gd name="connsiteY6" fmla="*/ 87630 h 106680"/>
                <a:gd name="connsiteX7" fmla="*/ 62865 w 62864"/>
                <a:gd name="connsiteY7" fmla="*/ 97155 h 106680"/>
                <a:gd name="connsiteX8" fmla="*/ 53340 w 62864"/>
                <a:gd name="connsiteY8" fmla="*/ 10668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4" h="106680">
                  <a:moveTo>
                    <a:pt x="53340" y="106680"/>
                  </a:moveTo>
                  <a:cubicBezTo>
                    <a:pt x="23813" y="106680"/>
                    <a:pt x="0" y="82868"/>
                    <a:pt x="0" y="53340"/>
                  </a:cubicBezTo>
                  <a:cubicBezTo>
                    <a:pt x="0" y="23812"/>
                    <a:pt x="23813" y="0"/>
                    <a:pt x="53340" y="0"/>
                  </a:cubicBezTo>
                  <a:cubicBezTo>
                    <a:pt x="59055" y="0"/>
                    <a:pt x="62865" y="3810"/>
                    <a:pt x="62865" y="9525"/>
                  </a:cubicBezTo>
                  <a:cubicBezTo>
                    <a:pt x="62865" y="15240"/>
                    <a:pt x="59055" y="19050"/>
                    <a:pt x="53340" y="19050"/>
                  </a:cubicBezTo>
                  <a:cubicBezTo>
                    <a:pt x="34290" y="19050"/>
                    <a:pt x="19050" y="34290"/>
                    <a:pt x="19050" y="53340"/>
                  </a:cubicBezTo>
                  <a:cubicBezTo>
                    <a:pt x="19050" y="72390"/>
                    <a:pt x="34290" y="87630"/>
                    <a:pt x="53340" y="87630"/>
                  </a:cubicBezTo>
                  <a:cubicBezTo>
                    <a:pt x="59055" y="87630"/>
                    <a:pt x="62865" y="91440"/>
                    <a:pt x="62865" y="97155"/>
                  </a:cubicBezTo>
                  <a:cubicBezTo>
                    <a:pt x="62865" y="102870"/>
                    <a:pt x="58102" y="106680"/>
                    <a:pt x="53340" y="1066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ra CY"/>
                <a:ea typeface="+mn-ea"/>
                <a:cs typeface="+mn-cs"/>
              </a:endParaRPr>
            </a:p>
          </p:txBody>
        </p:sp>
      </p:grp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5D13E0F6-CB63-DB69-05D0-AEB5AAB6F6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07825" y="5085116"/>
            <a:ext cx="482427" cy="482427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12D622AF-B117-1C9F-59EE-8A38388545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34397" y="3361142"/>
            <a:ext cx="487772" cy="48777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C737D254-E507-69B6-B8FB-2C122BCE6B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64346" y="5033368"/>
            <a:ext cx="482427" cy="482427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12299EA7-F342-E564-4164-8E18660D66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1086" y="4207045"/>
            <a:ext cx="482428" cy="482428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449005F5-2960-F902-86FC-12C11DE2A7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653104" y="3357241"/>
            <a:ext cx="487772" cy="48777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37F5149B-FA3A-7B97-5EC9-C9B9322FDEB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64346" y="3751542"/>
            <a:ext cx="481272" cy="48127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84761A27-3F48-4AB2-F840-B558EBE1A58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29979" y="2488984"/>
            <a:ext cx="487772" cy="48777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351D1A8D-685E-3A3C-4612-BDA0C6C2685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657833" y="2906235"/>
            <a:ext cx="481272" cy="48127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24D136E5-8651-C3CA-EB57-C154D181AD7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505599" y="4169678"/>
            <a:ext cx="481655" cy="481655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8DCBAEF3-F5D1-12B3-653B-A463B231BA5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544866" y="3779504"/>
            <a:ext cx="487771" cy="48777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4B461DE7-ADD0-2A4C-D9AB-88E907DE9BB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695310" y="4596344"/>
            <a:ext cx="473075" cy="473075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D5017311-B52B-1BF3-05ED-E60876F0659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515564" y="2902439"/>
            <a:ext cx="485068" cy="485068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88329D1-B1DB-ED87-F7CA-BBE87F98B72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651784" y="2443326"/>
            <a:ext cx="481272" cy="481272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19" y="2992297"/>
            <a:ext cx="583271" cy="583271"/>
          </a:xfrm>
          <a:prstGeom prst="rect">
            <a:avLst/>
          </a:prstGeom>
        </p:spPr>
      </p:pic>
      <p:pic>
        <p:nvPicPr>
          <p:cNvPr id="150" name="Рисунок 14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79" y="2396397"/>
            <a:ext cx="1441290" cy="223400"/>
          </a:xfrm>
          <a:prstGeom prst="rect">
            <a:avLst/>
          </a:prstGeom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A9CFFD-EE99-4E11-B8BC-23AC5DDB75E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A9CFFD-EE99-4E11-B8BC-23AC5DDB75E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5"/>
          <p:cNvSpPr txBox="1">
            <a:spLocks/>
          </p:cNvSpPr>
          <p:nvPr/>
        </p:nvSpPr>
        <p:spPr>
          <a:xfrm>
            <a:off x="486197" y="262556"/>
            <a:ext cx="9119530" cy="492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Подписка Огонь</a:t>
            </a:r>
            <a:endParaRPr lang="ru-RU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36080" y="1371600"/>
            <a:ext cx="4790636" cy="4667250"/>
          </a:xfrm>
          <a:prstGeom prst="roundRect">
            <a:avLst>
              <a:gd name="adj" fmla="val 5908"/>
            </a:avLst>
          </a:prstGeom>
          <a:solidFill>
            <a:srgbClr val="FFFFFF">
              <a:alpha val="34000"/>
            </a:srgbClr>
          </a:solidFill>
          <a:ln>
            <a:solidFill>
              <a:srgbClr val="D574D1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5825" y="1371600"/>
            <a:ext cx="4206875" cy="4667250"/>
          </a:xfrm>
          <a:prstGeom prst="roundRect">
            <a:avLst>
              <a:gd name="adj" fmla="val 5908"/>
            </a:avLst>
          </a:prstGeom>
          <a:solidFill>
            <a:srgbClr val="FFFFFF">
              <a:alpha val="34000"/>
            </a:srgbClr>
          </a:solidFill>
          <a:ln>
            <a:solidFill>
              <a:srgbClr val="00B0F0"/>
            </a:solidFill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221">
            <a:extLst>
              <a:ext uri="{FF2B5EF4-FFF2-40B4-BE49-F238E27FC236}">
                <a16:creationId xmlns:a16="http://schemas.microsoft.com/office/drawing/2014/main" id="{E9463CB7-B1F6-49C4-AC1D-B9854BA0A49F}"/>
              </a:ext>
            </a:extLst>
          </p:cNvPr>
          <p:cNvSpPr txBox="1"/>
          <p:nvPr/>
        </p:nvSpPr>
        <p:spPr>
          <a:xfrm>
            <a:off x="9106003" y="4856688"/>
            <a:ext cx="2628374" cy="2646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371673" rtl="0" fontAlgn="auto" hangingPunct="1">
              <a:lnSpc>
                <a:spcPct val="8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 dirty="0">
                <a:uFillTx/>
                <a:latin typeface="Cera CY" pitchFamily="2"/>
                <a:cs typeface="Arial" pitchFamily="34"/>
              </a:rPr>
              <a:t>Развлечения</a:t>
            </a:r>
            <a:endParaRPr lang="ru-RU" sz="1400" b="0" i="0" u="none" strike="noStrike" kern="1200" cap="none" spc="0" baseline="30000" dirty="0">
              <a:uFillTx/>
              <a:latin typeface="Cera CY" pitchFamily="2"/>
              <a:cs typeface="Arial" pitchFamily="34"/>
            </a:endParaRPr>
          </a:p>
        </p:txBody>
      </p:sp>
      <p:sp>
        <p:nvSpPr>
          <p:cNvPr id="7" name="TextBox 162">
            <a:extLst>
              <a:ext uri="{FF2B5EF4-FFF2-40B4-BE49-F238E27FC236}">
                <a16:creationId xmlns:a16="http://schemas.microsoft.com/office/drawing/2014/main" id="{AC64643B-DB92-4589-9B91-81E59B10F7D5}"/>
              </a:ext>
            </a:extLst>
          </p:cNvPr>
          <p:cNvSpPr txBox="1"/>
          <p:nvPr/>
        </p:nvSpPr>
        <p:spPr>
          <a:xfrm>
            <a:off x="9106003" y="4028340"/>
            <a:ext cx="2086362" cy="2646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371673" rtl="0" fontAlgn="auto" hangingPunct="1">
              <a:lnSpc>
                <a:spcPct val="8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 dirty="0">
                <a:uFillTx/>
                <a:latin typeface="Cera CY" pitchFamily="2"/>
                <a:cs typeface="Arial" pitchFamily="34"/>
              </a:rPr>
              <a:t>Для дома и дачи</a:t>
            </a:r>
            <a:endParaRPr lang="ru-RU" sz="1400" b="0" i="0" u="none" strike="noStrike" kern="1200" cap="none" spc="0" baseline="30000" dirty="0">
              <a:uFillTx/>
              <a:latin typeface="Cera CY" pitchFamily="2"/>
              <a:cs typeface="Arial" pitchFamily="34"/>
            </a:endParaRPr>
          </a:p>
        </p:txBody>
      </p:sp>
      <p:sp>
        <p:nvSpPr>
          <p:cNvPr id="8" name="TextBox 209">
            <a:extLst>
              <a:ext uri="{FF2B5EF4-FFF2-40B4-BE49-F238E27FC236}">
                <a16:creationId xmlns:a16="http://schemas.microsoft.com/office/drawing/2014/main" id="{8F3359EE-0DAE-4C16-9A2A-6D4574F1F6D5}"/>
              </a:ext>
            </a:extLst>
          </p:cNvPr>
          <p:cNvSpPr txBox="1"/>
          <p:nvPr/>
        </p:nvSpPr>
        <p:spPr>
          <a:xfrm>
            <a:off x="9106003" y="4428114"/>
            <a:ext cx="2135432" cy="2646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371673" rtl="0" fontAlgn="auto" hangingPunct="1">
              <a:lnSpc>
                <a:spcPct val="8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 dirty="0">
                <a:uFillTx/>
                <a:latin typeface="Cera CY" pitchFamily="2"/>
                <a:cs typeface="Arial" pitchFamily="34"/>
              </a:rPr>
              <a:t>Красота и здоровье</a:t>
            </a:r>
            <a:endParaRPr lang="ru-RU" sz="1400" b="0" i="0" u="none" strike="noStrike" kern="1200" cap="none" spc="0" baseline="30000" dirty="0">
              <a:uFillTx/>
              <a:latin typeface="Cera CY" pitchFamily="2"/>
              <a:cs typeface="Arial" pitchFamily="34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47BD4799-C084-4750-B581-DEC1A9424827}"/>
              </a:ext>
            </a:extLst>
          </p:cNvPr>
          <p:cNvSpPr/>
          <p:nvPr/>
        </p:nvSpPr>
        <p:spPr>
          <a:xfrm>
            <a:off x="7549379" y="2419970"/>
            <a:ext cx="1024086" cy="287998"/>
          </a:xfrm>
          <a:prstGeom prst="roundRect">
            <a:avLst/>
          </a:prstGeom>
          <a:gradFill flip="none" rotWithShape="1">
            <a:gsLst>
              <a:gs pos="0">
                <a:srgbClr val="D5D4D4"/>
              </a:gs>
              <a:gs pos="100000">
                <a:srgbClr val="FBFBFB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CY" panose="00000500000000000000" pitchFamily="2" charset="-52"/>
              </a:rPr>
              <a:t>+99 руб.</a:t>
            </a:r>
          </a:p>
        </p:txBody>
      </p:sp>
      <p:sp>
        <p:nvSpPr>
          <p:cNvPr id="10" name="TextBox 221">
            <a:extLst>
              <a:ext uri="{FF2B5EF4-FFF2-40B4-BE49-F238E27FC236}">
                <a16:creationId xmlns:a16="http://schemas.microsoft.com/office/drawing/2014/main" id="{8B4E92A8-74CC-493A-B21B-F95FCBA3B0A4}"/>
              </a:ext>
            </a:extLst>
          </p:cNvPr>
          <p:cNvSpPr txBox="1"/>
          <p:nvPr/>
        </p:nvSpPr>
        <p:spPr>
          <a:xfrm>
            <a:off x="9106003" y="5234862"/>
            <a:ext cx="2420713" cy="2656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defTabSz="1371673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>
                <a:latin typeface="Cera CY" pitchFamily="2"/>
                <a:cs typeface="Arial" pitchFamily="34"/>
              </a:rPr>
              <a:t>Карьера и образование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3D4782-12A4-44CC-8FE8-8B840C295BF0}"/>
              </a:ext>
            </a:extLst>
          </p:cNvPr>
          <p:cNvSpPr/>
          <p:nvPr/>
        </p:nvSpPr>
        <p:spPr>
          <a:xfrm>
            <a:off x="7665005" y="1586215"/>
            <a:ext cx="3035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37167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B9A00"/>
                </a:solidFill>
                <a:latin typeface="Cera CY" pitchFamily="2"/>
                <a:cs typeface="Arial" pitchFamily="34"/>
              </a:rPr>
              <a:t>Дополнительные пакеты </a:t>
            </a:r>
            <a:r>
              <a:rPr lang="ru-RU" dirty="0">
                <a:solidFill>
                  <a:srgbClr val="FB9A00"/>
                </a:solidFill>
                <a:latin typeface="Cera CY" pitchFamily="2"/>
                <a:cs typeface="Arial" pitchFamily="34"/>
              </a:rPr>
              <a:t>на выбор клиента</a:t>
            </a:r>
          </a:p>
        </p:txBody>
      </p:sp>
      <p:sp>
        <p:nvSpPr>
          <p:cNvPr id="12" name="TextBox 140">
            <a:extLst>
              <a:ext uri="{FF2B5EF4-FFF2-40B4-BE49-F238E27FC236}">
                <a16:creationId xmlns:a16="http://schemas.microsoft.com/office/drawing/2014/main" id="{C9D2BABD-6F8F-4991-9EAB-CE01FF1BC324}"/>
              </a:ext>
            </a:extLst>
          </p:cNvPr>
          <p:cNvSpPr txBox="1"/>
          <p:nvPr/>
        </p:nvSpPr>
        <p:spPr>
          <a:xfrm>
            <a:off x="9106003" y="3236712"/>
            <a:ext cx="1384637" cy="2646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371673" rtl="0" fontAlgn="auto" hangingPunct="1">
              <a:lnSpc>
                <a:spcPct val="8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 dirty="0">
                <a:uFillTx/>
                <a:latin typeface="Cera CY" pitchFamily="2"/>
                <a:cs typeface="Arial" pitchFamily="34"/>
              </a:rPr>
              <a:t>Путешествия</a:t>
            </a:r>
            <a:endParaRPr lang="ru-RU" sz="1400" b="0" i="0" u="none" strike="noStrike" kern="1200" cap="none" spc="0" baseline="30000" dirty="0">
              <a:uFillTx/>
              <a:latin typeface="Cera CY" pitchFamily="2"/>
              <a:cs typeface="Arial" pitchFamily="34"/>
            </a:endParaRPr>
          </a:p>
        </p:txBody>
      </p:sp>
      <p:sp>
        <p:nvSpPr>
          <p:cNvPr id="13" name="TextBox 153">
            <a:extLst>
              <a:ext uri="{FF2B5EF4-FFF2-40B4-BE49-F238E27FC236}">
                <a16:creationId xmlns:a16="http://schemas.microsoft.com/office/drawing/2014/main" id="{11825392-2353-4DFB-AD2B-B200DD45E76C}"/>
              </a:ext>
            </a:extLst>
          </p:cNvPr>
          <p:cNvSpPr txBox="1"/>
          <p:nvPr/>
        </p:nvSpPr>
        <p:spPr>
          <a:xfrm>
            <a:off x="9106003" y="3636116"/>
            <a:ext cx="2086362" cy="2646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371673" rtl="0" fontAlgn="auto" hangingPunct="1">
              <a:lnSpc>
                <a:spcPct val="80000"/>
              </a:lnSpc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 dirty="0">
                <a:uFillTx/>
                <a:latin typeface="Cera CY" pitchFamily="2"/>
                <a:cs typeface="Arial" pitchFamily="34"/>
              </a:rPr>
              <a:t>Музыка и не только</a:t>
            </a:r>
            <a:endParaRPr lang="ru-RU" sz="1400" b="0" i="0" u="none" strike="noStrike" kern="1200" cap="none" spc="0" baseline="30000" dirty="0">
              <a:uFillTx/>
              <a:latin typeface="Cera CY" pitchFamily="2"/>
              <a:cs typeface="Arial" pitchFamily="34"/>
            </a:endParaRPr>
          </a:p>
        </p:txBody>
      </p:sp>
      <p:sp>
        <p:nvSpPr>
          <p:cNvPr id="14" name="TextBox 128">
            <a:extLst>
              <a:ext uri="{FF2B5EF4-FFF2-40B4-BE49-F238E27FC236}">
                <a16:creationId xmlns:a16="http://schemas.microsoft.com/office/drawing/2014/main" id="{5795A9F7-C059-4D3C-931D-9652DEF6A583}"/>
              </a:ext>
            </a:extLst>
          </p:cNvPr>
          <p:cNvSpPr txBox="1"/>
          <p:nvPr/>
        </p:nvSpPr>
        <p:spPr>
          <a:xfrm>
            <a:off x="9106003" y="2815179"/>
            <a:ext cx="186105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371673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 dirty="0">
                <a:uFillTx/>
                <a:latin typeface="Cera CY" pitchFamily="2"/>
                <a:cs typeface="Arial" pitchFamily="34"/>
              </a:rPr>
              <a:t>Финансы</a:t>
            </a:r>
            <a:endParaRPr lang="ru-RU" sz="1400" b="0" i="0" u="none" strike="noStrike" kern="1200" cap="none" spc="0" baseline="30000" dirty="0">
              <a:uFillTx/>
              <a:latin typeface="Cera CY" pitchFamily="2"/>
              <a:cs typeface="Arial" pitchFamily="34"/>
            </a:endParaRPr>
          </a:p>
        </p:txBody>
      </p:sp>
      <p:sp>
        <p:nvSpPr>
          <p:cNvPr id="15" name="TextBox 423">
            <a:extLst>
              <a:ext uri="{FF2B5EF4-FFF2-40B4-BE49-F238E27FC236}">
                <a16:creationId xmlns:a16="http://schemas.microsoft.com/office/drawing/2014/main" id="{92A453AD-4152-4F74-B3C8-72DFB7A1CC48}"/>
              </a:ext>
            </a:extLst>
          </p:cNvPr>
          <p:cNvSpPr txBox="1"/>
          <p:nvPr/>
        </p:nvSpPr>
        <p:spPr>
          <a:xfrm>
            <a:off x="9106003" y="2423240"/>
            <a:ext cx="1573873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371673" rtl="0" fontAlgn="auto" hangingPunct="1">
              <a:spcBef>
                <a:spcPts val="0"/>
              </a:spcBef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 dirty="0">
                <a:uFillTx/>
                <a:latin typeface="Cera CY" pitchFamily="2"/>
                <a:cs typeface="Arial" pitchFamily="34"/>
              </a:rPr>
              <a:t>Авто</a:t>
            </a:r>
            <a:endParaRPr lang="ru-RU" sz="1400" b="0" i="0" u="none" strike="noStrike" kern="1200" cap="none" spc="0" baseline="30000" dirty="0">
              <a:uFillTx/>
              <a:latin typeface="Cera CY" pitchFamily="2"/>
              <a:cs typeface="Arial" pitchFamily="34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33AC4A4-7CC6-4AEB-B9C3-29D43684EF95}"/>
              </a:ext>
            </a:extLst>
          </p:cNvPr>
          <p:cNvGrpSpPr/>
          <p:nvPr/>
        </p:nvGrpSpPr>
        <p:grpSpPr>
          <a:xfrm>
            <a:off x="4315045" y="1234440"/>
            <a:ext cx="3502160" cy="4969940"/>
            <a:chOff x="2956204" y="990600"/>
            <a:chExt cx="3628466" cy="5019675"/>
          </a:xfrm>
        </p:grpSpPr>
        <p:sp>
          <p:nvSpPr>
            <p:cNvPr id="17" name="Скругленный прямоугольник 61">
              <a:extLst>
                <a:ext uri="{FF2B5EF4-FFF2-40B4-BE49-F238E27FC236}">
                  <a16:creationId xmlns:a16="http://schemas.microsoft.com/office/drawing/2014/main" id="{B1913707-2705-40F7-957A-00DB80B122A7}"/>
                </a:ext>
              </a:extLst>
            </p:cNvPr>
            <p:cNvSpPr/>
            <p:nvPr/>
          </p:nvSpPr>
          <p:spPr>
            <a:xfrm>
              <a:off x="3585653" y="1057275"/>
              <a:ext cx="2343150" cy="4886325"/>
            </a:xfrm>
            <a:prstGeom prst="roundRect">
              <a:avLst/>
            </a:prstGeom>
            <a:gradFill flip="none" rotWithShape="1">
              <a:gsLst>
                <a:gs pos="100000">
                  <a:srgbClr val="009DDF"/>
                </a:gs>
                <a:gs pos="0">
                  <a:srgbClr val="95C9E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ra CY" panose="00000500000000000000" pitchFamily="2" charset="-52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FFEBFA9-A3E0-440F-8713-843DFE916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143" y="990600"/>
              <a:ext cx="2538398" cy="5019675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EBE86D6-AD57-40F7-80A9-9D794A728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499" t="18985" r="15862" b="5763"/>
            <a:stretch/>
          </p:blipFill>
          <p:spPr>
            <a:xfrm>
              <a:off x="2956204" y="2381250"/>
              <a:ext cx="3628466" cy="2928878"/>
            </a:xfrm>
            <a:prstGeom prst="rect">
              <a:avLst/>
            </a:prstGeom>
          </p:spPr>
        </p:pic>
      </p:grpSp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id="{B7C671F0-F473-41D9-BE22-222DB1097C1A}"/>
              </a:ext>
            </a:extLst>
          </p:cNvPr>
          <p:cNvSpPr/>
          <p:nvPr/>
        </p:nvSpPr>
        <p:spPr>
          <a:xfrm>
            <a:off x="8746043" y="2472814"/>
            <a:ext cx="310890" cy="18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D94A763-A02E-4CE0-B9D3-6F859CCF41FF}"/>
              </a:ext>
            </a:extLst>
          </p:cNvPr>
          <p:cNvSpPr/>
          <p:nvPr/>
        </p:nvSpPr>
        <p:spPr>
          <a:xfrm>
            <a:off x="8896865" y="2490814"/>
            <a:ext cx="144000" cy="14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131">
            <a:extLst>
              <a:ext uri="{FF2B5EF4-FFF2-40B4-BE49-F238E27FC236}">
                <a16:creationId xmlns:a16="http://schemas.microsoft.com/office/drawing/2014/main" id="{61311CF9-65A6-4BBF-B12A-36245511AC39}"/>
              </a:ext>
            </a:extLst>
          </p:cNvPr>
          <p:cNvSpPr/>
          <p:nvPr/>
        </p:nvSpPr>
        <p:spPr>
          <a:xfrm>
            <a:off x="8746043" y="2860443"/>
            <a:ext cx="310890" cy="18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59BA67F-1D64-43FA-97DE-71C9F43E64AC}"/>
              </a:ext>
            </a:extLst>
          </p:cNvPr>
          <p:cNvSpPr/>
          <p:nvPr/>
        </p:nvSpPr>
        <p:spPr>
          <a:xfrm>
            <a:off x="8896865" y="2878443"/>
            <a:ext cx="144000" cy="14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133">
            <a:extLst>
              <a:ext uri="{FF2B5EF4-FFF2-40B4-BE49-F238E27FC236}">
                <a16:creationId xmlns:a16="http://schemas.microsoft.com/office/drawing/2014/main" id="{87E4DCFC-3192-4CA0-AE93-6F7220FE2C7E}"/>
              </a:ext>
            </a:extLst>
          </p:cNvPr>
          <p:cNvSpPr/>
          <p:nvPr/>
        </p:nvSpPr>
        <p:spPr>
          <a:xfrm>
            <a:off x="8746043" y="3282574"/>
            <a:ext cx="310890" cy="18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685145B-E99A-483E-A319-25A61EFE2084}"/>
              </a:ext>
            </a:extLst>
          </p:cNvPr>
          <p:cNvSpPr/>
          <p:nvPr/>
        </p:nvSpPr>
        <p:spPr>
          <a:xfrm>
            <a:off x="8896865" y="3300574"/>
            <a:ext cx="144000" cy="14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135">
            <a:extLst>
              <a:ext uri="{FF2B5EF4-FFF2-40B4-BE49-F238E27FC236}">
                <a16:creationId xmlns:a16="http://schemas.microsoft.com/office/drawing/2014/main" id="{717851DC-4120-4EBF-994B-18174A51D14B}"/>
              </a:ext>
            </a:extLst>
          </p:cNvPr>
          <p:cNvSpPr/>
          <p:nvPr/>
        </p:nvSpPr>
        <p:spPr>
          <a:xfrm>
            <a:off x="8746043" y="3670203"/>
            <a:ext cx="310890" cy="18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0664194C-E48A-4A13-AE0E-BAEE2476E1FD}"/>
              </a:ext>
            </a:extLst>
          </p:cNvPr>
          <p:cNvSpPr/>
          <p:nvPr/>
        </p:nvSpPr>
        <p:spPr>
          <a:xfrm>
            <a:off x="8896865" y="3688203"/>
            <a:ext cx="144000" cy="14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137">
            <a:extLst>
              <a:ext uri="{FF2B5EF4-FFF2-40B4-BE49-F238E27FC236}">
                <a16:creationId xmlns:a16="http://schemas.microsoft.com/office/drawing/2014/main" id="{B0830FE4-59A6-4433-94DA-6B3BCC113A2A}"/>
              </a:ext>
            </a:extLst>
          </p:cNvPr>
          <p:cNvSpPr/>
          <p:nvPr/>
        </p:nvSpPr>
        <p:spPr>
          <a:xfrm>
            <a:off x="8746043" y="4078602"/>
            <a:ext cx="310890" cy="18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DDF2E0F-78E1-4471-8079-35126FD4D6EA}"/>
              </a:ext>
            </a:extLst>
          </p:cNvPr>
          <p:cNvSpPr/>
          <p:nvPr/>
        </p:nvSpPr>
        <p:spPr>
          <a:xfrm>
            <a:off x="8896865" y="4096602"/>
            <a:ext cx="144000" cy="14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139">
            <a:extLst>
              <a:ext uri="{FF2B5EF4-FFF2-40B4-BE49-F238E27FC236}">
                <a16:creationId xmlns:a16="http://schemas.microsoft.com/office/drawing/2014/main" id="{93B75655-3A16-4C03-9E1B-32D420466C0C}"/>
              </a:ext>
            </a:extLst>
          </p:cNvPr>
          <p:cNvSpPr/>
          <p:nvPr/>
        </p:nvSpPr>
        <p:spPr>
          <a:xfrm>
            <a:off x="8746043" y="4466231"/>
            <a:ext cx="310890" cy="18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BA4C418-A26F-48A4-87C2-3CC8E9A504B6}"/>
              </a:ext>
            </a:extLst>
          </p:cNvPr>
          <p:cNvSpPr/>
          <p:nvPr/>
        </p:nvSpPr>
        <p:spPr>
          <a:xfrm>
            <a:off x="8896865" y="4484231"/>
            <a:ext cx="144000" cy="14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141">
            <a:extLst>
              <a:ext uri="{FF2B5EF4-FFF2-40B4-BE49-F238E27FC236}">
                <a16:creationId xmlns:a16="http://schemas.microsoft.com/office/drawing/2014/main" id="{8F89BD3D-3B01-4A19-92D1-F3EEE055DC5A}"/>
              </a:ext>
            </a:extLst>
          </p:cNvPr>
          <p:cNvSpPr/>
          <p:nvPr/>
        </p:nvSpPr>
        <p:spPr>
          <a:xfrm>
            <a:off x="8746043" y="4888362"/>
            <a:ext cx="310890" cy="18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F526E722-FA19-43B9-A8B3-D9E9D749BC35}"/>
              </a:ext>
            </a:extLst>
          </p:cNvPr>
          <p:cNvSpPr/>
          <p:nvPr/>
        </p:nvSpPr>
        <p:spPr>
          <a:xfrm>
            <a:off x="8896865" y="4906362"/>
            <a:ext cx="144000" cy="14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143">
            <a:extLst>
              <a:ext uri="{FF2B5EF4-FFF2-40B4-BE49-F238E27FC236}">
                <a16:creationId xmlns:a16="http://schemas.microsoft.com/office/drawing/2014/main" id="{DCDD035C-BDDE-4CFE-A52E-4D50611A1BD0}"/>
              </a:ext>
            </a:extLst>
          </p:cNvPr>
          <p:cNvSpPr/>
          <p:nvPr/>
        </p:nvSpPr>
        <p:spPr>
          <a:xfrm>
            <a:off x="8746043" y="5275991"/>
            <a:ext cx="310890" cy="18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40B9375E-888D-4D40-BB89-E6ACEB088B14}"/>
              </a:ext>
            </a:extLst>
          </p:cNvPr>
          <p:cNvSpPr/>
          <p:nvPr/>
        </p:nvSpPr>
        <p:spPr>
          <a:xfrm>
            <a:off x="8896865" y="5293991"/>
            <a:ext cx="144000" cy="14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47BD4799-C084-4750-B581-DEC1A9424827}"/>
              </a:ext>
            </a:extLst>
          </p:cNvPr>
          <p:cNvSpPr/>
          <p:nvPr/>
        </p:nvSpPr>
        <p:spPr>
          <a:xfrm>
            <a:off x="7549372" y="2812315"/>
            <a:ext cx="1024086" cy="287998"/>
          </a:xfrm>
          <a:prstGeom prst="roundRect">
            <a:avLst/>
          </a:prstGeom>
          <a:gradFill flip="none" rotWithShape="1">
            <a:gsLst>
              <a:gs pos="0">
                <a:srgbClr val="D5D4D4"/>
              </a:gs>
              <a:gs pos="100000">
                <a:srgbClr val="FBFBFB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CY" panose="00000500000000000000" pitchFamily="2" charset="-52"/>
              </a:rPr>
              <a:t>+99 руб.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47BD4799-C084-4750-B581-DEC1A9424827}"/>
              </a:ext>
            </a:extLst>
          </p:cNvPr>
          <p:cNvSpPr/>
          <p:nvPr/>
        </p:nvSpPr>
        <p:spPr>
          <a:xfrm>
            <a:off x="7557389" y="3217381"/>
            <a:ext cx="1024086" cy="287998"/>
          </a:xfrm>
          <a:prstGeom prst="roundRect">
            <a:avLst/>
          </a:prstGeom>
          <a:gradFill flip="none" rotWithShape="1">
            <a:gsLst>
              <a:gs pos="0">
                <a:srgbClr val="D5D4D4"/>
              </a:gs>
              <a:gs pos="100000">
                <a:srgbClr val="FBFBFB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CY" panose="00000500000000000000" pitchFamily="2" charset="-52"/>
              </a:rPr>
              <a:t>+99 руб.</a:t>
            </a: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47BD4799-C084-4750-B581-DEC1A9424827}"/>
              </a:ext>
            </a:extLst>
          </p:cNvPr>
          <p:cNvSpPr/>
          <p:nvPr/>
        </p:nvSpPr>
        <p:spPr>
          <a:xfrm>
            <a:off x="7553374" y="3622447"/>
            <a:ext cx="1024086" cy="287998"/>
          </a:xfrm>
          <a:prstGeom prst="roundRect">
            <a:avLst/>
          </a:prstGeom>
          <a:gradFill flip="none" rotWithShape="1">
            <a:gsLst>
              <a:gs pos="0">
                <a:srgbClr val="D5D4D4"/>
              </a:gs>
              <a:gs pos="100000">
                <a:srgbClr val="FBFBFB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ra CY" panose="00000500000000000000" pitchFamily="2" charset="-52"/>
              </a:rPr>
              <a:t>+169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CY" panose="00000500000000000000" pitchFamily="2" charset="-52"/>
              </a:rPr>
              <a:t>руб.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47BD4799-C084-4750-B581-DEC1A9424827}"/>
              </a:ext>
            </a:extLst>
          </p:cNvPr>
          <p:cNvSpPr/>
          <p:nvPr/>
        </p:nvSpPr>
        <p:spPr>
          <a:xfrm>
            <a:off x="7557389" y="4027513"/>
            <a:ext cx="1024086" cy="287998"/>
          </a:xfrm>
          <a:prstGeom prst="roundRect">
            <a:avLst/>
          </a:prstGeom>
          <a:gradFill flip="none" rotWithShape="1">
            <a:gsLst>
              <a:gs pos="0">
                <a:srgbClr val="D5D4D4"/>
              </a:gs>
              <a:gs pos="100000">
                <a:srgbClr val="FBFBFB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CY" panose="00000500000000000000" pitchFamily="2" charset="-52"/>
              </a:rPr>
              <a:t>+99 руб.</a:t>
            </a: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47BD4799-C084-4750-B581-DEC1A9424827}"/>
              </a:ext>
            </a:extLst>
          </p:cNvPr>
          <p:cNvSpPr/>
          <p:nvPr/>
        </p:nvSpPr>
        <p:spPr>
          <a:xfrm>
            <a:off x="7553374" y="4420547"/>
            <a:ext cx="1024086" cy="287998"/>
          </a:xfrm>
          <a:prstGeom prst="roundRect">
            <a:avLst/>
          </a:prstGeom>
          <a:gradFill flip="none" rotWithShape="1">
            <a:gsLst>
              <a:gs pos="0">
                <a:srgbClr val="D5D4D4"/>
              </a:gs>
              <a:gs pos="100000">
                <a:srgbClr val="FBFBFB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CY" panose="00000500000000000000" pitchFamily="2" charset="-52"/>
              </a:rPr>
              <a:t>+99 руб.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47BD4799-C084-4750-B581-DEC1A9424827}"/>
              </a:ext>
            </a:extLst>
          </p:cNvPr>
          <p:cNvSpPr/>
          <p:nvPr/>
        </p:nvSpPr>
        <p:spPr>
          <a:xfrm>
            <a:off x="7549372" y="4813581"/>
            <a:ext cx="1024086" cy="287998"/>
          </a:xfrm>
          <a:prstGeom prst="roundRect">
            <a:avLst/>
          </a:prstGeom>
          <a:gradFill flip="none" rotWithShape="1">
            <a:gsLst>
              <a:gs pos="0">
                <a:srgbClr val="D5D4D4"/>
              </a:gs>
              <a:gs pos="100000">
                <a:srgbClr val="FBFBFB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CY" panose="00000500000000000000" pitchFamily="2" charset="-52"/>
              </a:rPr>
              <a:t>+99 руб.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47BD4799-C084-4750-B581-DEC1A9424827}"/>
              </a:ext>
            </a:extLst>
          </p:cNvPr>
          <p:cNvSpPr/>
          <p:nvPr/>
        </p:nvSpPr>
        <p:spPr>
          <a:xfrm>
            <a:off x="7557389" y="5206615"/>
            <a:ext cx="1024086" cy="287998"/>
          </a:xfrm>
          <a:prstGeom prst="roundRect">
            <a:avLst/>
          </a:prstGeom>
          <a:gradFill flip="none" rotWithShape="1">
            <a:gsLst>
              <a:gs pos="0">
                <a:srgbClr val="D5D4D4"/>
              </a:gs>
              <a:gs pos="100000">
                <a:srgbClr val="FBFBFB"/>
              </a:gs>
            </a:gsLst>
            <a:lin ang="2700000" scaled="1"/>
            <a:tileRect/>
          </a:gradFill>
          <a:ln>
            <a:noFill/>
          </a:ln>
          <a:effectLst>
            <a:outerShdw blurRad="127000" dist="127000" dir="2700000" algn="tl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ra CY" panose="00000500000000000000" pitchFamily="2" charset="-52"/>
              </a:rPr>
              <a:t>+99 руб.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938334" y="1473088"/>
            <a:ext cx="3698770" cy="513181"/>
          </a:xfrm>
        </p:spPr>
        <p:txBody>
          <a:bodyPr vert="horz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Cera CY" panose="00000500000000000000" pitchFamily="2" charset="-52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 smtClean="0">
                <a:solidFill>
                  <a:srgbClr val="FB9A00"/>
                </a:solidFill>
              </a:rPr>
              <a:t>Базовая подписка за 199 руб. в месяц</a:t>
            </a:r>
            <a:endParaRPr lang="ru-RU" sz="1800" dirty="0">
              <a:solidFill>
                <a:srgbClr val="FB9A0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25" y="3272440"/>
            <a:ext cx="1226157" cy="1226157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687700" y="4321751"/>
            <a:ext cx="3079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7629">
              <a:defRPr/>
            </a:pPr>
            <a:r>
              <a:rPr lang="ru-RU" sz="1200" b="1" dirty="0">
                <a:latin typeface="Cera CY" pitchFamily="2" charset="0"/>
              </a:rPr>
              <a:t>1,5 </a:t>
            </a:r>
            <a:r>
              <a:rPr lang="ru-RU" sz="1200" dirty="0">
                <a:latin typeface="Cera CY" pitchFamily="2" charset="0"/>
              </a:rPr>
              <a:t>бонуса за литр топлива и </a:t>
            </a:r>
            <a:r>
              <a:rPr lang="ru-RU" sz="1200" b="1" dirty="0">
                <a:latin typeface="Cera CY" pitchFamily="2" charset="0"/>
              </a:rPr>
              <a:t>25%</a:t>
            </a:r>
            <a:r>
              <a:rPr lang="ru-RU" sz="1200" dirty="0">
                <a:latin typeface="Cera CY" pitchFamily="2" charset="0"/>
              </a:rPr>
              <a:t> </a:t>
            </a:r>
            <a:r>
              <a:rPr lang="ru-RU" sz="1200" dirty="0" err="1">
                <a:latin typeface="Cera CY" pitchFamily="2" charset="0"/>
              </a:rPr>
              <a:t>кешбэк</a:t>
            </a:r>
            <a:r>
              <a:rPr lang="ru-RU" sz="1200" dirty="0">
                <a:latin typeface="Cera CY" pitchFamily="2" charset="0"/>
              </a:rPr>
              <a:t> за </a:t>
            </a:r>
            <a:r>
              <a:rPr lang="ru-RU" sz="1200" dirty="0" smtClean="0">
                <a:latin typeface="Cera CY" pitchFamily="2" charset="0"/>
              </a:rPr>
              <a:t>кофе (золотой статус)</a:t>
            </a:r>
            <a:endParaRPr lang="ru-RU" sz="1200" dirty="0">
              <a:latin typeface="Cera CY" pitchFamily="2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4" y="4733461"/>
            <a:ext cx="1217178" cy="1217178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8" y="2590163"/>
            <a:ext cx="1217178" cy="121717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687700" y="2865523"/>
            <a:ext cx="295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7629">
              <a:defRPr/>
            </a:pPr>
            <a:r>
              <a:rPr lang="ru-RU" sz="1200" b="1" dirty="0">
                <a:latin typeface="Cera CY" pitchFamily="2" charset="0"/>
              </a:rPr>
              <a:t>ОЗОН</a:t>
            </a:r>
            <a:r>
              <a:rPr lang="ru-RU" sz="1200" dirty="0">
                <a:latin typeface="Cera CY" pitchFamily="2" charset="0"/>
              </a:rPr>
              <a:t> </a:t>
            </a:r>
            <a:r>
              <a:rPr lang="ru-RU" sz="1200" b="1" dirty="0">
                <a:latin typeface="Cera CY" pitchFamily="2" charset="0"/>
              </a:rPr>
              <a:t>премиум</a:t>
            </a:r>
            <a:r>
              <a:rPr lang="ru-RU" sz="1200" dirty="0">
                <a:latin typeface="Cera CY" pitchFamily="2" charset="0"/>
              </a:rPr>
              <a:t>: доставка курьером от </a:t>
            </a:r>
            <a:r>
              <a:rPr lang="ru-RU" sz="1200" b="1" dirty="0">
                <a:latin typeface="Cera CY" pitchFamily="2" charset="0"/>
              </a:rPr>
              <a:t>499 </a:t>
            </a:r>
            <a:r>
              <a:rPr lang="ru-RU" sz="1200" b="1" dirty="0" err="1">
                <a:latin typeface="Cera CY" pitchFamily="2" charset="0"/>
              </a:rPr>
              <a:t>руб</a:t>
            </a:r>
            <a:r>
              <a:rPr lang="en-US" sz="1200" b="1" dirty="0">
                <a:latin typeface="Cera CY" pitchFamily="2" charset="0"/>
              </a:rPr>
              <a:t>.</a:t>
            </a:r>
            <a:endParaRPr lang="ru-RU" sz="1200" b="1" dirty="0">
              <a:latin typeface="Cera CY" pitchFamily="2" charset="0"/>
            </a:endParaRPr>
          </a:p>
          <a:p>
            <a:pPr defTabSz="867629">
              <a:defRPr/>
            </a:pPr>
            <a:r>
              <a:rPr lang="ru-RU" sz="1200" b="1" dirty="0">
                <a:latin typeface="Cera CY" pitchFamily="2" charset="0"/>
              </a:rPr>
              <a:t>Возврат</a:t>
            </a:r>
            <a:r>
              <a:rPr lang="ru-RU" sz="1200" dirty="0">
                <a:latin typeface="Cera CY" pitchFamily="2" charset="0"/>
              </a:rPr>
              <a:t> товара 60 дней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687700" y="3687174"/>
            <a:ext cx="2916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7629">
              <a:defRPr/>
            </a:pPr>
            <a:r>
              <a:rPr lang="ru-RU" sz="1200" b="1" dirty="0" smtClean="0">
                <a:latin typeface="Cera CY" pitchFamily="2" charset="0"/>
              </a:rPr>
              <a:t>Без ограничений доступ</a:t>
            </a:r>
            <a:r>
              <a:rPr lang="ru-RU" sz="1200" dirty="0" smtClean="0">
                <a:latin typeface="Cera CY" pitchFamily="2" charset="0"/>
              </a:rPr>
              <a:t> к фильмам, сериалам и ТВ программам</a:t>
            </a:r>
            <a:endParaRPr lang="ru-RU" sz="1200" b="1" dirty="0">
              <a:latin typeface="Cera CY" pitchFamily="2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87700" y="2225191"/>
            <a:ext cx="3188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7629">
              <a:defRPr/>
            </a:pPr>
            <a:r>
              <a:rPr lang="ru-RU" sz="1200" b="1" dirty="0">
                <a:latin typeface="Cera CY" pitchFamily="2" charset="0"/>
              </a:rPr>
              <a:t>15% </a:t>
            </a:r>
            <a:r>
              <a:rPr lang="ru-RU" sz="1200" dirty="0">
                <a:latin typeface="Cera CY" pitchFamily="2" charset="0"/>
              </a:rPr>
              <a:t>ежемесячно </a:t>
            </a:r>
            <a:r>
              <a:rPr lang="ru-RU" sz="1200" dirty="0" smtClean="0">
                <a:latin typeface="Cera CY" pitchFamily="2" charset="0"/>
              </a:rPr>
              <a:t>на </a:t>
            </a:r>
            <a:r>
              <a:rPr lang="ru-RU" sz="1200" dirty="0">
                <a:latin typeface="Cera CY" pitchFamily="2" charset="0"/>
              </a:rPr>
              <a:t>3 заказа онлайн</a:t>
            </a:r>
          </a:p>
          <a:p>
            <a:pPr defTabSz="867629">
              <a:defRPr/>
            </a:pPr>
            <a:r>
              <a:rPr lang="ru-RU" sz="1200" b="1" dirty="0">
                <a:latin typeface="Cera CY" pitchFamily="2" charset="0"/>
              </a:rPr>
              <a:t>13% </a:t>
            </a:r>
            <a:r>
              <a:rPr lang="ru-RU" sz="1200" dirty="0">
                <a:latin typeface="Cera CY" pitchFamily="2" charset="0"/>
              </a:rPr>
              <a:t>ежемесячно на 5 заказов в офлайн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687700" y="4928981"/>
            <a:ext cx="3153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7629">
              <a:defRPr/>
            </a:pPr>
            <a:r>
              <a:rPr lang="ru-RU" sz="1200" b="1" dirty="0" smtClean="0">
                <a:latin typeface="Cera CY" pitchFamily="2" charset="0"/>
              </a:rPr>
              <a:t>Бесплатный сервис ГПБ+</a:t>
            </a:r>
          </a:p>
          <a:p>
            <a:pPr defTabSz="867629">
              <a:defRPr/>
            </a:pPr>
            <a:r>
              <a:rPr lang="ru-RU" sz="1200" b="1" dirty="0" smtClean="0">
                <a:latin typeface="Cera CY" pitchFamily="2" charset="0"/>
              </a:rPr>
              <a:t>До </a:t>
            </a:r>
            <a:r>
              <a:rPr lang="ru-RU" sz="1200" b="1" dirty="0">
                <a:latin typeface="Cera CY" pitchFamily="2" charset="0"/>
              </a:rPr>
              <a:t>5000</a:t>
            </a:r>
            <a:r>
              <a:rPr lang="en-US" sz="1200" b="1" dirty="0">
                <a:latin typeface="Cera CY" pitchFamily="2" charset="0"/>
              </a:rPr>
              <a:t> </a:t>
            </a:r>
            <a:r>
              <a:rPr lang="ru-RU" sz="1200" b="1" dirty="0">
                <a:latin typeface="Cera CY" pitchFamily="2" charset="0"/>
              </a:rPr>
              <a:t>р. </a:t>
            </a:r>
            <a:r>
              <a:rPr lang="ru-RU" sz="1200" dirty="0" err="1">
                <a:latin typeface="Cera CY" pitchFamily="2" charset="0"/>
              </a:rPr>
              <a:t>кешбэк</a:t>
            </a:r>
            <a:r>
              <a:rPr lang="ru-RU" sz="1200" dirty="0">
                <a:latin typeface="Cera CY" pitchFamily="2" charset="0"/>
              </a:rPr>
              <a:t> по </a:t>
            </a:r>
            <a:r>
              <a:rPr lang="ru-RU" sz="1200" dirty="0" smtClean="0">
                <a:latin typeface="Cera CY" pitchFamily="2" charset="0"/>
              </a:rPr>
              <a:t>карте, переводы </a:t>
            </a:r>
            <a:r>
              <a:rPr lang="ru-RU" sz="1200" dirty="0">
                <a:latin typeface="Cera CY" pitchFamily="2" charset="0"/>
              </a:rPr>
              <a:t>до </a:t>
            </a:r>
            <a:r>
              <a:rPr lang="ru-RU" sz="1200" b="1" dirty="0">
                <a:latin typeface="Cera CY" pitchFamily="2" charset="0"/>
              </a:rPr>
              <a:t>150</a:t>
            </a:r>
            <a:r>
              <a:rPr lang="ru-RU" sz="1200" dirty="0">
                <a:latin typeface="Cera CY" pitchFamily="2" charset="0"/>
              </a:rPr>
              <a:t> тысяч по </a:t>
            </a:r>
            <a:r>
              <a:rPr lang="ru-RU" sz="1200" dirty="0" smtClean="0">
                <a:latin typeface="Cera CY" pitchFamily="2" charset="0"/>
              </a:rPr>
              <a:t>СБП,</a:t>
            </a:r>
            <a:r>
              <a:rPr lang="ru-RU" sz="1200" dirty="0">
                <a:latin typeface="Cera CY" pitchFamily="2" charset="0"/>
              </a:rPr>
              <a:t> </a:t>
            </a:r>
            <a:r>
              <a:rPr lang="ru-RU" sz="1200" dirty="0" smtClean="0">
                <a:latin typeface="Cera CY" pitchFamily="2" charset="0"/>
              </a:rPr>
              <a:t>бесплатный </a:t>
            </a:r>
            <a:r>
              <a:rPr lang="ru-RU" sz="1200" dirty="0" err="1" smtClean="0">
                <a:latin typeface="Cera CY" pitchFamily="2" charset="0"/>
              </a:rPr>
              <a:t>стикер</a:t>
            </a:r>
            <a:r>
              <a:rPr lang="ru-RU" sz="1200" dirty="0" smtClean="0">
                <a:latin typeface="Cera CY" pitchFamily="2" charset="0"/>
              </a:rPr>
              <a:t> на телефон для бесконтактной оплаты  </a:t>
            </a:r>
            <a:endParaRPr lang="ru-RU" sz="1200" dirty="0">
              <a:latin typeface="Cera CY" pitchFamily="2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0" y="3962952"/>
            <a:ext cx="1217178" cy="121717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4" y="1889576"/>
            <a:ext cx="1225558" cy="1225558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885825" y="6331326"/>
            <a:ext cx="10640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7629">
              <a:defRPr/>
            </a:pPr>
            <a:r>
              <a:rPr lang="ru-RU" sz="1200" dirty="0" smtClean="0">
                <a:latin typeface="Cera CY" pitchFamily="2" charset="0"/>
              </a:rPr>
              <a:t>Подробней с условиями и пакетными предложениями можно ознакомиться на сайте </a:t>
            </a:r>
            <a:r>
              <a:rPr lang="en-US" sz="1200" b="1" dirty="0" smtClean="0">
                <a:latin typeface="Cera CY" pitchFamily="2" charset="0"/>
              </a:rPr>
              <a:t>ogon.ru</a:t>
            </a:r>
            <a:endParaRPr lang="ru-RU" sz="1200" dirty="0">
              <a:latin typeface="Cera CY" pitchFamily="2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5125" y="228085"/>
            <a:ext cx="1034681" cy="10440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86197" y="747996"/>
            <a:ext cx="6292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Цена базовой подписки 199  ₽ в мес. и основные пакеты по 99  ₽ в мес.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116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Слайд think-cell" r:id="rId4" imgW="353" imgH="318" progId="TCLayout.ActiveDocument.1">
                  <p:embed/>
                </p:oleObj>
              </mc:Choice>
              <mc:Fallback>
                <p:oleObj name="Слайд think-cell" r:id="rId4" imgW="353" imgH="31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166" y="2670867"/>
            <a:ext cx="5360427" cy="34842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9352" y="5918157"/>
            <a:ext cx="6554249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kern="0" dirty="0">
                <a:cs typeface="Arial"/>
              </a:rPr>
              <a:t>*С учетом капитализации.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kern="0" dirty="0">
                <a:cs typeface="Arial"/>
              </a:rPr>
              <a:t>Возможность открытия через интернет-банк и мобильное приложении с надбавкой 0,2%.</a:t>
            </a:r>
            <a:r>
              <a:rPr lang="en-US" altLang="ru-RU" sz="1200" kern="0" dirty="0">
                <a:cs typeface="Arial"/>
              </a:rPr>
              <a:t> </a:t>
            </a:r>
            <a:r>
              <a:rPr lang="ru-RU" altLang="ru-RU" sz="1200" kern="0" dirty="0">
                <a:cs typeface="Arial"/>
              </a:rPr>
              <a:t>Значение ставки зависит от срока вклада. </a:t>
            </a:r>
            <a:r>
              <a:rPr lang="ru-RU" sz="1200" kern="0" dirty="0">
                <a:cs typeface="Arial"/>
              </a:rPr>
              <a:t>Подробнее на сайте </a:t>
            </a:r>
            <a:r>
              <a:rPr lang="en-US" sz="1200" kern="0" dirty="0" err="1">
                <a:cs typeface="Arial"/>
              </a:rPr>
              <a:t>gazprombank.ru</a:t>
            </a:r>
            <a:endParaRPr lang="ru-RU" sz="1200" kern="0" dirty="0">
              <a:cs typeface="Arial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738635" y="1561714"/>
            <a:ext cx="3303010" cy="1800000"/>
          </a:xfrm>
          <a:prstGeom prst="roundRect">
            <a:avLst>
              <a:gd name="adj" fmla="val 7169"/>
            </a:avLst>
          </a:prstGeom>
          <a:noFill/>
          <a:ln w="19050">
            <a:solidFill>
              <a:srgbClr val="FF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355D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A26B3E-4E60-CB43-A546-156DC2634A9E}"/>
              </a:ext>
            </a:extLst>
          </p:cNvPr>
          <p:cNvSpPr txBox="1"/>
          <p:nvPr/>
        </p:nvSpPr>
        <p:spPr>
          <a:xfrm>
            <a:off x="3884141" y="1886457"/>
            <a:ext cx="143148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lang="ru-RU" sz="3200" b="1" noProof="0" dirty="0" smtClean="0">
                <a:solidFill>
                  <a:srgbClr val="2355D7"/>
                </a:solidFill>
                <a:latin typeface="+mj-lt"/>
                <a:cs typeface="Arial" panose="020B0604020202020204" pitchFamily="34" charset="0"/>
              </a:rPr>
              <a:t>9,5</a:t>
            </a:r>
            <a:r>
              <a:rPr lang="ru-RU" sz="2800" b="1" dirty="0" smtClean="0">
                <a:solidFill>
                  <a:srgbClr val="2355D7"/>
                </a:solidFill>
                <a:latin typeface="+mj-lt"/>
                <a:cs typeface="Arial" panose="020B0604020202020204" pitchFamily="34" charset="0"/>
              </a:rPr>
              <a:t>%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2355D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B330E7D-AC94-224B-8E5D-D57D24B341E1}"/>
              </a:ext>
            </a:extLst>
          </p:cNvPr>
          <p:cNvSpPr txBox="1"/>
          <p:nvPr/>
        </p:nvSpPr>
        <p:spPr>
          <a:xfrm>
            <a:off x="3884141" y="2429873"/>
            <a:ext cx="29166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+0,2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 надбавка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ЗП клиентов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90F501-A5E5-3D45-9B57-443BDB10C1CD}"/>
              </a:ext>
            </a:extLst>
          </p:cNvPr>
          <p:cNvSpPr txBox="1"/>
          <p:nvPr/>
        </p:nvSpPr>
        <p:spPr>
          <a:xfrm>
            <a:off x="3884141" y="2873998"/>
            <a:ext cx="183255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chemeClr val="accent6"/>
                </a:solidFill>
                <a:latin typeface="+mj-lt"/>
              </a:rPr>
              <a:t>(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 открытии через ДБО)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89352" y="211588"/>
            <a:ext cx="11223223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ru-RU" sz="2800" dirty="0">
                <a:latin typeface="+mn-lt"/>
              </a:rPr>
              <a:t>Выгодные условия по вкладам 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ru-RU" sz="2800" dirty="0">
                <a:latin typeface="+mn-lt"/>
              </a:rPr>
              <a:t>и накопительным счетам в рублях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481682" y="3561144"/>
            <a:ext cx="3068621" cy="1800000"/>
          </a:xfrm>
          <a:prstGeom prst="roundRect">
            <a:avLst>
              <a:gd name="adj" fmla="val 5812"/>
            </a:avLst>
          </a:prstGeom>
          <a:noFill/>
          <a:ln w="19050">
            <a:solidFill>
              <a:srgbClr val="FF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9A26B3E-4E60-CB43-A546-156DC2634A9E}"/>
              </a:ext>
            </a:extLst>
          </p:cNvPr>
          <p:cNvSpPr txBox="1"/>
          <p:nvPr/>
        </p:nvSpPr>
        <p:spPr>
          <a:xfrm>
            <a:off x="641135" y="4340684"/>
            <a:ext cx="94737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lang="ru-RU" sz="3200" b="1" dirty="0">
                <a:solidFill>
                  <a:srgbClr val="2355D7"/>
                </a:solidFill>
                <a:latin typeface="+mj-lt"/>
              </a:rPr>
              <a:t>8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355D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B330E7D-AC94-224B-8E5D-D57D24B341E1}"/>
              </a:ext>
            </a:extLst>
          </p:cNvPr>
          <p:cNvSpPr txBox="1"/>
          <p:nvPr/>
        </p:nvSpPr>
        <p:spPr>
          <a:xfrm>
            <a:off x="641135" y="3735897"/>
            <a:ext cx="14638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Накопительный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счет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«Ежедневный процент»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3738635" y="3561144"/>
            <a:ext cx="3303010" cy="1800000"/>
          </a:xfrm>
          <a:prstGeom prst="roundRect">
            <a:avLst>
              <a:gd name="adj" fmla="val 8952"/>
            </a:avLst>
          </a:prstGeom>
          <a:noFill/>
          <a:ln w="19050">
            <a:solidFill>
              <a:srgbClr val="FF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9A26B3E-4E60-CB43-A546-156DC2634A9E}"/>
              </a:ext>
            </a:extLst>
          </p:cNvPr>
          <p:cNvSpPr txBox="1"/>
          <p:nvPr/>
        </p:nvSpPr>
        <p:spPr>
          <a:xfrm>
            <a:off x="3884141" y="3920563"/>
            <a:ext cx="133369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</a:t>
            </a: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5,5%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355D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89352" y="1561716"/>
            <a:ext cx="3068620" cy="1800000"/>
          </a:xfrm>
          <a:prstGeom prst="roundRect">
            <a:avLst>
              <a:gd name="adj" fmla="val 6083"/>
            </a:avLst>
          </a:prstGeom>
          <a:noFill/>
          <a:ln w="19050">
            <a:solidFill>
              <a:srgbClr val="FF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9A26B3E-4E60-CB43-A546-156DC2634A9E}"/>
              </a:ext>
            </a:extLst>
          </p:cNvPr>
          <p:cNvSpPr txBox="1"/>
          <p:nvPr/>
        </p:nvSpPr>
        <p:spPr>
          <a:xfrm>
            <a:off x="641135" y="1880542"/>
            <a:ext cx="118301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</a:t>
            </a:r>
            <a:r>
              <a:rPr lang="ru-RU" sz="3200" b="1" dirty="0" smtClean="0">
                <a:solidFill>
                  <a:srgbClr val="2355D7"/>
                </a:solidFill>
                <a:latin typeface="+mj-lt"/>
              </a:rPr>
              <a:t> 10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5D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2355D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B330E7D-AC94-224B-8E5D-D57D24B341E1}"/>
              </a:ext>
            </a:extLst>
          </p:cNvPr>
          <p:cNvSpPr txBox="1"/>
          <p:nvPr/>
        </p:nvSpPr>
        <p:spPr>
          <a:xfrm>
            <a:off x="641135" y="1692031"/>
            <a:ext cx="15797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Накопительный счет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84141" y="4491902"/>
            <a:ext cx="107561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FF7900"/>
                </a:solidFill>
                <a:latin typeface="+mj-lt"/>
              </a:rPr>
              <a:t>+0,2% надбавка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FF7900"/>
                </a:solidFill>
                <a:latin typeface="+mj-lt"/>
              </a:rPr>
              <a:t> для ЗП клиентов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16" y="1692031"/>
            <a:ext cx="801790" cy="801790"/>
          </a:xfrm>
          <a:prstGeom prst="roundRect">
            <a:avLst>
              <a:gd name="adj" fmla="val 7233"/>
            </a:avLst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228" y="3735897"/>
            <a:ext cx="870778" cy="870778"/>
          </a:xfrm>
          <a:prstGeom prst="roundRect">
            <a:avLst>
              <a:gd name="adj" fmla="val 8959"/>
            </a:avLst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D52D55-996A-585A-2E6F-3561D124C95A}"/>
              </a:ext>
            </a:extLst>
          </p:cNvPr>
          <p:cNvSpPr txBox="1"/>
          <p:nvPr/>
        </p:nvSpPr>
        <p:spPr>
          <a:xfrm>
            <a:off x="3884141" y="1692031"/>
            <a:ext cx="121187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Вклад «Копить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4F28F-DE47-C50D-87BC-C410680AFAD6}"/>
              </a:ext>
            </a:extLst>
          </p:cNvPr>
          <p:cNvSpPr txBox="1"/>
          <p:nvPr/>
        </p:nvSpPr>
        <p:spPr>
          <a:xfrm>
            <a:off x="3884141" y="3735897"/>
            <a:ext cx="146193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Вклад «Управлять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»</a:t>
            </a:r>
          </a:p>
        </p:txBody>
      </p:sp>
      <p:sp>
        <p:nvSpPr>
          <p:cNvPr id="11" name="Номер слайда 18">
            <a:extLst>
              <a:ext uri="{FF2B5EF4-FFF2-40B4-BE49-F238E27FC236}">
                <a16:creationId xmlns:a16="http://schemas.microsoft.com/office/drawing/2014/main" id="{AB01A66F-0C45-6041-2D81-3F99BDC2082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79906" y="6474539"/>
            <a:ext cx="1032669" cy="123111"/>
          </a:xfrm>
        </p:spPr>
        <p:txBody>
          <a:bodyPr/>
          <a:lstStyle/>
          <a:p>
            <a:fld id="{58A9CFFD-EE99-4E11-B8BC-23AC5DDB75ED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559190" y="1692031"/>
            <a:ext cx="847725" cy="840556"/>
            <a:chOff x="2559190" y="1692031"/>
            <a:chExt cx="847725" cy="84055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9190" y="1692031"/>
              <a:ext cx="847725" cy="840556"/>
            </a:xfrm>
            <a:prstGeom prst="roundRect">
              <a:avLst>
                <a:gd name="adj" fmla="val 1020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0"/>
            <a:srcRect l="5343" t="5697" r="6597" b="6243"/>
            <a:stretch/>
          </p:blipFill>
          <p:spPr>
            <a:xfrm>
              <a:off x="2598819" y="1708149"/>
              <a:ext cx="785671" cy="7856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B330E7D-AC94-224B-8E5D-D57D24B341E1}"/>
              </a:ext>
            </a:extLst>
          </p:cNvPr>
          <p:cNvSpPr txBox="1"/>
          <p:nvPr/>
        </p:nvSpPr>
        <p:spPr>
          <a:xfrm>
            <a:off x="644929" y="2430111"/>
            <a:ext cx="29166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0,3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 надбавка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/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79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ЗП клиентов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9190" y="3698639"/>
            <a:ext cx="908036" cy="908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96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5" name="Слайд think-cell" r:id="rId4" imgW="353" imgH="318" progId="TCLayout.ActiveDocument.1">
                  <p:embed/>
                </p:oleObj>
              </mc:Choice>
              <mc:Fallback>
                <p:oleObj name="Слайд think-cell" r:id="rId4" imgW="353" imgH="318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Скругленный прямоугольник 61"/>
          <p:cNvSpPr/>
          <p:nvPr/>
        </p:nvSpPr>
        <p:spPr>
          <a:xfrm>
            <a:off x="4836438" y="1497957"/>
            <a:ext cx="2869288" cy="1760279"/>
          </a:xfrm>
          <a:prstGeom prst="roundRect">
            <a:avLst>
              <a:gd name="adj" fmla="val 6895"/>
            </a:avLst>
          </a:prstGeom>
          <a:noFill/>
          <a:ln w="19050">
            <a:solidFill>
              <a:srgbClr val="FF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2355D7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F2035E-02BD-5542-AF24-20D56DEBF4D4}"/>
              </a:ext>
            </a:extLst>
          </p:cNvPr>
          <p:cNvSpPr txBox="1"/>
          <p:nvPr/>
        </p:nvSpPr>
        <p:spPr>
          <a:xfrm>
            <a:off x="8362872" y="3107804"/>
            <a:ext cx="18325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(при открытии через ДБО)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84851" y="267714"/>
            <a:ext cx="11364912" cy="98488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latin typeface="Cera CY" panose="00000500000000000000" pitchFamily="2" charset="-52"/>
                <a:ea typeface="+mj-ea"/>
                <a:cs typeface="+mj-cs"/>
              </a:rPr>
              <a:t>Для зарплатных клиентов кредит </a:t>
            </a:r>
            <a:r>
              <a:rPr lang="en-US" sz="3200" dirty="0">
                <a:latin typeface="Cera CY" panose="00000500000000000000" pitchFamily="2" charset="-52"/>
                <a:ea typeface="+mj-ea"/>
                <a:cs typeface="+mj-cs"/>
              </a:rPr>
              <a:t/>
            </a:r>
            <a:br>
              <a:rPr lang="en-US" sz="3200" dirty="0">
                <a:latin typeface="Cera CY" panose="00000500000000000000" pitchFamily="2" charset="-52"/>
                <a:ea typeface="+mj-ea"/>
                <a:cs typeface="+mj-cs"/>
              </a:rPr>
            </a:br>
            <a:r>
              <a:rPr lang="ru-RU" sz="3200" dirty="0">
                <a:latin typeface="Cera CY" panose="00000500000000000000" pitchFamily="2" charset="-52"/>
                <a:ea typeface="+mj-ea"/>
                <a:cs typeface="+mj-cs"/>
              </a:rPr>
              <a:t>наличными и ипотека </a:t>
            </a:r>
            <a:r>
              <a:rPr lang="ru-RU" sz="3200" dirty="0" smtClean="0">
                <a:latin typeface="Cera CY" panose="00000500000000000000" pitchFamily="2" charset="-52"/>
                <a:ea typeface="+mj-ea"/>
                <a:cs typeface="+mj-cs"/>
              </a:rPr>
              <a:t>дешевле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472157" y="3475505"/>
            <a:ext cx="2751995" cy="1864046"/>
          </a:xfrm>
          <a:prstGeom prst="roundRect">
            <a:avLst>
              <a:gd name="adj" fmla="val 7409"/>
            </a:avLst>
          </a:prstGeom>
          <a:noFill/>
          <a:ln w="19050">
            <a:solidFill>
              <a:srgbClr val="FF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9A26B3E-4E60-CB43-A546-156DC2634A9E}"/>
              </a:ext>
            </a:extLst>
          </p:cNvPr>
          <p:cNvSpPr txBox="1"/>
          <p:nvPr/>
        </p:nvSpPr>
        <p:spPr>
          <a:xfrm>
            <a:off x="547489" y="3912964"/>
            <a:ext cx="17572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2355D7"/>
                </a:solidFill>
              </a:rPr>
              <a:t>от </a:t>
            </a:r>
            <a:r>
              <a:rPr lang="en-US" sz="2800" b="1" dirty="0" smtClean="0">
                <a:solidFill>
                  <a:srgbClr val="2355D7"/>
                </a:solidFill>
              </a:rPr>
              <a:t>11</a:t>
            </a:r>
            <a:r>
              <a:rPr lang="ru-RU" sz="2800" b="1" dirty="0" smtClean="0">
                <a:solidFill>
                  <a:srgbClr val="2355D7"/>
                </a:solidFill>
              </a:rPr>
              <a:t>,6%</a:t>
            </a:r>
            <a:endParaRPr lang="ru-RU" sz="2800" b="1" dirty="0">
              <a:solidFill>
                <a:srgbClr val="2355D7"/>
              </a:solidFill>
            </a:endParaRPr>
          </a:p>
          <a:p>
            <a:pPr lvl="0">
              <a:defRPr/>
            </a:pPr>
            <a:r>
              <a:rPr lang="ru-RU" sz="900" dirty="0" smtClean="0">
                <a:solidFill>
                  <a:srgbClr val="FF7900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До -0,</a:t>
            </a:r>
            <a:r>
              <a:rPr lang="en-US" sz="900" dirty="0" smtClean="0">
                <a:solidFill>
                  <a:srgbClr val="FF7900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5</a:t>
            </a:r>
            <a:r>
              <a:rPr lang="ru-RU" sz="900" dirty="0" smtClean="0">
                <a:solidFill>
                  <a:srgbClr val="FF7900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FF7900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п.п. </a:t>
            </a:r>
            <a:r>
              <a:rPr lang="ru-RU" sz="900" dirty="0">
                <a:solidFill>
                  <a:srgbClr val="424242">
                    <a:lumMod val="50000"/>
                  </a:srgbClr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скидка </a:t>
            </a:r>
            <a:br>
              <a:rPr lang="ru-RU" sz="900" dirty="0">
                <a:solidFill>
                  <a:srgbClr val="424242">
                    <a:lumMod val="50000"/>
                  </a:srgbClr>
                </a:solidFill>
                <a:latin typeface="Cera CY" panose="00000500000000000000" pitchFamily="2" charset="-52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424242">
                    <a:lumMod val="50000"/>
                  </a:srgbClr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для ЗП клиентов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B330E7D-AC94-224B-8E5D-D57D24B341E1}"/>
              </a:ext>
            </a:extLst>
          </p:cNvPr>
          <p:cNvSpPr txBox="1"/>
          <p:nvPr/>
        </p:nvSpPr>
        <p:spPr>
          <a:xfrm>
            <a:off x="577702" y="3511187"/>
            <a:ext cx="153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chemeClr val="tx2"/>
                </a:solidFill>
              </a:rPr>
              <a:t>Ипотека </a:t>
            </a:r>
            <a:br>
              <a:rPr lang="ru-RU" sz="1200" b="1" dirty="0">
                <a:solidFill>
                  <a:schemeClr val="tx2"/>
                </a:solidFill>
              </a:rPr>
            </a:br>
            <a:r>
              <a:rPr lang="ru-RU" sz="1200" b="1" dirty="0">
                <a:solidFill>
                  <a:schemeClr val="tx2"/>
                </a:solidFill>
              </a:rPr>
              <a:t>на новостройку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3459724" y="3475505"/>
            <a:ext cx="3511443" cy="1864046"/>
          </a:xfrm>
          <a:prstGeom prst="roundRect">
            <a:avLst>
              <a:gd name="adj" fmla="val 7924"/>
            </a:avLst>
          </a:prstGeom>
          <a:noFill/>
          <a:ln w="19050">
            <a:solidFill>
              <a:srgbClr val="FF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63532" y="1497957"/>
            <a:ext cx="4108519" cy="1760279"/>
          </a:xfrm>
          <a:prstGeom prst="roundRect">
            <a:avLst>
              <a:gd name="adj" fmla="val 8438"/>
            </a:avLst>
          </a:prstGeom>
          <a:noFill/>
          <a:ln w="19050">
            <a:solidFill>
              <a:srgbClr val="FF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ra CY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ra CY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9A26B3E-4E60-CB43-A546-156DC2634A9E}"/>
              </a:ext>
            </a:extLst>
          </p:cNvPr>
          <p:cNvSpPr txBox="1"/>
          <p:nvPr/>
        </p:nvSpPr>
        <p:spPr>
          <a:xfrm>
            <a:off x="599151" y="2003216"/>
            <a:ext cx="1975221" cy="684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ts val="2300"/>
              </a:lnSpc>
              <a:defRPr/>
            </a:pPr>
            <a:r>
              <a:rPr lang="ru-RU" sz="1600" b="1" dirty="0">
                <a:solidFill>
                  <a:srgbClr val="2355D7"/>
                </a:solidFill>
              </a:rPr>
              <a:t>Льготный период</a:t>
            </a:r>
            <a:br>
              <a:rPr lang="ru-RU" sz="1600" b="1" dirty="0">
                <a:solidFill>
                  <a:srgbClr val="2355D7"/>
                </a:solidFill>
              </a:rPr>
            </a:br>
            <a:r>
              <a:rPr lang="ru-RU" sz="2400" b="1" dirty="0">
                <a:solidFill>
                  <a:srgbClr val="2355D7"/>
                </a:solidFill>
              </a:rPr>
              <a:t>до 180 дней</a:t>
            </a:r>
            <a:endParaRPr lang="ru-RU" b="1" dirty="0">
              <a:solidFill>
                <a:srgbClr val="2355D7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B330E7D-AC94-224B-8E5D-D57D24B341E1}"/>
              </a:ext>
            </a:extLst>
          </p:cNvPr>
          <p:cNvSpPr txBox="1"/>
          <p:nvPr/>
        </p:nvSpPr>
        <p:spPr>
          <a:xfrm>
            <a:off x="599151" y="1558882"/>
            <a:ext cx="184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chemeClr val="tx2"/>
                </a:solidFill>
              </a:rPr>
              <a:t>Кредитная </a:t>
            </a:r>
            <a:br>
              <a:rPr lang="ru-RU" sz="1400" b="1" dirty="0">
                <a:solidFill>
                  <a:schemeClr val="tx2"/>
                </a:solidFill>
              </a:rPr>
            </a:br>
            <a:r>
              <a:rPr lang="ru-RU" sz="1400" b="1" dirty="0" smtClean="0">
                <a:solidFill>
                  <a:schemeClr val="tx2"/>
                </a:solidFill>
              </a:rPr>
              <a:t>«180 дней»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9151" y="2610846"/>
            <a:ext cx="237041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7A00"/>
              </a:buClr>
            </a:pPr>
            <a:r>
              <a:rPr lang="ru-RU" sz="900" dirty="0">
                <a:latin typeface="Cera CY" pitchFamily="2" charset="0"/>
              </a:rPr>
              <a:t>Льготный период </a:t>
            </a:r>
            <a:r>
              <a:rPr lang="ru-RU" sz="900" dirty="0">
                <a:solidFill>
                  <a:srgbClr val="1965FF"/>
                </a:solidFill>
                <a:latin typeface="Cera CY" pitchFamily="2" charset="0"/>
              </a:rPr>
              <a:t>180 дней </a:t>
            </a:r>
            <a:r>
              <a:rPr lang="ru-RU" sz="900" dirty="0">
                <a:latin typeface="Cera CY" pitchFamily="2" charset="0"/>
              </a:rPr>
              <a:t>действует на безналичные операции по карте и не зависит от суммы трат по карте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85084" y="3912964"/>
            <a:ext cx="24026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355D7"/>
                </a:solidFill>
              </a:rPr>
              <a:t>от </a:t>
            </a:r>
            <a:r>
              <a:rPr lang="ru-RU" sz="2800" b="1" dirty="0" smtClean="0">
                <a:solidFill>
                  <a:srgbClr val="2355D7"/>
                </a:solidFill>
              </a:rPr>
              <a:t>4%</a:t>
            </a:r>
            <a:endParaRPr lang="ru-RU" sz="2800" b="1" dirty="0">
              <a:solidFill>
                <a:srgbClr val="2355D7"/>
              </a:solidFill>
            </a:endParaRPr>
          </a:p>
          <a:p>
            <a:pPr lvl="0">
              <a:defRPr/>
            </a:pPr>
            <a:r>
              <a:rPr lang="ru-RU" sz="900" dirty="0" smtClean="0">
                <a:solidFill>
                  <a:srgbClr val="FF7900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До -2 </a:t>
            </a:r>
            <a:r>
              <a:rPr lang="ru-RU" sz="900" dirty="0" err="1" smtClean="0">
                <a:solidFill>
                  <a:srgbClr val="FF7900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п.п</a:t>
            </a:r>
            <a:r>
              <a:rPr lang="ru-RU" sz="900" dirty="0">
                <a:solidFill>
                  <a:srgbClr val="FF7900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. </a:t>
            </a:r>
            <a:r>
              <a:rPr lang="ru-RU" sz="900" dirty="0">
                <a:solidFill>
                  <a:srgbClr val="424242">
                    <a:lumMod val="50000"/>
                  </a:srgbClr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скидка </a:t>
            </a:r>
            <a:br>
              <a:rPr lang="ru-RU" sz="900" dirty="0">
                <a:solidFill>
                  <a:srgbClr val="424242">
                    <a:lumMod val="50000"/>
                  </a:srgbClr>
                </a:solidFill>
                <a:latin typeface="Cera CY" panose="00000500000000000000" pitchFamily="2" charset="-52"/>
                <a:cs typeface="Arial" panose="020B0604020202020204" pitchFamily="34" charset="0"/>
              </a:rPr>
            </a:br>
            <a:r>
              <a:rPr lang="ru-RU" sz="900" dirty="0">
                <a:solidFill>
                  <a:srgbClr val="424242">
                    <a:lumMod val="50000"/>
                  </a:srgbClr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для ЗП клиентов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330E7D-AC94-224B-8E5D-D57D24B341E1}"/>
              </a:ext>
            </a:extLst>
          </p:cNvPr>
          <p:cNvSpPr txBox="1"/>
          <p:nvPr/>
        </p:nvSpPr>
        <p:spPr>
          <a:xfrm>
            <a:off x="3602910" y="3511187"/>
            <a:ext cx="153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200" b="1" dirty="0">
                <a:solidFill>
                  <a:schemeClr val="tx2"/>
                </a:solidFill>
              </a:rPr>
              <a:t>Кредит </a:t>
            </a:r>
          </a:p>
          <a:p>
            <a:pPr lvl="0">
              <a:defRPr/>
            </a:pPr>
            <a:r>
              <a:rPr lang="ru-RU" sz="1200" b="1" dirty="0">
                <a:solidFill>
                  <a:schemeClr val="tx2"/>
                </a:solidFill>
              </a:rPr>
              <a:t>наличными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687" y="3540444"/>
            <a:ext cx="842400" cy="842400"/>
          </a:xfrm>
          <a:prstGeom prst="roundRect">
            <a:avLst>
              <a:gd name="adj" fmla="val 5735"/>
            </a:avLst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202" y="3540444"/>
            <a:ext cx="842400" cy="842400"/>
          </a:xfrm>
          <a:prstGeom prst="roundRect">
            <a:avLst>
              <a:gd name="adj" fmla="val 8467"/>
            </a:avLst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B330E7D-AC94-224B-8E5D-D57D24B341E1}"/>
              </a:ext>
            </a:extLst>
          </p:cNvPr>
          <p:cNvSpPr txBox="1"/>
          <p:nvPr/>
        </p:nvSpPr>
        <p:spPr>
          <a:xfrm>
            <a:off x="4965714" y="1558882"/>
            <a:ext cx="1842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chemeClr val="tx2"/>
                </a:solidFill>
              </a:rPr>
              <a:t>Автокредит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A26B3E-4E60-CB43-A546-156DC2634A9E}"/>
              </a:ext>
            </a:extLst>
          </p:cNvPr>
          <p:cNvSpPr txBox="1"/>
          <p:nvPr/>
        </p:nvSpPr>
        <p:spPr>
          <a:xfrm>
            <a:off x="4984768" y="1908978"/>
            <a:ext cx="16607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rgbClr val="2355D7"/>
                </a:solidFill>
              </a:rPr>
              <a:t>от </a:t>
            </a:r>
            <a:r>
              <a:rPr lang="ru-RU" sz="2800" b="1" dirty="0" smtClean="0">
                <a:solidFill>
                  <a:srgbClr val="2355D7"/>
                </a:solidFill>
              </a:rPr>
              <a:t>2,4%</a:t>
            </a:r>
          </a:p>
          <a:p>
            <a:pPr>
              <a:defRPr/>
            </a:pPr>
            <a:r>
              <a:rPr lang="ru-RU" sz="900" b="1" dirty="0" smtClean="0">
                <a:solidFill>
                  <a:srgbClr val="FF7900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До -</a:t>
            </a:r>
            <a:r>
              <a:rPr lang="en-US" sz="900" b="1" dirty="0">
                <a:solidFill>
                  <a:srgbClr val="FF7900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4</a:t>
            </a:r>
            <a:r>
              <a:rPr lang="ru-RU" sz="900" b="1" dirty="0" smtClean="0">
                <a:solidFill>
                  <a:srgbClr val="FF7900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900" b="1" dirty="0" err="1" smtClean="0">
                <a:solidFill>
                  <a:srgbClr val="FF7900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п.п</a:t>
            </a:r>
            <a:r>
              <a:rPr lang="ru-RU" sz="900" b="1" dirty="0" smtClean="0">
                <a:solidFill>
                  <a:srgbClr val="FF7900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latin typeface="Cera CY" panose="00000500000000000000" pitchFamily="2" charset="-52"/>
                <a:cs typeface="Arial" panose="020B0604020202020204" pitchFamily="34" charset="0"/>
              </a:rPr>
              <a:t>скидка для ЗП клиентов</a:t>
            </a:r>
            <a:endParaRPr lang="ru-RU" sz="900" b="1" dirty="0">
              <a:latin typeface="Cera CY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35EF9B-9770-0F0E-CCA8-7221CC59AE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A9CFFD-EE99-4E11-B8BC-23AC5DDB75E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73E377-5FA4-ED87-C7F0-024D387ABC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0658" y="2387421"/>
            <a:ext cx="5151342" cy="39390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39" y="1587457"/>
            <a:ext cx="1622447" cy="1023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6695906" y="1558882"/>
            <a:ext cx="842400" cy="842400"/>
            <a:chOff x="8104284" y="1645895"/>
            <a:chExt cx="842400" cy="84240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4284" y="1645895"/>
              <a:ext cx="842400" cy="842400"/>
            </a:xfrm>
            <a:prstGeom prst="roundRect">
              <a:avLst>
                <a:gd name="adj" fmla="val 5735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54721" y="1696332"/>
              <a:ext cx="741526" cy="741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4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E0AC999-58B3-B82A-DEE7-8BB84FB9F229}"/>
              </a:ext>
            </a:extLst>
          </p:cNvPr>
          <p:cNvSpPr/>
          <p:nvPr/>
        </p:nvSpPr>
        <p:spPr>
          <a:xfrm rot="5400000">
            <a:off x="7589837" y="1849437"/>
            <a:ext cx="2352675" cy="5892800"/>
          </a:xfrm>
          <a:prstGeom prst="roundRect">
            <a:avLst>
              <a:gd name="adj" fmla="val 5254"/>
            </a:avLst>
          </a:prstGeom>
          <a:solidFill>
            <a:srgbClr val="F4F6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978394" y="3748999"/>
            <a:ext cx="1793761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Как получить?</a:t>
            </a:r>
            <a:endParaRPr lang="ru-RU" sz="2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BC10404-7ACF-FB52-867A-150F5B406F18}"/>
              </a:ext>
            </a:extLst>
          </p:cNvPr>
          <p:cNvSpPr/>
          <p:nvPr/>
        </p:nvSpPr>
        <p:spPr>
          <a:xfrm rot="5400000">
            <a:off x="7749104" y="-521436"/>
            <a:ext cx="2034139" cy="5892801"/>
          </a:xfrm>
          <a:prstGeom prst="roundRect">
            <a:avLst>
              <a:gd name="adj" fmla="val 5254"/>
            </a:avLst>
          </a:prstGeom>
          <a:solidFill>
            <a:srgbClr val="F4F6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949819" y="1463499"/>
            <a:ext cx="183062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2000" b="1" dirty="0">
                <a:solidFill>
                  <a:schemeClr val="accent1"/>
                </a:solidFill>
                <a:cs typeface="Arial" panose="020B0604020202020204" pitchFamily="34" charset="0"/>
              </a:rPr>
              <a:t>0 рублей</a:t>
            </a:r>
          </a:p>
        </p:txBody>
      </p:sp>
      <p:sp>
        <p:nvSpPr>
          <p:cNvPr id="39" name="object 25"/>
          <p:cNvSpPr txBox="1"/>
          <p:nvPr/>
        </p:nvSpPr>
        <p:spPr>
          <a:xfrm>
            <a:off x="5949819" y="1882087"/>
            <a:ext cx="1736856" cy="1493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800"/>
              </a:spcAft>
            </a:pPr>
            <a:r>
              <a:rPr lang="ru-RU" sz="900" b="1" dirty="0" smtClean="0">
                <a:cs typeface="Arial"/>
              </a:rPr>
              <a:t>Бесплатные </a:t>
            </a:r>
            <a:r>
              <a:rPr lang="ru-RU" sz="900" b="1" dirty="0">
                <a:cs typeface="Arial"/>
              </a:rPr>
              <a:t>переводы </a:t>
            </a:r>
            <a:r>
              <a:rPr lang="ru-RU" sz="900" b="1" dirty="0">
                <a:solidFill>
                  <a:srgbClr val="2355D7"/>
                </a:solidFill>
                <a:cs typeface="Arial"/>
              </a:rPr>
              <a:t/>
            </a:r>
            <a:br>
              <a:rPr lang="ru-RU" sz="900" b="1" dirty="0">
                <a:solidFill>
                  <a:srgbClr val="2355D7"/>
                </a:solidFill>
                <a:cs typeface="Arial"/>
              </a:rPr>
            </a:br>
            <a:r>
              <a:rPr lang="ru-RU" sz="900" dirty="0">
                <a:solidFill>
                  <a:srgbClr val="000000"/>
                </a:solidFill>
                <a:cs typeface="Arial"/>
              </a:rPr>
              <a:t>по номеру телефона через </a:t>
            </a:r>
            <a:br>
              <a:rPr lang="ru-RU" sz="900" dirty="0">
                <a:solidFill>
                  <a:srgbClr val="000000"/>
                </a:solidFill>
                <a:cs typeface="Arial"/>
              </a:rPr>
            </a:br>
            <a:r>
              <a:rPr lang="ru-RU" sz="900" dirty="0">
                <a:solidFill>
                  <a:srgbClr val="000000"/>
                </a:solidFill>
                <a:cs typeface="Arial"/>
              </a:rPr>
              <a:t>Систему быстрых платежей </a:t>
            </a:r>
            <a:br>
              <a:rPr lang="ru-RU" sz="900" dirty="0">
                <a:solidFill>
                  <a:srgbClr val="000000"/>
                </a:solidFill>
                <a:cs typeface="Arial"/>
              </a:rPr>
            </a:br>
            <a:r>
              <a:rPr lang="ru-RU" sz="900" dirty="0">
                <a:solidFill>
                  <a:srgbClr val="000000"/>
                </a:solidFill>
                <a:cs typeface="Arial"/>
              </a:rPr>
              <a:t>до 100 тыс. ₽ в месяц</a:t>
            </a:r>
            <a:r>
              <a:rPr lang="ru-RU" sz="900" baseline="30000" dirty="0">
                <a:solidFill>
                  <a:srgbClr val="000000"/>
                </a:solidFill>
                <a:cs typeface="Arial"/>
              </a:rPr>
              <a:t>1</a:t>
            </a:r>
            <a:endParaRPr lang="ru-RU" sz="900" dirty="0">
              <a:solidFill>
                <a:srgbClr val="000000"/>
              </a:solidFill>
              <a:cs typeface="Arial"/>
            </a:endParaRPr>
          </a:p>
          <a:p>
            <a:pPr>
              <a:spcAft>
                <a:spcPts val="800"/>
              </a:spcAft>
            </a:pPr>
            <a:r>
              <a:rPr lang="ru-RU" sz="900" b="1" dirty="0">
                <a:cs typeface="Arial"/>
              </a:rPr>
              <a:t>Пополнение ЗП карты </a:t>
            </a:r>
            <a:r>
              <a:rPr lang="ru-RU" sz="900" dirty="0">
                <a:solidFill>
                  <a:srgbClr val="000000"/>
                </a:solidFill>
                <a:cs typeface="Arial"/>
              </a:rPr>
              <a:t>Банка ГПБ (АО) с карт других </a:t>
            </a:r>
            <a:r>
              <a:rPr lang="en-US" sz="900" dirty="0">
                <a:solidFill>
                  <a:srgbClr val="000000"/>
                </a:solidFill>
                <a:cs typeface="Arial"/>
              </a:rPr>
              <a:t/>
            </a:r>
            <a:br>
              <a:rPr lang="en-US" sz="900" dirty="0">
                <a:solidFill>
                  <a:srgbClr val="000000"/>
                </a:solidFill>
                <a:cs typeface="Arial"/>
              </a:rPr>
            </a:br>
            <a:r>
              <a:rPr lang="ru-RU" sz="900" dirty="0">
                <a:solidFill>
                  <a:srgbClr val="000000"/>
                </a:solidFill>
                <a:cs typeface="Arial"/>
              </a:rPr>
              <a:t>банков без комиссии</a:t>
            </a:r>
            <a:r>
              <a:rPr lang="ru-RU" sz="900" baseline="30000" dirty="0">
                <a:solidFill>
                  <a:srgbClr val="000000"/>
                </a:solidFill>
                <a:cs typeface="Arial"/>
              </a:rPr>
              <a:t>2</a:t>
            </a:r>
          </a:p>
        </p:txBody>
      </p:sp>
      <p:sp>
        <p:nvSpPr>
          <p:cNvPr id="41" name="object 25">
            <a:extLst>
              <a:ext uri="{FF2B5EF4-FFF2-40B4-BE49-F238E27FC236}">
                <a16:creationId xmlns:a16="http://schemas.microsoft.com/office/drawing/2014/main" id="{0B3D4952-6FF7-57DC-5B28-53E4BA535E05}"/>
              </a:ext>
            </a:extLst>
          </p:cNvPr>
          <p:cNvSpPr txBox="1"/>
          <p:nvPr/>
        </p:nvSpPr>
        <p:spPr>
          <a:xfrm>
            <a:off x="7982529" y="1882086"/>
            <a:ext cx="2475226" cy="1670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800"/>
              </a:spcAft>
            </a:pPr>
            <a:r>
              <a:rPr lang="ru-RU" sz="900" b="1" dirty="0" smtClean="0">
                <a:cs typeface="Arial"/>
              </a:rPr>
              <a:t>Пополнение </a:t>
            </a:r>
            <a:r>
              <a:rPr lang="ru-RU" sz="900" b="1" dirty="0">
                <a:cs typeface="Arial"/>
              </a:rPr>
              <a:t>карты другого банка с ЗП карты </a:t>
            </a:r>
            <a:r>
              <a:rPr lang="ru-RU" sz="900" dirty="0">
                <a:solidFill>
                  <a:srgbClr val="000000"/>
                </a:solidFill>
                <a:cs typeface="Arial"/>
              </a:rPr>
              <a:t>Банка ГПБ (АО) через приложение стороннего Банка (стягивание) до 150 тыс. руб. в сутки без комиссии</a:t>
            </a:r>
            <a:r>
              <a:rPr lang="ru-RU" sz="900" baseline="30000" dirty="0">
                <a:solidFill>
                  <a:srgbClr val="000000"/>
                </a:solidFill>
                <a:cs typeface="Arial"/>
              </a:rPr>
              <a:t>3</a:t>
            </a:r>
          </a:p>
          <a:p>
            <a:pPr>
              <a:spcAft>
                <a:spcPts val="800"/>
              </a:spcAft>
            </a:pPr>
            <a:r>
              <a:rPr lang="ru-RU" sz="900" b="1" dirty="0">
                <a:cs typeface="Arial"/>
              </a:rPr>
              <a:t>Снятие наличных бесплатно </a:t>
            </a:r>
            <a:r>
              <a:rPr lang="ru-RU" sz="900" b="1" dirty="0">
                <a:solidFill>
                  <a:srgbClr val="2355D7"/>
                </a:solidFill>
                <a:cs typeface="Arial"/>
              </a:rPr>
              <a:t/>
            </a:r>
            <a:br>
              <a:rPr lang="ru-RU" sz="900" b="1" dirty="0">
                <a:solidFill>
                  <a:srgbClr val="2355D7"/>
                </a:solidFill>
                <a:cs typeface="Arial"/>
              </a:rPr>
            </a:br>
            <a:r>
              <a:rPr lang="ru-RU" sz="900" b="1" dirty="0" smtClean="0">
                <a:cs typeface="Arial"/>
              </a:rPr>
              <a:t>до 400 тыс. руб. в сутки </a:t>
            </a:r>
            <a:r>
              <a:rPr lang="ru-RU" sz="900" dirty="0" smtClean="0">
                <a:cs typeface="Arial"/>
              </a:rPr>
              <a:t>в Газпромбанке и банках-партнерах</a:t>
            </a:r>
            <a:r>
              <a:rPr lang="ru-RU" sz="900" baseline="30000" dirty="0" smtClean="0">
                <a:cs typeface="Arial"/>
              </a:rPr>
              <a:t>4</a:t>
            </a:r>
            <a:endParaRPr lang="ru-RU" sz="900" strike="sngStrike" dirty="0">
              <a:cs typeface="Arial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C92FBC8-8A18-EFBF-4E9A-8FE623CC3BA6}"/>
              </a:ext>
            </a:extLst>
          </p:cNvPr>
          <p:cNvSpPr/>
          <p:nvPr/>
        </p:nvSpPr>
        <p:spPr>
          <a:xfrm>
            <a:off x="481693" y="1415109"/>
            <a:ext cx="2021106" cy="2026925"/>
          </a:xfrm>
          <a:prstGeom prst="roundRect">
            <a:avLst>
              <a:gd name="adj" fmla="val 5254"/>
            </a:avLst>
          </a:prstGeom>
          <a:solidFill>
            <a:srgbClr val="F4F6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845CE2E-98FD-FCAC-F1FC-4F27656869F3}"/>
              </a:ext>
            </a:extLst>
          </p:cNvPr>
          <p:cNvSpPr/>
          <p:nvPr/>
        </p:nvSpPr>
        <p:spPr>
          <a:xfrm rot="5400000">
            <a:off x="3145674" y="953587"/>
            <a:ext cx="2034141" cy="2942761"/>
          </a:xfrm>
          <a:prstGeom prst="roundRect">
            <a:avLst>
              <a:gd name="adj" fmla="val 5254"/>
            </a:avLst>
          </a:prstGeom>
          <a:solidFill>
            <a:srgbClr val="F4F6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C787E60-0EED-D558-6B91-8771F65265F2}"/>
              </a:ext>
            </a:extLst>
          </p:cNvPr>
          <p:cNvSpPr/>
          <p:nvPr/>
        </p:nvSpPr>
        <p:spPr>
          <a:xfrm rot="5400000">
            <a:off x="1883207" y="2221257"/>
            <a:ext cx="2352675" cy="5149160"/>
          </a:xfrm>
          <a:prstGeom prst="roundRect">
            <a:avLst>
              <a:gd name="adj" fmla="val 5254"/>
            </a:avLst>
          </a:prstGeom>
          <a:solidFill>
            <a:srgbClr val="F4F6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Слайд think-cell" r:id="rId4" imgW="353" imgH="318" progId="TCLayout.ActiveDocument.1">
                  <p:embed/>
                </p:oleObj>
              </mc:Choice>
              <mc:Fallback>
                <p:oleObj name="Слайд think-cell" r:id="rId4" imgW="353" imgH="31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Текст 1">
            <a:extLst>
              <a:ext uri="{FF2B5EF4-FFF2-40B4-BE49-F238E27FC236}">
                <a16:creationId xmlns:a16="http://schemas.microsoft.com/office/drawing/2014/main" id="{3E33F0D2-DD21-2645-B971-137D8C71B9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8950" y="262379"/>
            <a:ext cx="10283825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cs typeface="Arial" panose="020B0604020202020204" pitchFamily="34" charset="0"/>
              </a:rPr>
              <a:t>UnionPay</a:t>
            </a:r>
          </a:p>
        </p:txBody>
      </p:sp>
      <p:sp>
        <p:nvSpPr>
          <p:cNvPr id="35" name="object 26">
            <a:extLst>
              <a:ext uri="{FF2B5EF4-FFF2-40B4-BE49-F238E27FC236}">
                <a16:creationId xmlns:a16="http://schemas.microsoft.com/office/drawing/2014/main" id="{994AFE93-ED67-43B6-AB2C-33D36FDFA89E}"/>
              </a:ext>
            </a:extLst>
          </p:cNvPr>
          <p:cNvSpPr txBox="1"/>
          <p:nvPr/>
        </p:nvSpPr>
        <p:spPr>
          <a:xfrm>
            <a:off x="484966" y="6060824"/>
            <a:ext cx="11301650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R="12700"/>
            <a:r>
              <a:rPr lang="ru-RU" sz="800" baseline="30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Свыше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100 тыс. ₽ — комиссия от суммы перевода 0,5% (макс. 1500 ₽).</a:t>
            </a:r>
          </a:p>
          <a:p>
            <a:pPr marR="12700"/>
            <a:r>
              <a:rPr lang="ru-RU" sz="800" baseline="30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Без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учета комиссии стороннего Банка.</a:t>
            </a:r>
            <a:endParaRPr lang="ru-RU" altLang="ru-RU" sz="8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R="12700"/>
            <a:r>
              <a:rPr lang="ru-RU" sz="800" baseline="30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3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На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сумму свыше 150 000,01 руб. в сутки </a:t>
            </a:r>
            <a:r>
              <a:rPr lang="en-US" sz="8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—</a:t>
            </a: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2% (минимум 30 руб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.)</a:t>
            </a:r>
          </a:p>
          <a:p>
            <a:pPr marR="12700"/>
            <a:r>
              <a:rPr lang="ru-RU" altLang="ru-RU" sz="800" baseline="300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4</a:t>
            </a:r>
            <a:r>
              <a:rPr lang="ru-RU" altLang="ru-RU" sz="8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При </a:t>
            </a:r>
            <a:r>
              <a:rPr lang="ru-RU" altLang="ru-RU" sz="800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зачислении на счет карты суммы потребительского кредита/автокредита по кредитному договору, заключенному с Газпромбанком, лимит по счету карты увеличивается на сумму кредита на срок 30 к/ д, не учитывая день зачисления кредита.</a:t>
            </a:r>
            <a:endParaRPr lang="ru-RU" altLang="ru-RU" sz="800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800" baseline="300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5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Huawei Pay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—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простой и безопасный способ выполнения платежей на устройствах HUAWEI и HONOR. Добавьте ваши банковские карты в </a:t>
            </a: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Huawei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Pay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, чтобы выполнять платежи одним касанием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AFAE1D2-DC97-1045-9F23-884D5DF21879}"/>
              </a:ext>
            </a:extLst>
          </p:cNvPr>
          <p:cNvSpPr txBox="1"/>
          <p:nvPr/>
        </p:nvSpPr>
        <p:spPr>
          <a:xfrm>
            <a:off x="635154" y="4562545"/>
            <a:ext cx="3948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0057B6"/>
              </a:buClr>
            </a:pPr>
            <a:r>
              <a:rPr lang="ru-RU" sz="900" b="1" dirty="0">
                <a:solidFill>
                  <a:schemeClr val="tx2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Получайте кешбэк</a:t>
            </a:r>
            <a:r>
              <a:rPr lang="ru-RU" sz="900" dirty="0">
                <a:solidFill>
                  <a:srgbClr val="2355D7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/>
            </a:r>
            <a:br>
              <a:rPr lang="ru-RU" sz="900" dirty="0">
                <a:solidFill>
                  <a:srgbClr val="2355D7"/>
                </a:solidFill>
                <a:latin typeface="Cera CY" panose="00000500000000000000" pitchFamily="2" charset="-52"/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tx1">
                    <a:lumMod val="50000"/>
                  </a:schemeClr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у партнеров дополнительно к программе лояльности банка</a:t>
            </a:r>
          </a:p>
          <a:p>
            <a:pPr>
              <a:buClr>
                <a:srgbClr val="0057B6"/>
              </a:buClr>
            </a:pPr>
            <a:r>
              <a:rPr lang="ru-RU" sz="900" b="1" dirty="0">
                <a:solidFill>
                  <a:schemeClr val="tx2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Кешбэк от платежной системы </a:t>
            </a:r>
            <a:r>
              <a:rPr lang="en-US" sz="900" b="1" dirty="0">
                <a:solidFill>
                  <a:schemeClr val="tx2"/>
                </a:solidFill>
                <a:latin typeface="Cera CY" panose="00000500000000000000" pitchFamily="2" charset="-52"/>
                <a:cs typeface="Arial" panose="020B0604020202020204" pitchFamily="34" charset="0"/>
              </a:rPr>
              <a:t>UnionPay</a:t>
            </a:r>
            <a:endParaRPr lang="ru-RU" sz="900" b="1" dirty="0">
              <a:solidFill>
                <a:schemeClr val="tx2"/>
              </a:solidFill>
              <a:latin typeface="Cera CY" panose="00000500000000000000" pitchFamily="2" charset="-52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4995CF1-2283-499E-85BC-F793BF5E94EB}"/>
              </a:ext>
            </a:extLst>
          </p:cNvPr>
          <p:cNvGrpSpPr/>
          <p:nvPr/>
        </p:nvGrpSpPr>
        <p:grpSpPr>
          <a:xfrm>
            <a:off x="616519" y="5222179"/>
            <a:ext cx="2488647" cy="602737"/>
            <a:chOff x="404548" y="5579119"/>
            <a:chExt cx="2488647" cy="60273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AFAE1D2-DC97-1045-9F23-884D5DF21879}"/>
                </a:ext>
              </a:extLst>
            </p:cNvPr>
            <p:cNvSpPr txBox="1"/>
            <p:nvPr/>
          </p:nvSpPr>
          <p:spPr>
            <a:xfrm>
              <a:off x="1061734" y="5950564"/>
              <a:ext cx="183146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700" dirty="0">
                  <a:solidFill>
                    <a:srgbClr val="696E82"/>
                  </a:solidFill>
                  <a:latin typeface="Cera CY" panose="00000500000000000000" pitchFamily="2" charset="-52"/>
                  <a:cs typeface="Arial" panose="020B0604020202020204" pitchFamily="34" charset="0"/>
                </a:rPr>
                <a:t>Подробнее на</a:t>
              </a:r>
              <a:r>
                <a:rPr lang="en-US" sz="700" dirty="0">
                  <a:solidFill>
                    <a:srgbClr val="696E82"/>
                  </a:solidFill>
                  <a:latin typeface="Cera CY" panose="00000500000000000000" pitchFamily="2" charset="-52"/>
                  <a:cs typeface="Arial" panose="020B0604020202020204" pitchFamily="34" charset="0"/>
                </a:rPr>
                <a:t> </a:t>
              </a:r>
              <a:r>
                <a:rPr lang="ru-RU" sz="700" dirty="0">
                  <a:solidFill>
                    <a:srgbClr val="696E82"/>
                  </a:solidFill>
                  <a:latin typeface="Cera CY" panose="00000500000000000000" pitchFamily="2" charset="-52"/>
                  <a:cs typeface="Arial" panose="020B0604020202020204" pitchFamily="34" charset="0"/>
                </a:rPr>
                <a:t>сайте</a:t>
              </a:r>
              <a:r>
                <a:rPr lang="en-US" sz="700" dirty="0">
                  <a:solidFill>
                    <a:srgbClr val="696E82"/>
                  </a:solidFill>
                  <a:latin typeface="Cera CY" panose="00000500000000000000" pitchFamily="2" charset="-52"/>
                  <a:cs typeface="Arial" panose="020B0604020202020204" pitchFamily="34" charset="0"/>
                </a:rPr>
                <a:t/>
              </a:r>
              <a:br>
                <a:rPr lang="en-US" sz="700" dirty="0">
                  <a:solidFill>
                    <a:srgbClr val="696E82"/>
                  </a:solidFill>
                  <a:latin typeface="Cera CY" panose="00000500000000000000" pitchFamily="2" charset="-52"/>
                  <a:cs typeface="Arial" panose="020B0604020202020204" pitchFamily="34" charset="0"/>
                </a:rPr>
              </a:br>
              <a:r>
                <a:rPr lang="en-US" sz="700" dirty="0">
                  <a:solidFill>
                    <a:srgbClr val="696E82"/>
                  </a:solidFill>
                  <a:latin typeface="Cera CY" panose="00000500000000000000" pitchFamily="2" charset="-52"/>
                  <a:cs typeface="Arial" panose="020B0604020202020204" pitchFamily="34" charset="0"/>
                </a:rPr>
                <a:t>gazprombank.ru</a:t>
              </a:r>
              <a:endParaRPr lang="ru-RU" sz="700" dirty="0">
                <a:solidFill>
                  <a:srgbClr val="696E82"/>
                </a:solidFill>
                <a:latin typeface="Cera CY" panose="00000500000000000000" pitchFamily="2" charset="-52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741AA56-C2FB-47F9-B53C-261CA9551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548" y="5579119"/>
              <a:ext cx="602737" cy="602737"/>
            </a:xfrm>
            <a:prstGeom prst="roundRect">
              <a:avLst>
                <a:gd name="adj" fmla="val 0"/>
              </a:avLst>
            </a:prstGeom>
            <a:effectLst>
              <a:outerShdw blurRad="508000" dist="63500" dir="2700000" algn="tl" rotWithShape="0">
                <a:prstClr val="black">
                  <a:alpha val="10000"/>
                </a:prstClr>
              </a:outerShdw>
            </a:effectLst>
          </p:spPr>
        </p:pic>
      </p:grpSp>
      <p:sp>
        <p:nvSpPr>
          <p:cNvPr id="4" name="Прямоугольник 3"/>
          <p:cNvSpPr/>
          <p:nvPr/>
        </p:nvSpPr>
        <p:spPr>
          <a:xfrm>
            <a:off x="635154" y="3761470"/>
            <a:ext cx="4868929" cy="7797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34250">
              <a:spcAft>
                <a:spcPts val="800"/>
              </a:spcAft>
            </a:pPr>
            <a:r>
              <a:rPr lang="ru-RU" sz="1600" b="1" dirty="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rPr>
              <a:t>Оплата в интернете на российских сайтах</a:t>
            </a:r>
            <a:r>
              <a:rPr lang="en-US" sz="1600" b="1" dirty="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rPr>
              <a:t>Безналичная оплата в магазинах с </a:t>
            </a:r>
            <a:r>
              <a:rPr lang="en-US" sz="1600" b="1" dirty="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rPr>
              <a:t>Huawei </a:t>
            </a:r>
            <a:r>
              <a:rPr lang="en-US" sz="1600" b="1" dirty="0" smtClean="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rPr>
              <a:t>Pay</a:t>
            </a:r>
            <a:r>
              <a:rPr lang="ru-RU" sz="1600" b="1" baseline="30000" dirty="0" smtClean="0">
                <a:solidFill>
                  <a:srgbClr val="2355D7"/>
                </a:solidFill>
                <a:latin typeface="+mj-lt"/>
                <a:ea typeface="+mj-ea"/>
                <a:cs typeface="Calibri" panose="020F0502020204030204" pitchFamily="34" charset="0"/>
              </a:rPr>
              <a:t>5</a:t>
            </a:r>
            <a:endParaRPr lang="ru-RU" sz="1600" b="1" baseline="30000" dirty="0">
              <a:solidFill>
                <a:srgbClr val="2355D7"/>
              </a:solidFill>
              <a:latin typeface="+mj-lt"/>
              <a:ea typeface="+mj-ea"/>
              <a:cs typeface="Calibri" panose="020F0502020204030204" pitchFamily="34" charset="0"/>
            </a:endParaRPr>
          </a:p>
          <a:p>
            <a:pPr marR="134250">
              <a:spcAft>
                <a:spcPts val="400"/>
              </a:spcAft>
            </a:pPr>
            <a:r>
              <a:rPr lang="ru-RU" sz="1200" b="1" dirty="0">
                <a:solidFill>
                  <a:schemeClr val="tx2"/>
                </a:solidFill>
                <a:cs typeface="Calibri" panose="020F0502020204030204" pitchFamily="34" charset="0"/>
              </a:rPr>
              <a:t>Еще больше выгоды:</a:t>
            </a:r>
          </a:p>
        </p:txBody>
      </p:sp>
      <p:sp>
        <p:nvSpPr>
          <p:cNvPr id="108" name="object 26">
            <a:extLst>
              <a:ext uri="{FF2B5EF4-FFF2-40B4-BE49-F238E27FC236}">
                <a16:creationId xmlns:a16="http://schemas.microsoft.com/office/drawing/2014/main" id="{838DCB37-31DD-4458-801A-98F714F1AA35}"/>
              </a:ext>
            </a:extLst>
          </p:cNvPr>
          <p:cNvSpPr txBox="1"/>
          <p:nvPr/>
        </p:nvSpPr>
        <p:spPr>
          <a:xfrm>
            <a:off x="5978394" y="4135007"/>
            <a:ext cx="5533902" cy="131061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>
              <a:spcAft>
                <a:spcPts val="400"/>
              </a:spcAft>
              <a:buClr>
                <a:srgbClr val="262C40"/>
              </a:buClr>
            </a:pPr>
            <a:r>
              <a:rPr lang="ru-RU" sz="1600" dirty="0" smtClean="0">
                <a:solidFill>
                  <a:srgbClr val="000000"/>
                </a:solidFill>
              </a:rPr>
              <a:t>Для </a:t>
            </a:r>
            <a:r>
              <a:rPr lang="ru-RU" sz="1600" dirty="0">
                <a:solidFill>
                  <a:srgbClr val="000000"/>
                </a:solidFill>
              </a:rPr>
              <a:t>выпуска </a:t>
            </a:r>
            <a:r>
              <a:rPr lang="ru-RU" sz="1600" dirty="0" smtClean="0">
                <a:solidFill>
                  <a:srgbClr val="000000"/>
                </a:solidFill>
              </a:rPr>
              <a:t>дополнительной </a:t>
            </a:r>
            <a:r>
              <a:rPr lang="ru-RU" sz="1600" dirty="0">
                <a:solidFill>
                  <a:srgbClr val="000000"/>
                </a:solidFill>
              </a:rPr>
              <a:t>зарплатной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карты </a:t>
            </a:r>
            <a:r>
              <a:rPr lang="en-US" sz="1600" dirty="0" smtClean="0">
                <a:solidFill>
                  <a:srgbClr val="000000"/>
                </a:solidFill>
              </a:rPr>
              <a:t>Union Pay </a:t>
            </a:r>
            <a:r>
              <a:rPr lang="ru-RU" sz="1600" dirty="0" smtClean="0">
                <a:solidFill>
                  <a:srgbClr val="000000"/>
                </a:solidFill>
              </a:rPr>
              <a:t>на </a:t>
            </a:r>
            <a:r>
              <a:rPr lang="ru-RU" sz="1600" dirty="0">
                <a:solidFill>
                  <a:srgbClr val="000000"/>
                </a:solidFill>
              </a:rPr>
              <a:t>физическом носителе обратитесь </a:t>
            </a:r>
            <a:r>
              <a:rPr lang="ru-RU" sz="1600" dirty="0" smtClean="0">
                <a:solidFill>
                  <a:srgbClr val="000000"/>
                </a:solidFill>
              </a:rPr>
              <a:t>к </a:t>
            </a:r>
            <a:r>
              <a:rPr lang="ru-RU" sz="1600" dirty="0">
                <a:solidFill>
                  <a:srgbClr val="000000"/>
                </a:solidFill>
              </a:rPr>
              <a:t>вашему менеджеру или оформите заявку в офисе банка. 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  <a:buClr>
                <a:srgbClr val="262C40"/>
              </a:buClr>
            </a:pPr>
            <a:r>
              <a:rPr lang="ru-RU" sz="1600" dirty="0">
                <a:solidFill>
                  <a:srgbClr val="000000"/>
                </a:solidFill>
              </a:rPr>
              <a:t/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Стоимость выпуска карты — 5 000 </a:t>
            </a:r>
            <a:r>
              <a:rPr lang="ru-RU" sz="1400" dirty="0" smtClean="0">
                <a:solidFill>
                  <a:srgbClr val="000000"/>
                </a:solidFill>
              </a:rPr>
              <a:t>₽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CD82297E-BEE6-B841-4DEC-5B0BDF486F6F}"/>
              </a:ext>
            </a:extLst>
          </p:cNvPr>
          <p:cNvSpPr txBox="1">
            <a:spLocks/>
          </p:cNvSpPr>
          <p:nvPr/>
        </p:nvSpPr>
        <p:spPr>
          <a:xfrm>
            <a:off x="488950" y="871320"/>
            <a:ext cx="354744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Международная платежная система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7F36163-212F-226F-7148-4C2F4052F680}"/>
              </a:ext>
            </a:extLst>
          </p:cNvPr>
          <p:cNvGrpSpPr/>
          <p:nvPr/>
        </p:nvGrpSpPr>
        <p:grpSpPr>
          <a:xfrm>
            <a:off x="3007767" y="1760175"/>
            <a:ext cx="2309954" cy="1329585"/>
            <a:chOff x="2640665" y="1723059"/>
            <a:chExt cx="2309954" cy="1329585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336A85DD-2CF1-6502-3CF7-C150EDF4951B}"/>
                </a:ext>
              </a:extLst>
            </p:cNvPr>
            <p:cNvGrpSpPr/>
            <p:nvPr/>
          </p:nvGrpSpPr>
          <p:grpSpPr>
            <a:xfrm>
              <a:off x="2640665" y="1742109"/>
              <a:ext cx="993862" cy="1310535"/>
              <a:chOff x="2640665" y="1742109"/>
              <a:chExt cx="993862" cy="1310535"/>
            </a:xfrm>
          </p:grpSpPr>
          <p:sp>
            <p:nvSpPr>
              <p:cNvPr id="11" name="object 95">
                <a:extLst>
                  <a:ext uri="{FF2B5EF4-FFF2-40B4-BE49-F238E27FC236}">
                    <a16:creationId xmlns:a16="http://schemas.microsoft.com/office/drawing/2014/main" id="{1D2C3ADC-DFCC-484C-A927-E1013E1063C1}"/>
                  </a:ext>
                </a:extLst>
              </p:cNvPr>
              <p:cNvSpPr txBox="1"/>
              <p:nvPr/>
            </p:nvSpPr>
            <p:spPr>
              <a:xfrm>
                <a:off x="2640665" y="2130271"/>
                <a:ext cx="993862" cy="49244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4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r>
                  <a:rPr lang="ru-RU" sz="3200" b="1" dirty="0">
                    <a:solidFill>
                      <a:schemeClr val="accent4"/>
                    </a:solidFill>
                    <a:latin typeface="+mj-lt"/>
                    <a:cs typeface="Arial" panose="020B0604020202020204" pitchFamily="34" charset="0"/>
                  </a:rPr>
                  <a:t>500</a:t>
                </a:r>
                <a:endParaRPr sz="3200" dirty="0">
                  <a:solidFill>
                    <a:schemeClr val="accent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38" name="Прямоугольник 237">
                <a:extLst>
                  <a:ext uri="{FF2B5EF4-FFF2-40B4-BE49-F238E27FC236}">
                    <a16:creationId xmlns:a16="http://schemas.microsoft.com/office/drawing/2014/main" id="{9336E249-9762-9344-929F-54132698E6DC}"/>
                  </a:ext>
                </a:extLst>
              </p:cNvPr>
              <p:cNvSpPr/>
              <p:nvPr/>
            </p:nvSpPr>
            <p:spPr>
              <a:xfrm>
                <a:off x="2664292" y="2637146"/>
                <a:ext cx="807718" cy="41549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sz="900" dirty="0">
                    <a:solidFill>
                      <a:srgbClr val="262C40"/>
                    </a:solidFill>
                    <a:latin typeface="Cera CY" panose="00000500000000000000" pitchFamily="2" charset="-52"/>
                    <a:cs typeface="Arial" panose="020B0604020202020204" pitchFamily="34" charset="0"/>
                  </a:rPr>
                  <a:t>Компаний-партнёров</a:t>
                </a:r>
                <a:br>
                  <a:rPr lang="ru-RU" sz="900" dirty="0">
                    <a:solidFill>
                      <a:srgbClr val="262C40"/>
                    </a:solidFill>
                    <a:latin typeface="Cera CY" panose="00000500000000000000" pitchFamily="2" charset="-52"/>
                    <a:cs typeface="Arial" panose="020B0604020202020204" pitchFamily="34" charset="0"/>
                  </a:rPr>
                </a:br>
                <a:r>
                  <a:rPr lang="ru-RU" sz="900" dirty="0">
                    <a:solidFill>
                      <a:srgbClr val="262C40"/>
                    </a:solidFill>
                    <a:latin typeface="Cera CY" panose="00000500000000000000" pitchFamily="2" charset="-52"/>
                    <a:cs typeface="Arial" panose="020B0604020202020204" pitchFamily="34" charset="0"/>
                  </a:rPr>
                  <a:t>по всему миру</a:t>
                </a:r>
              </a:p>
            </p:txBody>
          </p:sp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64FCCEFA-C614-EC8D-C865-83AF92DE0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664291" y="1742109"/>
                <a:ext cx="432000" cy="432000"/>
              </a:xfrm>
              <a:prstGeom prst="rect">
                <a:avLst/>
              </a:prstGeom>
            </p:spPr>
          </p:pic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E9ACF877-0B40-1887-BCFE-80F23B1FCCFB}"/>
                </a:ext>
              </a:extLst>
            </p:cNvPr>
            <p:cNvGrpSpPr/>
            <p:nvPr/>
          </p:nvGrpSpPr>
          <p:grpSpPr>
            <a:xfrm>
              <a:off x="4074302" y="1723059"/>
              <a:ext cx="876317" cy="1329585"/>
              <a:chOff x="4074302" y="1723059"/>
              <a:chExt cx="876317" cy="1329585"/>
            </a:xfrm>
          </p:grpSpPr>
          <p:sp>
            <p:nvSpPr>
              <p:cNvPr id="239" name="Прямоугольник 238">
                <a:extLst>
                  <a:ext uri="{FF2B5EF4-FFF2-40B4-BE49-F238E27FC236}">
                    <a16:creationId xmlns:a16="http://schemas.microsoft.com/office/drawing/2014/main" id="{050F3630-FF14-1E46-A2A0-F10AEC3E78E6}"/>
                  </a:ext>
                </a:extLst>
              </p:cNvPr>
              <p:cNvSpPr/>
              <p:nvPr/>
            </p:nvSpPr>
            <p:spPr>
              <a:xfrm>
                <a:off x="4097928" y="2637146"/>
                <a:ext cx="852691" cy="41549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sz="900" dirty="0">
                    <a:solidFill>
                      <a:srgbClr val="262C40"/>
                    </a:solidFill>
                    <a:latin typeface="Cera CY" panose="00000500000000000000" pitchFamily="2" charset="-52"/>
                    <a:cs typeface="Arial" panose="020B0604020202020204" pitchFamily="34" charset="0"/>
                  </a:rPr>
                  <a:t>Стран мира </a:t>
                </a:r>
                <a:br>
                  <a:rPr lang="ru-RU" sz="900" dirty="0">
                    <a:solidFill>
                      <a:srgbClr val="262C40"/>
                    </a:solidFill>
                    <a:latin typeface="Cera CY" panose="00000500000000000000" pitchFamily="2" charset="-52"/>
                    <a:cs typeface="Arial" panose="020B0604020202020204" pitchFamily="34" charset="0"/>
                  </a:rPr>
                </a:br>
                <a:r>
                  <a:rPr lang="ru-RU" sz="900" dirty="0">
                    <a:solidFill>
                      <a:schemeClr val="tx1">
                        <a:lumMod val="50000"/>
                      </a:schemeClr>
                    </a:solidFill>
                    <a:latin typeface="Cera CY" panose="00000500000000000000" pitchFamily="2" charset="-52"/>
                    <a:cs typeface="Arial" panose="020B0604020202020204" pitchFamily="34" charset="0"/>
                  </a:rPr>
                  <a:t>принимают </a:t>
                </a:r>
                <a:br>
                  <a:rPr lang="ru-RU" sz="900" dirty="0">
                    <a:solidFill>
                      <a:schemeClr val="tx1">
                        <a:lumMod val="50000"/>
                      </a:schemeClr>
                    </a:solidFill>
                    <a:latin typeface="Cera CY" panose="00000500000000000000" pitchFamily="2" charset="-52"/>
                    <a:cs typeface="Arial" panose="020B0604020202020204" pitchFamily="34" charset="0"/>
                  </a:rPr>
                </a:br>
                <a:r>
                  <a:rPr lang="ru-RU" sz="900" dirty="0">
                    <a:solidFill>
                      <a:schemeClr val="tx1">
                        <a:lumMod val="50000"/>
                      </a:schemeClr>
                    </a:solidFill>
                    <a:latin typeface="Cera CY" panose="00000500000000000000" pitchFamily="2" charset="-52"/>
                    <a:cs typeface="Arial" panose="020B0604020202020204" pitchFamily="34" charset="0"/>
                  </a:rPr>
                  <a:t>карты </a:t>
                </a:r>
                <a:r>
                  <a:rPr lang="en-US" sz="900" dirty="0">
                    <a:solidFill>
                      <a:schemeClr val="tx1">
                        <a:lumMod val="50000"/>
                      </a:schemeClr>
                    </a:solidFill>
                    <a:latin typeface="Cera CY" panose="00000500000000000000" pitchFamily="2" charset="-52"/>
                    <a:cs typeface="Arial" panose="020B0604020202020204" pitchFamily="34" charset="0"/>
                  </a:rPr>
                  <a:t>UnionPay</a:t>
                </a:r>
              </a:p>
            </p:txBody>
          </p:sp>
          <p:sp>
            <p:nvSpPr>
              <p:cNvPr id="10" name="object 95">
                <a:extLst>
                  <a:ext uri="{FF2B5EF4-FFF2-40B4-BE49-F238E27FC236}">
                    <a16:creationId xmlns:a16="http://schemas.microsoft.com/office/drawing/2014/main" id="{9CF96C46-C869-4949-A261-B61095C5923A}"/>
                  </a:ext>
                </a:extLst>
              </p:cNvPr>
              <p:cNvSpPr txBox="1"/>
              <p:nvPr/>
            </p:nvSpPr>
            <p:spPr>
              <a:xfrm>
                <a:off x="4074302" y="2130271"/>
                <a:ext cx="668453" cy="492443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ru-RU" sz="3200" b="1" dirty="0">
                    <a:solidFill>
                      <a:schemeClr val="accent4"/>
                    </a:solidFill>
                    <a:latin typeface="+mj-lt"/>
                    <a:cs typeface="Arial" panose="020B0604020202020204" pitchFamily="34" charset="0"/>
                  </a:rPr>
                  <a:t>180</a:t>
                </a:r>
                <a:endParaRPr sz="3200" dirty="0">
                  <a:solidFill>
                    <a:schemeClr val="accent4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372E3E52-8236-B66E-B495-B2B5D01E3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074302" y="1723059"/>
                <a:ext cx="432000" cy="432000"/>
              </a:xfrm>
              <a:prstGeom prst="rect">
                <a:avLst/>
              </a:prstGeom>
            </p:spPr>
          </p:pic>
        </p:grpSp>
      </p:grp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0CA44D-1D2C-92BB-DA59-1C6B1D9200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A9CFFD-EE99-4E11-B8BC-23AC5DDB75E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9" y="1847961"/>
            <a:ext cx="1783141" cy="11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otmvkqRSmkJPgmGjmv1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otmvkqRSmkJPgmGjmv1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otmvkqRSmkJPgmGjmv1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otmvkqRSmkJPgmGjmv1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157">
      <a:dk1>
        <a:srgbClr val="000000"/>
      </a:dk1>
      <a:lt1>
        <a:srgbClr val="FFFFFF"/>
      </a:lt1>
      <a:dk2>
        <a:srgbClr val="696E82"/>
      </a:dk2>
      <a:lt2>
        <a:srgbClr val="EDEEF2"/>
      </a:lt2>
      <a:accent1>
        <a:srgbClr val="2354D6"/>
      </a:accent1>
      <a:accent2>
        <a:srgbClr val="4478FF"/>
      </a:accent2>
      <a:accent3>
        <a:srgbClr val="D1E5FF"/>
      </a:accent3>
      <a:accent4>
        <a:srgbClr val="F4F6FA"/>
      </a:accent4>
      <a:accent5>
        <a:srgbClr val="FFA066"/>
      </a:accent5>
      <a:accent6>
        <a:srgbClr val="FF7900"/>
      </a:accent6>
      <a:hlink>
        <a:srgbClr val="4478FF"/>
      </a:hlink>
      <a:folHlink>
        <a:srgbClr val="FFA066"/>
      </a:folHlink>
    </a:clrScheme>
    <a:fontScheme name="Другая 1">
      <a:majorFont>
        <a:latin typeface="Cera CY"/>
        <a:ea typeface=""/>
        <a:cs typeface=""/>
      </a:majorFont>
      <a:minorFont>
        <a:latin typeface="Cera C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e xmlns="c78d6c98-a54d-47f5-b70c-e881d6b9106d">true</active>
    <Product xmlns="30b33b41-c9a9-497d-a5d9-62e1d6e6658c">1. Презентация банковских продуктов</Product>
    <Link xmlns="30b33b41-c9a9-497d-a5d9-62e1d6e6658c">
      <Url>https://sfera/departments/cmd/corp_attr/DocLib2/Titul_BP.jpg?csf=1&amp;e=kEv1pH</Url>
      <Description/>
    </Link>
    <Archive xmlns="30b33b41-c9a9-497d-a5d9-62e1d6e6658c">false</Archive>
    <Url xmlns="c78d6c98-a54d-47f5-b70c-e881d6b9106d">
      <Url xsi:nil="true"/>
      <Description xsi:nil="true"/>
    </Url>
    <Date xmlns="30b33b41-c9a9-497d-a5d9-62e1d6e6658c">2023-05-01T21:00:00+00:00</Date>
    <Desc xmlns="30b33b41-c9a9-497d-a5d9-62e1d6e6658c">pptx</Des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BC46F0BC0A2834E8C65DB94A6BBDEA3" ma:contentTypeVersion="7" ma:contentTypeDescription="Создание документа." ma:contentTypeScope="" ma:versionID="bd60fab005402b2133647bbbd2c44bf9">
  <xsd:schema xmlns:xsd="http://www.w3.org/2001/XMLSchema" xmlns:xs="http://www.w3.org/2001/XMLSchema" xmlns:p="http://schemas.microsoft.com/office/2006/metadata/properties" xmlns:ns2="30b33b41-c9a9-497d-a5d9-62e1d6e6658c" xmlns:ns3="c78d6c98-a54d-47f5-b70c-e881d6b9106d" targetNamespace="http://schemas.microsoft.com/office/2006/metadata/properties" ma:root="true" ma:fieldsID="2367f551c842450342ed0f425d96cc4c" ns2:_="" ns3:_="">
    <xsd:import namespace="30b33b41-c9a9-497d-a5d9-62e1d6e6658c"/>
    <xsd:import namespace="c78d6c98-a54d-47f5-b70c-e881d6b9106d"/>
    <xsd:element name="properties">
      <xsd:complexType>
        <xsd:sequence>
          <xsd:element name="documentManagement">
            <xsd:complexType>
              <xsd:all>
                <xsd:element ref="ns2:Product"/>
                <xsd:element ref="ns2:Desc"/>
                <xsd:element ref="ns2:Date"/>
                <xsd:element ref="ns2:Link"/>
                <xsd:element ref="ns2:Archive" minOccurs="0"/>
                <xsd:element ref="ns3:Url" minOccurs="0"/>
                <xsd:element ref="ns3:act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33b41-c9a9-497d-a5d9-62e1d6e6658c" elementFormDefault="qualified">
    <xsd:import namespace="http://schemas.microsoft.com/office/2006/documentManagement/types"/>
    <xsd:import namespace="http://schemas.microsoft.com/office/infopath/2007/PartnerControls"/>
    <xsd:element name="Product" ma:index="8" ma:displayName="Product" ma:internalName="Product">
      <xsd:simpleType>
        <xsd:restriction base="dms:Text">
          <xsd:maxLength value="255"/>
        </xsd:restriction>
      </xsd:simpleType>
    </xsd:element>
    <xsd:element name="Desc" ma:index="9" ma:displayName="Desc" ma:internalName="Desc">
      <xsd:simpleType>
        <xsd:restriction base="dms:Note">
          <xsd:maxLength value="255"/>
        </xsd:restriction>
      </xsd:simpleType>
    </xsd:element>
    <xsd:element name="Date" ma:index="10" ma:displayName="Date" ma:default="[today]" ma:format="DateOnly" ma:internalName="Date">
      <xsd:simpleType>
        <xsd:restriction base="dms:DateTime"/>
      </xsd:simpleType>
    </xsd:element>
    <xsd:element name="Link" ma:index="11" ma:displayName="Link" ma:format="Image" ma:internalName="Link">
      <xsd:complexType>
        <xsd:complexContent>
          <xsd:extension base="dms:URL">
            <xsd:sequence>
              <xsd:element name="Url" type="dms:ValidUrl"/>
              <xsd:element name="Description" type="xsd:string"/>
            </xsd:sequence>
          </xsd:extension>
        </xsd:complexContent>
      </xsd:complexType>
    </xsd:element>
    <xsd:element name="Archive" ma:index="12" nillable="true" ma:displayName="Archive" ma:default="0" ma:internalName="Archi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d6c98-a54d-47f5-b70c-e881d6b9106d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ctive" ma:index="14" nillable="true" ma:displayName="active" ma:default="1" ma:internalName="activ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54DEF9-905A-4500-A2E7-43A2E9A0FA4B}">
  <ds:schemaRefs>
    <ds:schemaRef ds:uri="http://www.w3.org/XML/1998/namespace"/>
    <ds:schemaRef ds:uri="http://schemas.microsoft.com/office/2006/documentManagement/types"/>
    <ds:schemaRef ds:uri="http://purl.org/dc/elements/1.1/"/>
    <ds:schemaRef ds:uri="30b33b41-c9a9-497d-a5d9-62e1d6e6658c"/>
    <ds:schemaRef ds:uri="http://schemas.microsoft.com/office/infopath/2007/PartnerControls"/>
    <ds:schemaRef ds:uri="http://schemas.openxmlformats.org/package/2006/metadata/core-properties"/>
    <ds:schemaRef ds:uri="c78d6c98-a54d-47f5-b70c-e881d6b9106d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5521B4C-CB18-4EC2-AB41-9C82E4084E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6EE29-446A-4F49-8FF5-32B2913A7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b33b41-c9a9-497d-a5d9-62e1d6e6658c"/>
    <ds:schemaRef ds:uri="c78d6c98-a54d-47f5-b70c-e881d6b910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25463</TotalTime>
  <Words>1765</Words>
  <Application>Microsoft Office PowerPoint</Application>
  <PresentationFormat>Широкоэкранный</PresentationFormat>
  <Paragraphs>219</Paragraphs>
  <Slides>11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Cera CY</vt:lpstr>
      <vt:lpstr>Raleway</vt:lpstr>
      <vt:lpstr>Tahoma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Митюнин Никита Вячеслаович</dc:creator>
  <cp:lastModifiedBy>Аносова Ксения Сергеевна</cp:lastModifiedBy>
  <cp:revision>1550</cp:revision>
  <cp:lastPrinted>2020-07-15T11:29:33Z</cp:lastPrinted>
  <dcterms:created xsi:type="dcterms:W3CDTF">2020-07-15T08:39:13Z</dcterms:created>
  <dcterms:modified xsi:type="dcterms:W3CDTF">2023-06-19T15:38:02Z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0x010100EBC46F0BC0A2834E8C65DB94A6BBDEA3</vt:lpwstr>
  </property>
  <property fmtid="{D5CDD505-2E9C-101B-9397-08002B2CF9AE}" pid="3" name="Dm1">
    <vt:lpwstr>{"CreationContext":{"DomainName":"int.gazprombank.ru","MachineName":"W-MSK00-VDIHSMY","TimeStamp":"\/Date(1675801934098)\/","UserName":"gpbu8571","UserSid":{"Sddl":"S-1-5-21-3989785535-4168274036-2173320020-150016"}},"Guid":"d384ddf9-16ff-4318-91ff-077206</vt:lpwstr>
  </property>
  <property fmtid="{D5CDD505-2E9C-101B-9397-08002B2CF9AE}" pid="4" name="Dm2">
    <vt:lpwstr>35d444","Hash":[218,57,163,238,94,107,75,13,50,85,191,239,149,96,24,144,175,216,7,9],"LastModificationContext":{"DomainName":"int.gazprombank.ru","MachineName":"W-MSK00-VDIHSMY","TimeStamp":"\/Date(1675806303456)\/","UserName":"gpbu8571","UserSid":{"Sddl"</vt:lpwstr>
  </property>
  <property fmtid="{D5CDD505-2E9C-101B-9397-08002B2CF9AE}" pid="5" name="Dm3">
    <vt:lpwstr>:"S-1-5-21-3989785535-4168274036-2173320020-150016"}},"LastModificationPath":"N:\\Users\\Box652\\Общедоступная папка АП\\Шаблон презентации\\Шаблон 3.0\\Шаблон_презентации_2023_(правки АП).pptx","Marker":{"Color":{"knownColor":0,"name":null,"state":0,"val</vt:lpwstr>
  </property>
  <property fmtid="{D5CDD505-2E9C-101B-9397-08002B2CF9AE}" pid="6" name="Dm4">
    <vt:lpwstr>ue":0},"Enabled":true,"Guid":"eee80589-c3bd-47f9-b8b9-cb5f98354da1","Icon":null,"IsShowWindowNotification":false,"Level":0,"Name":"Открытая информация","Options":[{"Application":0,"Options":{"Barcode":null,"Classifier":null,"Encryption":null,"Picture":nul</vt:lpwstr>
  </property>
  <property fmtid="{D5CDD505-2E9C-101B-9397-08002B2CF9AE}" pid="7" name="Dm5">
    <vt:lpwstr>l,"SteganographyRules":null,"Text":{"Style":null,"Text":null}},"Position":0}],"Permission":15},"ParentGuid":"1294f3b1-0405-4d78-b8b9-1de83e9e6cf9"}</vt:lpwstr>
  </property>
  <property fmtid="{D5CDD505-2E9C-101B-9397-08002B2CF9AE}" pid="8" name="Dm6">
    <vt:lpwstr/>
  </property>
</Properties>
</file>