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5" r:id="rId5"/>
    <p:sldId id="266" r:id="rId6"/>
    <p:sldId id="257" r:id="rId7"/>
    <p:sldId id="259" r:id="rId8"/>
    <p:sldId id="260" r:id="rId9"/>
    <p:sldId id="258" r:id="rId10"/>
    <p:sldId id="264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8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4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0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29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4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89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1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9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5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4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35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4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2" y="4203593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defTabSz="914247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4" y="4075291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defTabSz="914247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defTabSz="914247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2" y="4074177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defTabSz="914247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defTabSz="914247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52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9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24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3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40" indent="0">
              <a:buNone/>
              <a:defRPr sz="1600" b="1"/>
            </a:lvl7pPr>
            <a:lvl8pPr marL="3199863" indent="0">
              <a:buNone/>
              <a:defRPr sz="1600" b="1"/>
            </a:lvl8pPr>
            <a:lvl9pPr marL="36569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6" y="3429004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24" indent="0">
              <a:buNone/>
              <a:defRPr sz="2000" b="1"/>
            </a:lvl2pPr>
            <a:lvl3pPr marL="914247" indent="0">
              <a:buNone/>
              <a:defRPr sz="1800" b="1"/>
            </a:lvl3pPr>
            <a:lvl4pPr marL="1371372" indent="0">
              <a:buNone/>
              <a:defRPr sz="1600" b="1"/>
            </a:lvl4pPr>
            <a:lvl5pPr marL="1828493" indent="0">
              <a:buNone/>
              <a:defRPr sz="1600" b="1"/>
            </a:lvl5pPr>
            <a:lvl6pPr marL="2285616" indent="0">
              <a:buNone/>
              <a:defRPr sz="1600" b="1"/>
            </a:lvl6pPr>
            <a:lvl7pPr marL="2742740" indent="0">
              <a:buNone/>
              <a:defRPr sz="1600" b="1"/>
            </a:lvl7pPr>
            <a:lvl8pPr marL="3199863" indent="0">
              <a:buNone/>
              <a:defRPr sz="1600" b="1"/>
            </a:lvl8pPr>
            <a:lvl9pPr marL="36569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4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0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1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3581404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24" indent="0">
              <a:buNone/>
              <a:defRPr sz="1200"/>
            </a:lvl2pPr>
            <a:lvl3pPr marL="914247" indent="0">
              <a:buNone/>
              <a:defRPr sz="1000"/>
            </a:lvl3pPr>
            <a:lvl4pPr marL="1371372" indent="0">
              <a:buNone/>
              <a:defRPr sz="900"/>
            </a:lvl4pPr>
            <a:lvl5pPr marL="1828493" indent="0">
              <a:buNone/>
              <a:defRPr sz="900"/>
            </a:lvl5pPr>
            <a:lvl6pPr marL="2285616" indent="0">
              <a:buNone/>
              <a:defRPr sz="900"/>
            </a:lvl6pPr>
            <a:lvl7pPr marL="2742740" indent="0">
              <a:buNone/>
              <a:defRPr sz="900"/>
            </a:lvl7pPr>
            <a:lvl8pPr marL="3199863" indent="0">
              <a:buNone/>
              <a:defRPr sz="900"/>
            </a:lvl8pPr>
            <a:lvl9pPr marL="36569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3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1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71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5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9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7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24" indent="0">
              <a:buNone/>
              <a:defRPr sz="1200"/>
            </a:lvl2pPr>
            <a:lvl3pPr marL="914247" indent="0">
              <a:buNone/>
              <a:defRPr sz="1000"/>
            </a:lvl3pPr>
            <a:lvl4pPr marL="1371372" indent="0">
              <a:buNone/>
              <a:defRPr sz="900"/>
            </a:lvl4pPr>
            <a:lvl5pPr marL="1828493" indent="0">
              <a:buNone/>
              <a:defRPr sz="900"/>
            </a:lvl5pPr>
            <a:lvl6pPr marL="2285616" indent="0">
              <a:buNone/>
              <a:defRPr sz="900"/>
            </a:lvl6pPr>
            <a:lvl7pPr marL="2742740" indent="0">
              <a:buNone/>
              <a:defRPr sz="900"/>
            </a:lvl7pPr>
            <a:lvl8pPr marL="3199863" indent="0">
              <a:buNone/>
              <a:defRPr sz="900"/>
            </a:lvl8pPr>
            <a:lvl9pPr marL="36569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2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24" indent="0">
              <a:buNone/>
              <a:defRPr sz="2800"/>
            </a:lvl2pPr>
            <a:lvl3pPr marL="914247" indent="0">
              <a:buNone/>
              <a:defRPr sz="2400"/>
            </a:lvl3pPr>
            <a:lvl4pPr marL="1371372" indent="0">
              <a:buNone/>
              <a:defRPr sz="2000"/>
            </a:lvl4pPr>
            <a:lvl5pPr marL="1828493" indent="0">
              <a:buNone/>
              <a:defRPr sz="2000"/>
            </a:lvl5pPr>
            <a:lvl6pPr marL="2285616" indent="0">
              <a:buNone/>
              <a:defRPr sz="2000"/>
            </a:lvl6pPr>
            <a:lvl7pPr marL="2742740" indent="0">
              <a:buNone/>
              <a:defRPr sz="2000"/>
            </a:lvl7pPr>
            <a:lvl8pPr marL="3199863" indent="0">
              <a:buNone/>
              <a:defRPr sz="2000"/>
            </a:lvl8pPr>
            <a:lvl9pPr marL="365698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33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9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28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5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9246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0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4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3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8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6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70898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6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67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6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6986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6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673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90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3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6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8850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D100D70-EE78-4D47-ADE0-D8487528337B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85750" y="785813"/>
            <a:ext cx="8358188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285750" y="6429375"/>
            <a:ext cx="8358188" cy="0"/>
          </a:xfrm>
          <a:prstGeom prst="line">
            <a:avLst/>
          </a:prstGeom>
          <a:ln w="9525" cmpd="dbl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572250" y="6356356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468D24-228C-4619-9334-A4165EEEF658}" type="slidenum">
              <a:rPr lang="ru-RU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44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6" y="188912"/>
            <a:ext cx="5932768" cy="763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58775" y="1270000"/>
            <a:ext cx="8426450" cy="512921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910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1A8E-CD78-426F-B337-E8417AFCAB9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7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795D-0FCB-4CA1-9CF0-B16A019F70C6}" type="slidenum">
              <a:rPr lang="en-GB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 defTabSz="91424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47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25" tIns="45712" rIns="91425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8"/>
            <a:ext cx="3786690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247"/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 defTabSz="914247"/>
              <a:t>06.10.2024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2" y="6250168"/>
            <a:ext cx="3786691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247"/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7"/>
            <a:ext cx="1161826" cy="365125"/>
          </a:xfrm>
          <a:prstGeom prst="rect">
            <a:avLst/>
          </a:prstGeom>
        </p:spPr>
        <p:txBody>
          <a:bodyPr vert="horz" lIns="91425" tIns="45712" rIns="91425" bIns="4571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247"/>
            <a:fld id="{B19B0651-EE4F-4900-A07F-96A6BFA9D0F0}" type="slidenum">
              <a:rPr lang="ru-RU" smtClean="0">
                <a:solidFill>
                  <a:srgbClr val="073E87"/>
                </a:solidFill>
              </a:rPr>
              <a:pPr defTabSz="914247"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71" y="2675469"/>
            <a:ext cx="7408333" cy="3450696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1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</p:sldLayoutIdLst>
  <p:txStyles>
    <p:titleStyle>
      <a:lvl1pPr algn="ctr" defTabSz="914247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74" indent="-274274" algn="l" defTabSz="91424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67" indent="-274274" algn="l" defTabSz="91424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520" indent="-228562" algn="l" defTabSz="91424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808" indent="-228562" algn="l" defTabSz="91424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794" indent="-228562" algn="l" defTabSz="914247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780" indent="-228562" algn="l" defTabSz="91424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768" indent="-228562" algn="l" defTabSz="91424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753" indent="-228562" algn="l" defTabSz="91424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740" indent="-228562" algn="l" defTabSz="914247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2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3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6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0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3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8" algn="l" defTabSz="9142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062664" cy="23316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Всероссийская конференция </a:t>
            </a:r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представителей аварийно-спасательных служб, аварийно-спасательных формирований России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Нормативно-правовые и организационные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аспекты деятельности спасателей. Состояние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368752" cy="1656184"/>
          </a:xfrm>
        </p:spPr>
        <p:txBody>
          <a:bodyPr>
            <a:normAutofit fontScale="47500" lnSpcReduction="20000"/>
          </a:bodyPr>
          <a:lstStyle/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Мингалеев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Салават 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Галимджанович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РОССОЮЗСПАС,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академик ВАНКБ,   заслуженный  спасатель  РФ, действительный государственный  советник  РФ III класса </a:t>
            </a:r>
          </a:p>
        </p:txBody>
      </p:sp>
    </p:spTree>
    <p:extLst>
      <p:ext uri="{BB962C8B-B14F-4D97-AF65-F5344CB8AC3E}">
        <p14:creationId xmlns:p14="http://schemas.microsoft.com/office/powerpoint/2010/main" val="23035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8152"/>
            <a:ext cx="8568952" cy="557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8328"/>
            <a:ext cx="8003232" cy="9304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Производственно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  обусловленным </a:t>
            </a:r>
            <a:r>
              <a:rPr lang="ru-RU">
                <a:solidFill>
                  <a:schemeClr val="tx1"/>
                </a:solidFill>
                <a:latin typeface="Times New Roman"/>
                <a:ea typeface="Calibri"/>
              </a:rPr>
              <a:t>заболеваниям </a:t>
            </a:r>
            <a:r>
              <a:rPr lang="ru-RU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спасателей относят заболевания органов дыхания, эндокринной, нервной и костно-мышечной системы , патология желудочно-кишечного тракта: доминирует хронический гастрит, язвенная болезнь , а в  группе с большей интенсивностью труда  высокий уровень заболеваний сердечно-сосудистой системы. Риск сердечного приступа у спасателей и  пожарных  в 100 раз выше, чем у людей других специальностей. Опасность сердечного приступа возрастает во время и после тушения тяжелого пожара и  ликвидации  последствий  ЧС.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спасателей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социальных   пенсиях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264696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Создана, как  союз  профессиональных спасателей России, с целью повышения  социального статуса спасателей, решения проблем   повседневной деятельности АСС(АСФ)  и повышения    эффективности спасения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чрезвычайный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; передачи опыта и  обучения  молодежи и детей , добровольцев  России.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РОССОЮЗСПАСА с 2019г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самоорганизующаяся  система, которая  должна соответствовать жизни, меняющемуся миру и обстановки. Нужно думать и подходить творчески, чтобы быть готовым к тем вызовам, которые возникнут завтра. РОССОЮЗСПАС должен вдохновлять новые поколения энтузиастов на возвышенную и профессиональную жертвенность ради общества, ради своей команды, ради отдельного человека, нуждающегося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помощи, ради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своего Отечества.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РОССОЮЗСПАСа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погибших в РФ 2023г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9"/>
            <a:ext cx="31478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94" y="1465227"/>
            <a:ext cx="4832208" cy="261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960440" cy="247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104456" cy="260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42900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Погибло на  ЧС- 310ч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67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на  дорогах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Всемирной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здравоохранения, ежегодно в них погибают более 1,35 млн.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получают травмы около 30 млн.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Германии за 20 лет число погибших в ДТП снизилось в пять-шесть раз. Прежде всего, там поставили «лежачих полицейских» во всех местах, где дорогу могут переходить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Европейские правила жестоко наказывают за не пристёгнутый  ремень водителя и пассажира, за курение  и разговор по телефону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рулем, задерживающимся на левой или средней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полосе автобана, только для обгона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Чёрная метка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дорогах с повышенным риском аварий устанавливают новые предупреждающие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указатели. Дорожный знак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треугольной формы с чёрным кругом посередине. Водители уже успели окрестить этот указатель «чёрной меткой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чёрным кругом устанавливается на участках дорог с повышенной аварийной опасностью. «Чёрной меткой» обозначается участок трассы протяжённостью в километр, на котором в течение последних пяти лет произошло не менее пяти серьёзных автомобильных аварий, приведших к человеческим жертвам.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315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Гибель  в  горах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принятие нормативных актов, регламентирующих отношения между всеми участниками. С одной стороны – это участники и организаторы массового туризма, альпинизма, экстремальных видов спорта, с другой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нацпарки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администрации различных муниципальных образований, МВД, сотовые операторы, Минздрав, страховые компании, ФАР России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	разработка и реализация различных документов по обеспечению безопасности и меры ответственности при их нарушении;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совершенствование нормативно-правовой базы в вопросах социальной защиты и материального обеспечения сотрудников поисково-спасательных формирований;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	систематическое сезонное проведение сборов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спасформирований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 эгидой МЧС России, РОССОЮЗСПАССА, Федерации альпинизма России и других заинтересованных сторон.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Приказ МЧС России от 29 марта 2023 г. № 270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утверждении Порядка информирования территориальных органов МЧС России о маршрутах передвижения, проходящих по труднодоступной местности, водным, горным, спелеологическим и другим объектам, связанных с повышенным риском для жизни, причинением вреда здоровью туристов (экскурсантов) и их имуществу, и Порядка хранения, использования и снятия с учета территориальными органами МЧС России информации о маршрутах передвижения, проходящих по труднодоступной местности, водным, горным, спелеологическим и другим объектам, связанных с повышенным риском для жизни, причинением вреда здоровью туристов (экскурсантов) и их имуществу"</a:t>
            </a:r>
          </a:p>
        </p:txBody>
      </p:sp>
    </p:spTree>
    <p:extLst>
      <p:ext uri="{BB962C8B-B14F-4D97-AF65-F5344CB8AC3E}">
        <p14:creationId xmlns:p14="http://schemas.microsoft.com/office/powerpoint/2010/main" val="114402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Спасатели в военных  конфликтах и  террористических актах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88157"/>
            <a:ext cx="3781131" cy="20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085184"/>
            <a:ext cx="1449006" cy="199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25082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7" y="1392237"/>
            <a:ext cx="28829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112"/>
            <a:ext cx="1667772" cy="204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09" y="1628800"/>
            <a:ext cx="2352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33537"/>
            <a:ext cx="1616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95" y="1392237"/>
            <a:ext cx="13906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24142"/>
            <a:ext cx="154305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F:\418879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36" y="3437659"/>
            <a:ext cx="2187779" cy="164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:\Мингалеев С.Г\Эксперт  - Мингалеев С.Г\Безопасность\Беслан\фото ворон\yKIF_188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88" y="3455536"/>
            <a:ext cx="1317992" cy="17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80" y="321297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523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Symbol</vt:lpstr>
      <vt:lpstr>Times New Roman</vt:lpstr>
      <vt:lpstr>Тема Office</vt:lpstr>
      <vt:lpstr>4_Волна</vt:lpstr>
      <vt:lpstr>1_Волна</vt:lpstr>
      <vt:lpstr>V Всероссийская конференция представителей аварийно-спасательных служб, аварийно-спасательных формирований России Нормативно-правовые и организационные аспекты деятельности спасателей. Состояние и предложения</vt:lpstr>
      <vt:lpstr>Миссия РОССОЮЗСПАСА с 2019г</vt:lpstr>
      <vt:lpstr>Будущее РОССОЮЗСПАСа</vt:lpstr>
      <vt:lpstr>Количество погибших в РФ 2023г</vt:lpstr>
      <vt:lpstr>Безопасность на  дорогах</vt:lpstr>
      <vt:lpstr>Чёрная метка</vt:lpstr>
      <vt:lpstr>Гибель  в  горах</vt:lpstr>
      <vt:lpstr>Приказ МЧС России от 29 марта 2023 г. № 270 </vt:lpstr>
      <vt:lpstr>Спасатели в военных  конфликтах и  террористических актах </vt:lpstr>
      <vt:lpstr>Защищенность</vt:lpstr>
      <vt:lpstr>Заболевания спасателей</vt:lpstr>
      <vt:lpstr>О социальных   пенсиях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Всероссийская конференция представителей аварийно-спасательных служб, аварийно-спасательных формирований России «Нормативно-правовые аспекты деятельности спасателей. Состояние и предложения»</dc:title>
  <dc:creator>Мингалиев Салават Галимджанович</dc:creator>
  <cp:lastModifiedBy>Мингалеев Салават Галимджанович</cp:lastModifiedBy>
  <cp:revision>24</cp:revision>
  <dcterms:created xsi:type="dcterms:W3CDTF">2024-07-26T11:44:39Z</dcterms:created>
  <dcterms:modified xsi:type="dcterms:W3CDTF">2024-10-06T19:15:08Z</dcterms:modified>
</cp:coreProperties>
</file>