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9" r:id="rId2"/>
    <p:sldId id="266" r:id="rId3"/>
    <p:sldId id="295" r:id="rId4"/>
    <p:sldId id="296" r:id="rId5"/>
    <p:sldId id="267" r:id="rId6"/>
    <p:sldId id="265" r:id="rId7"/>
    <p:sldId id="261" r:id="rId8"/>
    <p:sldId id="278" r:id="rId9"/>
    <p:sldId id="279" r:id="rId10"/>
    <p:sldId id="281" r:id="rId11"/>
    <p:sldId id="264" r:id="rId12"/>
    <p:sldId id="268" r:id="rId13"/>
    <p:sldId id="284" r:id="rId14"/>
    <p:sldId id="283" r:id="rId15"/>
    <p:sldId id="280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7" r:id="rId26"/>
    <p:sldId id="298" r:id="rId27"/>
    <p:sldId id="300" r:id="rId28"/>
    <p:sldId id="30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811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5D2EE-6389-42D6-9B4B-2AC6AC43F7F6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06351-5A1B-44A9-B712-A43F13DF46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6351-5A1B-44A9-B712-A43F13DF4625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6351-5A1B-44A9-B712-A43F13DF4625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06351-5A1B-44A9-B712-A43F13DF4625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Toshi-1\Desktop\Коптер ФОТО\DJI_0007.JPG"/>
          <p:cNvPicPr>
            <a:picLocks noChangeAspect="1" noChangeArrowheads="1"/>
          </p:cNvPicPr>
          <p:nvPr/>
        </p:nvPicPr>
        <p:blipFill>
          <a:blip r:embed="rId3">
            <a:lum bright="17000"/>
          </a:blip>
          <a:srcRect/>
          <a:stretch>
            <a:fillRect/>
          </a:stretch>
        </p:blipFill>
        <p:spPr bwMode="auto">
          <a:xfrm>
            <a:off x="285720" y="357166"/>
            <a:ext cx="8572528" cy="4822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5715016"/>
            <a:ext cx="8572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Simplified Arabic Fixed" pitchFamily="49" charset="-78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Simplified Arabic Fixed" pitchFamily="49" charset="-78"/>
              </a:rPr>
              <a:t>9 февраля г.Новосибирск. Ул. Линейная, дом 39.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Simplified Arabic Fixed" pitchFamily="49" charset="-78"/>
              </a:rPr>
              <a:t>07:43 часов взрыв бытового газа в жилом доме.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20" y="5143512"/>
            <a:ext cx="8538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Century Gothic" pitchFamily="34" charset="0"/>
              </a:rPr>
              <a:t> </a:t>
            </a:r>
            <a:r>
              <a:rPr lang="ru-RU" sz="2400" dirty="0" smtClean="0">
                <a:latin typeface="Century Gothic" pitchFamily="34" charset="0"/>
              </a:rPr>
              <a:t>Боевой участок №2. </a:t>
            </a:r>
            <a:r>
              <a:rPr lang="ru-RU" sz="2400" i="1" dirty="0" smtClean="0">
                <a:latin typeface="Century Gothic" pitchFamily="34" charset="0"/>
              </a:rPr>
              <a:t>Эвакуирован припаркованный транспорт. Расчищена дорога. Установлен АКП – 50. Поданы стволы на тушение.  ПСЧ-5. Привлечено – 12 чел. л/с, 3 ед.тех.</a:t>
            </a:r>
          </a:p>
        </p:txBody>
      </p:sp>
      <p:pic>
        <p:nvPicPr>
          <p:cNvPr id="31746" name="Picture 2" descr="C:\Users\Toshi-1\Desktop\Коптер ФОТО\DJI_0056.JPG"/>
          <p:cNvPicPr>
            <a:picLocks noChangeAspect="1" noChangeArrowheads="1"/>
          </p:cNvPicPr>
          <p:nvPr/>
        </p:nvPicPr>
        <p:blipFill>
          <a:blip r:embed="rId2">
            <a:lum bright="21000"/>
          </a:blip>
          <a:srcRect/>
          <a:stretch>
            <a:fillRect/>
          </a:stretch>
        </p:blipFill>
        <p:spPr bwMode="auto">
          <a:xfrm>
            <a:off x="285720" y="285728"/>
            <a:ext cx="8501122" cy="4781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Toshi-1\Desktop\ДОКЛАД Линейная\ПрезентацияНовая папка\гасприП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533353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72066" y="357166"/>
            <a:ext cx="378619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Боевой участок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№ 2.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Назначен НБУ. Приданы силы дежурного караула ПСЧ-5. Поданы 2 ствола. Готовим площадку для установки АКП – 50.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Toshi-1\Desktop\ДОКЛАД Линейная\ПрезентацияНовая папка\П и пили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948707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500694" y="285728"/>
            <a:ext cx="342902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Century Gothic" pitchFamily="34" charset="0"/>
              </a:rPr>
              <a:t>Боевой участок </a:t>
            </a:r>
          </a:p>
          <a:p>
            <a:pPr algn="ctr"/>
            <a:r>
              <a:rPr lang="ru-RU" sz="2800" dirty="0" smtClean="0">
                <a:latin typeface="Century Gothic" pitchFamily="34" charset="0"/>
              </a:rPr>
              <a:t>№2</a:t>
            </a:r>
          </a:p>
          <a:p>
            <a:pPr algn="ctr"/>
            <a:endParaRPr lang="ru-RU" sz="2000" dirty="0" smtClean="0">
              <a:latin typeface="Century Gothic" pitchFamily="34" charset="0"/>
            </a:endParaRPr>
          </a:p>
          <a:p>
            <a:pPr algn="ctr"/>
            <a:r>
              <a:rPr lang="ru-RU" sz="2000" i="1" dirty="0" smtClean="0">
                <a:latin typeface="Century Gothic" pitchFamily="34" charset="0"/>
              </a:rPr>
              <a:t>Готовим площадку для постановки крана. Планируем поэтапно:</a:t>
            </a:r>
          </a:p>
          <a:p>
            <a:pPr algn="ctr"/>
            <a:r>
              <a:rPr lang="ru-RU" sz="2000" i="1" dirty="0" smtClean="0">
                <a:latin typeface="Century Gothic" pitchFamily="34" charset="0"/>
              </a:rPr>
              <a:t> - снести дерево, убрать порубочные остатки;</a:t>
            </a:r>
          </a:p>
          <a:p>
            <a:pPr algn="ctr"/>
            <a:r>
              <a:rPr lang="ru-RU" sz="2000" i="1" dirty="0" smtClean="0">
                <a:latin typeface="Century Gothic" pitchFamily="34" charset="0"/>
              </a:rPr>
              <a:t> - расчистить снег до крупных обломков;</a:t>
            </a:r>
          </a:p>
          <a:p>
            <a:pPr algn="ctr"/>
            <a:r>
              <a:rPr lang="ru-RU" sz="2000" i="1" dirty="0" smtClean="0">
                <a:latin typeface="Century Gothic" pitchFamily="34" charset="0"/>
              </a:rPr>
              <a:t> - с предварительной площадки краном убрать бетонные конструкции;</a:t>
            </a:r>
          </a:p>
          <a:p>
            <a:pPr algn="ctr"/>
            <a:r>
              <a:rPr lang="ru-RU" sz="2000" i="1" dirty="0" smtClean="0">
                <a:latin typeface="Century Gothic" pitchFamily="34" charset="0"/>
              </a:rPr>
              <a:t> - расширить площадку до </a:t>
            </a:r>
            <a:r>
              <a:rPr lang="ru-RU" sz="2000" i="1" dirty="0" err="1" smtClean="0">
                <a:latin typeface="Century Gothic" pitchFamily="34" charset="0"/>
              </a:rPr>
              <a:t>отмостки</a:t>
            </a:r>
            <a:r>
              <a:rPr lang="ru-RU" sz="2000" i="1" dirty="0" smtClean="0">
                <a:latin typeface="Century Gothic" pitchFamily="34" charset="0"/>
              </a:rPr>
              <a:t> фундамента.</a:t>
            </a:r>
          </a:p>
          <a:p>
            <a:pPr algn="ctr"/>
            <a:r>
              <a:rPr lang="ru-RU" sz="2000" i="1" dirty="0" smtClean="0">
                <a:latin typeface="Century Gothic" pitchFamily="34" charset="0"/>
              </a:rPr>
              <a:t>На выполнение работ ушло менее 2-х часов.</a:t>
            </a:r>
            <a:endParaRPr lang="ru-RU" sz="2000" i="1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Toshi-1\Desktop\ДОКЛАД Линейная\ПрезентацияНовая папка\пилим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3107536" cy="4143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 descr="C:\Users\Toshi-1\Desktop\ДОКЛАД Линейная\ПрезентацияНовая папка\Д распи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786058"/>
            <a:ext cx="2916967" cy="388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C:\Users\Toshi-1\Desktop\ДОКЛАД Линейная\ПрезентацияНовая папка\Д убр тащ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285728"/>
            <a:ext cx="2940713" cy="392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4929198"/>
            <a:ext cx="2571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atin typeface="Century Gothic" pitchFamily="34" charset="0"/>
              </a:rPr>
              <a:t>Валим.</a:t>
            </a:r>
            <a:endParaRPr lang="ru-RU" sz="3600" dirty="0"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6182" y="1428736"/>
            <a:ext cx="15462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Century Gothic" pitchFamily="34" charset="0"/>
              </a:rPr>
              <a:t>Пилим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00826" y="485776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Century Gothic" pitchFamily="34" charset="0"/>
              </a:rPr>
              <a:t>Тащим</a:t>
            </a:r>
            <a:endParaRPr lang="ru-RU" sz="3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oshi-1\Desktop\ДОКЛАД Линейная\ПрезентацияНовая папка\П спилил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214290"/>
            <a:ext cx="4818681" cy="6357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357818" y="214290"/>
            <a:ext cx="35719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ru-RU" sz="3200" dirty="0" smtClean="0">
                <a:latin typeface="Century Gothic" pitchFamily="34" charset="0"/>
              </a:rPr>
              <a:t>Боевой участок </a:t>
            </a:r>
          </a:p>
          <a:p>
            <a:pPr algn="ctr"/>
            <a:r>
              <a:rPr lang="ru-RU" sz="3200" dirty="0" smtClean="0">
                <a:latin typeface="Century Gothic" pitchFamily="34" charset="0"/>
              </a:rPr>
              <a:t>№2</a:t>
            </a:r>
          </a:p>
          <a:p>
            <a:pPr algn="ctr"/>
            <a:r>
              <a:rPr lang="ru-RU" sz="2400" dirty="0" smtClean="0">
                <a:latin typeface="Century Gothic" pitchFamily="34" charset="0"/>
              </a:rPr>
              <a:t>Продолжается падение фрагментов  кровли  и обломков намокших стеновых панелей. Разбор завалов и поиск людей  не начат.</a:t>
            </a:r>
          </a:p>
          <a:p>
            <a:pPr algn="ctr"/>
            <a:r>
              <a:rPr lang="ru-RU" sz="2400" dirty="0" smtClean="0">
                <a:latin typeface="Century Gothic" pitchFamily="34" charset="0"/>
              </a:rPr>
              <a:t>Отставание начала ПСР, по сравнению с Боевым участком  </a:t>
            </a:r>
          </a:p>
          <a:p>
            <a:pPr algn="ctr"/>
            <a:r>
              <a:rPr lang="ru-RU" sz="2400" dirty="0" smtClean="0">
                <a:latin typeface="Century Gothic" pitchFamily="34" charset="0"/>
              </a:rPr>
              <a:t>№ 1.  составляет более 3-х часов.</a:t>
            </a:r>
          </a:p>
          <a:p>
            <a:pPr algn="ctr"/>
            <a:endParaRPr lang="ru-RU" sz="2000" b="1" dirty="0" smtClean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Toshi-1\Desktop\Коптер ФОТО\DJI_0056.JPG"/>
          <p:cNvPicPr>
            <a:picLocks noChangeAspect="1" noChangeArrowheads="1"/>
          </p:cNvPicPr>
          <p:nvPr/>
        </p:nvPicPr>
        <p:blipFill>
          <a:blip r:embed="rId2">
            <a:lum bright="16000" contrast="20000"/>
          </a:blip>
          <a:srcRect/>
          <a:stretch>
            <a:fillRect/>
          </a:stretch>
        </p:blipFill>
        <p:spPr bwMode="auto">
          <a:xfrm>
            <a:off x="285720" y="214290"/>
            <a:ext cx="8643966" cy="4862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14282" y="5143512"/>
            <a:ext cx="86813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 smtClean="0">
                <a:latin typeface="Century Gothic" pitchFamily="34" charset="0"/>
              </a:rPr>
              <a:t>       Боевой участок  №2</a:t>
            </a:r>
            <a:r>
              <a:rPr lang="ru-RU" sz="2000" b="1" dirty="0" smtClean="0">
                <a:latin typeface="Century Gothic" pitchFamily="34" charset="0"/>
              </a:rPr>
              <a:t>.   </a:t>
            </a:r>
            <a:r>
              <a:rPr lang="ru-RU" sz="2000" dirty="0" smtClean="0">
                <a:latin typeface="Century Gothic" pitchFamily="34" charset="0"/>
              </a:rPr>
              <a:t> Для демонтажа  стеновых панелей 5-го этажа спасатели из люльки должны завести трос. Из-за критического вылета стрелы сработала автоматика, управление стрелой отключилось. Через 35 мин управление восстановлено.  Задача выполнена успешно. Т воздуха – 35 С.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Toshi-1\Desktop\ДОКЛАД Линейная\ПрезентацияНовая папка\Таб ум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357166"/>
            <a:ext cx="2625329" cy="350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 descr="C:\Users\Toshi-1\Desktop\ДОКЛАД Линейная\ПрезентацияНовая папка\П чис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2625297" cy="3500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2" name="Picture 4" descr="C:\Users\Toshi-1\Desktop\ДОКЛАД Линейная\ПрезентацияНовая папка\П чист Ма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57166"/>
            <a:ext cx="2607469" cy="3476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4071942"/>
            <a:ext cx="85010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entury Gothic" pitchFamily="34" charset="0"/>
              </a:rPr>
              <a:t>      Боевой участок №2. АКП-50 переустановлен ближе к зданию. Производим зачистку боковых стен от остатков панелей и осыпающихся материалов. Для точного взаимодействия оператора АКП и спасателей, назначен сигнальщик из наиболее опытных спасателей. Сигнальщик находится в непосредственной близости  с пультом оператора. В люльке 2 рации. Приоритет выхода на связь у работающих на высоте.</a:t>
            </a:r>
            <a:endParaRPr lang="ru-RU" sz="2000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Toshi-1\Desktop\ДОКЛАД Линейная\ПрезентацияНовая папка\П посл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2732486" cy="364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5" name="Picture 3" descr="C:\Users\Toshi-1\Desktop\ДОКЛАД Линейная\ПрезентацияНовая папка\затк кр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428604"/>
            <a:ext cx="2714626" cy="3619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6" name="Picture 4" descr="C:\Users\Toshi-1\Desktop\ДОКЛАД Линейная\ПрезентацияНовая папка\затккр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500042"/>
            <a:ext cx="2678907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4429132"/>
            <a:ext cx="8752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 smtClean="0">
                <a:latin typeface="Century Gothic" pitchFamily="34" charset="0"/>
              </a:rPr>
              <a:t>          Боевой участок № 2. Работает 1 кран. В смене пожарные с четырех ПСЧ, общей численностью до 30 чел. Готовят плиту к </a:t>
            </a:r>
            <a:r>
              <a:rPr lang="ru-RU" sz="2400" dirty="0" err="1" smtClean="0">
                <a:latin typeface="Century Gothic" pitchFamily="34" charset="0"/>
              </a:rPr>
              <a:t>остроповке</a:t>
            </a:r>
            <a:r>
              <a:rPr lang="ru-RU" sz="2400" dirty="0" smtClean="0">
                <a:latin typeface="Century Gothic" pitchFamily="34" charset="0"/>
              </a:rPr>
              <a:t> (слева), проливают очаг и подают носилки (в центре), выносят тело (справа).</a:t>
            </a:r>
          </a:p>
          <a:p>
            <a:pPr lvl="0" algn="just"/>
            <a:r>
              <a:rPr lang="ru-RU" sz="2400" dirty="0" smtClean="0">
                <a:latin typeface="Century Gothic" pitchFamily="34" charset="0"/>
              </a:rPr>
              <a:t>Стропальщиков нет.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Toshi-1\Desktop\ДОКЛАД Линейная\ПрезентацияНовая папка\послп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4482717" cy="5976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929190" y="500042"/>
            <a:ext cx="40378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Century Gothic" pitchFamily="34" charset="0"/>
              </a:rPr>
              <a:t>Боевой участок №2.</a:t>
            </a:r>
          </a:p>
          <a:p>
            <a:pPr lvl="0" algn="ctr"/>
            <a:r>
              <a:rPr lang="ru-RU" i="1" dirty="0" smtClean="0">
                <a:latin typeface="Century Gothic" pitchFamily="34" charset="0"/>
              </a:rPr>
              <a:t>«С чего бы начать ?»</a:t>
            </a:r>
          </a:p>
          <a:p>
            <a:pPr lvl="0" algn="just"/>
            <a:r>
              <a:rPr lang="ru-RU" i="1" dirty="0" smtClean="0">
                <a:latin typeface="Century Gothic" pitchFamily="34" charset="0"/>
              </a:rPr>
              <a:t>       В работу вступают свежие силы. Пожарные и спасатели из разных подразделений. У всех свои руководители. У пожарных нет стропальщиков. Спасатели не лезут на сцену, чувствуя доминирующее положение пожарных. Предыдущая смена сработавшихся спасателей и пожарных  отпущены на отдых.</a:t>
            </a:r>
          </a:p>
          <a:p>
            <a:pPr lvl="0" algn="just"/>
            <a:r>
              <a:rPr lang="ru-RU" i="1" dirty="0" smtClean="0">
                <a:latin typeface="Century Gothic" pitchFamily="34" charset="0"/>
              </a:rPr>
              <a:t>          При отсутствии негласных лидеров «</a:t>
            </a:r>
            <a:r>
              <a:rPr lang="ru-RU" i="1" dirty="0" err="1" smtClean="0">
                <a:latin typeface="Century Gothic" pitchFamily="34" charset="0"/>
              </a:rPr>
              <a:t>пингвинирование</a:t>
            </a:r>
            <a:r>
              <a:rPr lang="ru-RU" i="1" dirty="0" smtClean="0">
                <a:latin typeface="Century Gothic" pitchFamily="34" charset="0"/>
              </a:rPr>
              <a:t>» может длиться долго. </a:t>
            </a:r>
          </a:p>
          <a:p>
            <a:pPr lvl="0" algn="just"/>
            <a:r>
              <a:rPr lang="ru-RU" i="1" dirty="0" smtClean="0">
                <a:latin typeface="Century Gothic" pitchFamily="34" charset="0"/>
              </a:rPr>
              <a:t>       Выход: принудительная инъекция уже «обстрелянными»</a:t>
            </a:r>
          </a:p>
          <a:p>
            <a:pPr lvl="0" algn="just"/>
            <a:r>
              <a:rPr lang="ru-RU" i="1" dirty="0" smtClean="0">
                <a:latin typeface="Century Gothic" pitchFamily="34" charset="0"/>
              </a:rPr>
              <a:t> и сплоченными спасателями и пожарными.</a:t>
            </a:r>
          </a:p>
          <a:p>
            <a:pPr lvl="0"/>
            <a:endParaRPr lang="ru-RU" dirty="0" smtClean="0">
              <a:latin typeface="Century Gothic" pitchFamily="34" charset="0"/>
            </a:endParaRPr>
          </a:p>
          <a:p>
            <a:pPr lvl="0" algn="ctr"/>
            <a:r>
              <a:rPr lang="ru-RU" dirty="0" smtClean="0">
                <a:latin typeface="Century Gothic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Toshi-1\Desktop\ДОКЛАД Линейная\ПрезентацияНовая папка\заткмх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509028" cy="4786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57158" y="5214950"/>
            <a:ext cx="84670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Century Gothic" pitchFamily="34" charset="0"/>
              </a:rPr>
              <a:t>Боевой участок №2.</a:t>
            </a:r>
          </a:p>
          <a:p>
            <a:pPr lvl="0"/>
            <a:r>
              <a:rPr lang="ru-RU" dirty="0" smtClean="0">
                <a:latin typeface="Century Gothic" pitchFamily="34" charset="0"/>
              </a:rPr>
              <a:t>      </a:t>
            </a:r>
            <a:r>
              <a:rPr lang="ru-RU" i="1" dirty="0" smtClean="0">
                <a:latin typeface="Century Gothic" pitchFamily="34" charset="0"/>
              </a:rPr>
              <a:t>«Вялая» смена активизирована «Штурмовой» группой спасателей стропальщиков и обстрелянных пожарных. Мы торопимся максимально доработать кран. В течении часа ожидаем прибытие 2-х единиц  специальной техники. Готовимся к быстрой перестановке.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oshi-1\Desktop\ДОКЛАД Линейная\Степная, 64\10124403.046718.66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7"/>
            <a:ext cx="8429684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57158" y="5786454"/>
            <a:ext cx="835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31 декабря 2000 г., г.Новосибирск, ул. Степная , дом 64,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11:03 часов взрыв бытового газа на 4 этаже жилого дома.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Toshi-1\Desktop\ДОКЛАД Линейная\ПрезентацияНовая папка\Грейф на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14290"/>
            <a:ext cx="3286130" cy="4381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8" name="Picture 2" descr="C:\Users\Toshi-1\Desktop\ДОКЛАД Линейная\ПрезентацияНовая папка\Грейф сол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429092" cy="3321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0" name="Picture 4" descr="C:\Users\Toshi-1\Desktop\ДОКЛАД Линейная\ПрезентацияНовая папка\Помогаш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14752"/>
            <a:ext cx="4429124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857752" y="4786322"/>
            <a:ext cx="41093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i="1" dirty="0" smtClean="0">
                <a:latin typeface="Century Gothic" pitchFamily="34" charset="0"/>
              </a:rPr>
              <a:t>Долгожданное «оружие победы».</a:t>
            </a:r>
          </a:p>
          <a:p>
            <a:pPr lvl="0"/>
            <a:r>
              <a:rPr lang="ru-RU" i="1" dirty="0" smtClean="0">
                <a:latin typeface="Century Gothic" pitchFamily="34" charset="0"/>
              </a:rPr>
              <a:t>2 ед. действительно специальной</a:t>
            </a:r>
          </a:p>
          <a:p>
            <a:pPr lvl="0"/>
            <a:r>
              <a:rPr lang="ru-RU" i="1" dirty="0" smtClean="0">
                <a:latin typeface="Century Gothic" pitchFamily="34" charset="0"/>
              </a:rPr>
              <a:t>техники. Гидравлический грейфер и экскаватор с челюстным манипулятором от инжиниринговой компании.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Toshi-1\Desktop\ДОКЛАД Линейная\ПрезентацияНовая папка\грейф 20 часче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01090" cy="637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Toshi-1\Desktop\ДОКЛАД Линейная\ПрезентацияНовая папка\Грейферщ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167185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 descr="C:\Users\Toshi-1\Desktop\ДОКЛАД Линейная\ПрезентацияНовая папка\с техникой на 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214809" cy="316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3571876"/>
            <a:ext cx="87527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Century Gothic" pitchFamily="34" charset="0"/>
              </a:rPr>
              <a:t>Боевой участок № 2. </a:t>
            </a:r>
            <a:r>
              <a:rPr lang="ru-RU" i="1" dirty="0" smtClean="0">
                <a:latin typeface="Century Gothic" pitchFamily="34" charset="0"/>
              </a:rPr>
              <a:t>Темп работы – максимально возможный.  2 ед. техники безопасно работают одновременно.  Спасатели безопасно находятся в зоне работ, контролируют  подбираемый материал. В зоне выгрузки грейфера группа досмотра контролирует отсыпаемый материал с фонарями. Челюстной захват без стропальщиков подбирает крупные обломки. После каждого цикла его выгрузки  4-6 спасателей  просматривают завал с фонарями. Не прекращая работы грейфера запускаем  кинологов. </a:t>
            </a:r>
          </a:p>
          <a:p>
            <a:pPr lvl="0"/>
            <a:r>
              <a:rPr lang="ru-RU" i="1" dirty="0" smtClean="0">
                <a:latin typeface="Century Gothic" pitchFamily="34" charset="0"/>
              </a:rPr>
              <a:t>        Спасатели  не устают. Повысилась  внимательность к обстановке и тщательность  ручного поиска. Настроение группировки на подъеме. Находим и выносим тела погибших одного за одним.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Toshi-1\Desktop\ДОКЛАД Линейная\ПрезентацияНовая папка\пошли иска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214290"/>
            <a:ext cx="2786047" cy="3714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 descr="C:\Users\Toshi-1\Desktop\ДОКЛАД Линейная\ПрезентацияНовая папка\Чаво стои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14290"/>
            <a:ext cx="2786064" cy="371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4" name="Picture 6" descr="C:\Users\Toshi-1\Desktop\ДОКЛАД Линейная\ПрезентацияНовая папка\Останки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14290"/>
            <a:ext cx="2768205" cy="3690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4282" y="4286256"/>
            <a:ext cx="87154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entury Gothic" pitchFamily="34" charset="0"/>
              </a:rPr>
              <a:t>Боевой участок № 2.  </a:t>
            </a:r>
            <a:r>
              <a:rPr lang="ru-RU" sz="2000" i="1" dirty="0" smtClean="0">
                <a:latin typeface="Century Gothic" pitchFamily="34" charset="0"/>
              </a:rPr>
              <a:t>Спасатели, кинологи и пожарные быстро втянулись в предложенный ритм. Смены не устают, не мерзнут, не уходят на обогрев. При обнаружении тел быстро подключаются к выносу. При возгораниях, быстро подают стволы на </a:t>
            </a:r>
            <a:r>
              <a:rPr lang="ru-RU" sz="2000" i="1" dirty="0" err="1" smtClean="0">
                <a:latin typeface="Century Gothic" pitchFamily="34" charset="0"/>
              </a:rPr>
              <a:t>проливку</a:t>
            </a:r>
            <a:r>
              <a:rPr lang="ru-RU" sz="2000" i="1" dirty="0" smtClean="0">
                <a:latin typeface="Century Gothic" pitchFamily="34" charset="0"/>
              </a:rPr>
              <a:t>. Специалисты СК не отлучаясь на обогрев принимают поступающие тела погибших, не замедляя  темп работ.</a:t>
            </a:r>
            <a:endParaRPr lang="ru-RU" sz="2000" i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Toshi-1\Desktop\ДОКЛАД Линейная\ПрезентацияНовая папка\Допы\Пол убр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14810" cy="2809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5" name="Picture 3" descr="C:\Users\Toshi-1\Desktop\ДОКЛАД Линейная\ПрезентацияНовая папка\Допы\по кусочка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4214809" cy="280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3500438"/>
            <a:ext cx="87154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entury Gothic" pitchFamily="34" charset="0"/>
              </a:rPr>
              <a:t>Боевой участок № 2.  </a:t>
            </a:r>
            <a:r>
              <a:rPr lang="ru-RU" sz="1600" i="1" dirty="0" smtClean="0">
                <a:latin typeface="Century Gothic" pitchFamily="34" charset="0"/>
              </a:rPr>
              <a:t>Завал  структурировался. Организовались чистые проходы и площадки, разграничивающие отдельные зоны поиска. Ручной разбор завала приобрел штурмовой и осмысленный характер.</a:t>
            </a:r>
          </a:p>
          <a:p>
            <a:pPr algn="just"/>
            <a:r>
              <a:rPr lang="ru-RU" sz="1600" i="1" dirty="0" smtClean="0">
                <a:latin typeface="Century Gothic" pitchFamily="34" charset="0"/>
              </a:rPr>
              <a:t>Лопата  стала эффективным инструментом в организованной группе участников. 3-4 человек из одного караула или подразделения: один копает; второй и третий светят фонарями, просматривают, откидывают крупные фрагменты; четвертый  контролирует стены, принимает и передает команды (сигналы).  При снижении темпа, уставший копающий заменяется по установленной очередности (3-7 минут).  Одна  «лопатная группа» занимает участок   2-3 м.кв. На участке в моменте есть кому поднести ГАСИ,  установить свет, принести носилки, подать ствол.  Группа 3 спасателя поменяли колесо грейфера за 20 минут.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Toshi-1\Desktop\ДОКЛАД Линейная\ПрезентацияНовая папка\отходи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3571868" cy="2381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 descr="C:\Users\Toshi-1\Desktop\ДОКЛАД Линейная\ПрезентацияНовая папка\20 носил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214810" cy="237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C:\Users\Toshi-1\Desktop\ДОКЛАД Линейная\ПрезентацияНовая папка\20 работа С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000372"/>
            <a:ext cx="4643438" cy="261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9" name="Picture 5" descr="C:\Users\Toshi-1\Desktop\ДОКЛАД Линейная\ПрезентацияНовая папка\нашли ж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000372"/>
            <a:ext cx="3452805" cy="258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28596" y="5929330"/>
            <a:ext cx="8429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Century Gothic" pitchFamily="34" charset="0"/>
              </a:rPr>
              <a:t>Боевой участок №2. </a:t>
            </a:r>
            <a:r>
              <a:rPr lang="ru-RU" i="1" dirty="0" smtClean="0">
                <a:latin typeface="Century Gothic" pitchFamily="34" charset="0"/>
              </a:rPr>
              <a:t>К 06:30 10.02.23 г. ПСР завершены извлечено 9 тел</a:t>
            </a:r>
          </a:p>
          <a:p>
            <a:pPr lvl="0"/>
            <a:r>
              <a:rPr lang="ru-RU" i="1" dirty="0" smtClean="0">
                <a:latin typeface="Century Gothic" pitchFamily="34" charset="0"/>
              </a:rPr>
              <a:t>погибших. Силы переброшены на Боевой участок №1.</a:t>
            </a:r>
            <a:endParaRPr lang="ru-RU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Toshi-1\Desktop\ДОКЛАД Линейная\ПрезентацияНовая папка\Усташки П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6072198" cy="3415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 descr="C:\Users\Toshi-1\Desktop\ДОКЛАД Линейная\ПрезентацияНовая папка\Усташки пс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071678"/>
            <a:ext cx="3857636" cy="447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57158" y="4000504"/>
            <a:ext cx="4388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Century Gothic" pitchFamily="34" charset="0"/>
              </a:rPr>
              <a:t>        Во дворе дома был развернут модуль с достаточным количеством мест для отдыха и приема пищи. Но в ближайшем офисе от Боевого участка №2. Было уютнее. Теплые полы и чай  с печеньем от чистого сердца предложенный  работниками  и руководителями не известной нам фирмы.</a:t>
            </a:r>
          </a:p>
          <a:p>
            <a:pPr lvl="0"/>
            <a:endParaRPr lang="ru-RU" dirty="0" smtClean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825271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latin typeface="Century Gothic" pitchFamily="34" charset="0"/>
              </a:rPr>
              <a:t>Выводы наши:</a:t>
            </a:r>
          </a:p>
          <a:p>
            <a:pPr lvl="0"/>
            <a:endParaRPr lang="ru-RU" sz="2000" dirty="0" smtClean="0">
              <a:latin typeface="Century Gothic" pitchFamily="34" charset="0"/>
            </a:endParaRPr>
          </a:p>
          <a:p>
            <a:pPr marL="342900" lvl="0" indent="-342900" algn="just">
              <a:buAutoNum type="arabicPeriod"/>
            </a:pPr>
            <a:r>
              <a:rPr lang="ru-RU" sz="2000" dirty="0" smtClean="0">
                <a:latin typeface="Century Gothic" pitchFamily="34" charset="0"/>
              </a:rPr>
              <a:t> Решающее значение имеет подбор специальной техники.</a:t>
            </a:r>
          </a:p>
          <a:p>
            <a:pPr marL="342900" lvl="0" indent="-342900" algn="just"/>
            <a:r>
              <a:rPr lang="ru-RU" sz="2000" dirty="0" smtClean="0">
                <a:latin typeface="Century Gothic" pitchFamily="34" charset="0"/>
              </a:rPr>
              <a:t>2. Специальная техника эффективна в руках операторов, работающих на ней каждый день.</a:t>
            </a:r>
          </a:p>
          <a:p>
            <a:pPr marL="342900" lvl="0" indent="-342900" algn="just"/>
            <a:r>
              <a:rPr lang="ru-RU" sz="2000" dirty="0" smtClean="0">
                <a:latin typeface="Century Gothic" pitchFamily="34" charset="0"/>
              </a:rPr>
              <a:t>3.   Крановая техника без стропальщиков не работает.</a:t>
            </a:r>
          </a:p>
          <a:p>
            <a:pPr marL="342900" lvl="0" indent="-342900" algn="just"/>
            <a:r>
              <a:rPr lang="ru-RU" sz="2000" dirty="0" smtClean="0">
                <a:latin typeface="Century Gothic" pitchFamily="34" charset="0"/>
              </a:rPr>
              <a:t>4.  Ручной труд - облагораживает, но это больше относится к обезьянам. Умело саботируется опытными спасателями.</a:t>
            </a:r>
          </a:p>
          <a:p>
            <a:pPr marL="342900" lvl="0" indent="-342900" algn="just"/>
            <a:r>
              <a:rPr lang="ru-RU" sz="2000" dirty="0" smtClean="0">
                <a:latin typeface="Century Gothic" pitchFamily="34" charset="0"/>
              </a:rPr>
              <a:t>5. «Эффект </a:t>
            </a:r>
            <a:r>
              <a:rPr lang="ru-RU" sz="2000" dirty="0" err="1" smtClean="0">
                <a:latin typeface="Century Gothic" pitchFamily="34" charset="0"/>
              </a:rPr>
              <a:t>пингвинирования</a:t>
            </a:r>
            <a:r>
              <a:rPr lang="ru-RU" sz="2000" dirty="0" smtClean="0">
                <a:latin typeface="Century Gothic" pitchFamily="34" charset="0"/>
              </a:rPr>
              <a:t>»  -  сбалансированное сочетание опасности и бесполезности. Возникает при вводе избыточного количества сил на ограниченную рабочую площадь, с целью выполнения  общей не конкретизированной задачи.</a:t>
            </a:r>
          </a:p>
          <a:p>
            <a:pPr marL="342900" lvl="0" indent="-342900" algn="just"/>
            <a:r>
              <a:rPr lang="ru-RU" sz="2000" dirty="0" smtClean="0">
                <a:latin typeface="Century Gothic" pitchFamily="34" charset="0"/>
              </a:rPr>
              <a:t>6. Минимальная рабочая группа – сочетание безопасности и эффективности. Состоит из членов одного подразделения, смены, караула. Выполняют одну конкретную задачу: работу на высоте, подачу ствола, установку освещения, перестановку техники, ручную разборку на минимальном участке, принеси-подай. Отличается позитивностью и управляемостью.</a:t>
            </a:r>
          </a:p>
          <a:p>
            <a:pPr marL="342900" lvl="0" indent="-342900" algn="just"/>
            <a:endParaRPr lang="ru-RU" sz="2000" dirty="0" smtClean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828677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/>
            <a:r>
              <a:rPr lang="ru-RU" sz="2000" dirty="0" smtClean="0">
                <a:latin typeface="Century Gothic" pitchFamily="34" charset="0"/>
              </a:rPr>
              <a:t>7. Передача  обломков по цепочке на большое расстояние – метод заимствованный в КНР, зарекомендовавший себя при передаче гуманитарных грузов.  Характеризуется  малой эффективностью и психотравмирующим  воздействием на личный состав. Создает иллюзию грамотно организованной работы  большого количества людей, хорошо выглядит на фото/видео отчетах. Требует от участников высокой квалификации.</a:t>
            </a:r>
          </a:p>
          <a:p>
            <a:pPr marL="342900" lvl="0" indent="-342900"/>
            <a:r>
              <a:rPr lang="ru-RU" sz="2000" dirty="0" smtClean="0">
                <a:latin typeface="Century Gothic" pitchFamily="34" charset="0"/>
              </a:rPr>
              <a:t>8. Разделение монотонной работы по времени и нагрузке – сохраняет силы, способствует сохранению теплового баланса,  обеспечивает безопасность работ и качественное проведение поиска.</a:t>
            </a:r>
          </a:p>
          <a:p>
            <a:pPr marL="342900" lvl="0" indent="-342900"/>
            <a:r>
              <a:rPr lang="ru-RU" sz="2000" dirty="0" smtClean="0">
                <a:latin typeface="Century Gothic" pitchFamily="34" charset="0"/>
              </a:rPr>
              <a:t>9.  Отсутствие травматизма – лучший показатель организации работ.</a:t>
            </a:r>
          </a:p>
          <a:p>
            <a:pPr marL="342900" lvl="0" indent="-342900"/>
            <a:endParaRPr lang="ru-RU" sz="2000" dirty="0" smtClean="0">
              <a:latin typeface="Century Gothic" pitchFamily="34" charset="0"/>
            </a:endParaRPr>
          </a:p>
          <a:p>
            <a:pPr marL="342900" lvl="0" indent="-342900" algn="ctr"/>
            <a:r>
              <a:rPr lang="ru-RU" sz="2000" dirty="0" smtClean="0">
                <a:latin typeface="Century Gothic" pitchFamily="34" charset="0"/>
              </a:rPr>
              <a:t>С УВАЖЕНИЕМ К СПАСАТЕЛЬНОМУ СООБЩЕСТВУ РОССИИ</a:t>
            </a:r>
          </a:p>
          <a:p>
            <a:pPr marL="342900" lvl="0" indent="-342900" algn="ctr"/>
            <a:r>
              <a:rPr lang="ru-RU" sz="2000" dirty="0" smtClean="0">
                <a:latin typeface="Century Gothic" pitchFamily="34" charset="0"/>
              </a:rPr>
              <a:t>Начальник Аварийно-спасательной службы Новосибирской области Можейко Константин Эдуардович</a:t>
            </a:r>
          </a:p>
          <a:p>
            <a:pPr marL="342900" lvl="0" indent="-342900" algn="ctr"/>
            <a:endParaRPr lang="ru-RU" sz="2000" dirty="0" smtClean="0">
              <a:latin typeface="Century Gothic" pitchFamily="34" charset="0"/>
            </a:endParaRPr>
          </a:p>
          <a:p>
            <a:pPr marL="342900" lvl="0" indent="-342900" algn="ctr"/>
            <a:r>
              <a:rPr lang="ru-RU" sz="2000" dirty="0" smtClean="0">
                <a:latin typeface="Century Gothic" pitchFamily="34" charset="0"/>
              </a:rPr>
              <a:t>Г. Пермь, июнь 2023 г.</a:t>
            </a:r>
          </a:p>
          <a:p>
            <a:pPr marL="342900" lvl="0" indent="-342900"/>
            <a:endParaRPr lang="ru-RU" dirty="0" smtClean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Toshi-1\Desktop\ДОКЛАД Линейная\Степная, 64\2019-12-24_22-23-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071942"/>
            <a:ext cx="3526154" cy="2343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9" name="Picture 3" descr="C:\Users\Toshi-1\Desktop\ДОКЛАД Линейная\Степная, 64\26202501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3500446" cy="3156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0" name="Picture 4" descr="C:\Users\Toshi-1\Desktop\ДОКЛАД Линейная\Степная, 64\26202501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285728"/>
            <a:ext cx="45720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1" name="Picture 5" descr="C:\Users\Toshi-1\Desktop\ДОКЛАД Линейная\Степная, 64\Степная, стоп-кадры - 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643314"/>
            <a:ext cx="3760226" cy="2752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Toshi-1\Desktop\ДОКЛАД Линейная\Степная, 64\Степная, стоп-кадры - 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4070040" cy="297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3" descr="C:\Users\Toshi-1\Desktop\ДОКЛАД Линейная\Степная, 64\Степная, стоп-кадры - 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7166"/>
            <a:ext cx="4071934" cy="298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4" name="Picture 4" descr="C:\Users\Toshi-1\Desktop\ДОКЛАД Линейная\Степная, 64\Степная, стоп-кадры - 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00438"/>
            <a:ext cx="4070040" cy="297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5" name="Picture 5" descr="C:\Users\Toshi-1\Desktop\ДОКЛАД Линейная\Степная, 64\Степная, стоп-кадры - 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571876"/>
            <a:ext cx="4045765" cy="296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072066" y="0"/>
            <a:ext cx="4071934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 smtClean="0"/>
              <a:t>   </a:t>
            </a:r>
            <a:r>
              <a:rPr lang="ru-RU" sz="2400" b="1" dirty="0" smtClean="0">
                <a:latin typeface="Century Gothic" pitchFamily="34" charset="0"/>
              </a:rPr>
              <a:t>Дома 468 серии</a:t>
            </a:r>
          </a:p>
          <a:p>
            <a:pPr algn="ctr"/>
            <a:r>
              <a:rPr lang="ru-RU" sz="2400" b="1" dirty="0" smtClean="0">
                <a:latin typeface="Century Gothic" pitchFamily="34" charset="0"/>
              </a:rPr>
              <a:t> ( проект 1-468)</a:t>
            </a:r>
            <a:r>
              <a:rPr lang="ru-RU" sz="2400" dirty="0" smtClean="0">
                <a:latin typeface="Century Gothic" pitchFamily="34" charset="0"/>
              </a:rPr>
              <a:t> </a:t>
            </a:r>
          </a:p>
          <a:p>
            <a:pPr lvl="0"/>
            <a:r>
              <a:rPr lang="ru-RU" sz="2400" dirty="0" smtClean="0">
                <a:latin typeface="Century Gothic" pitchFamily="34" charset="0"/>
              </a:rPr>
              <a:t>Годы строительства – 1960-1980е гг. </a:t>
            </a:r>
          </a:p>
          <a:p>
            <a:pPr lvl="0"/>
            <a:endParaRPr lang="ru-RU" sz="2400" dirty="0" smtClean="0">
              <a:latin typeface="Century Gothic" pitchFamily="34" charset="0"/>
            </a:endParaRPr>
          </a:p>
          <a:p>
            <a:pPr lvl="0"/>
            <a:r>
              <a:rPr lang="ru-RU" sz="2400" dirty="0" smtClean="0">
                <a:latin typeface="Century Gothic" pitchFamily="34" charset="0"/>
              </a:rPr>
              <a:t>Новосибирская область - 699 </a:t>
            </a:r>
          </a:p>
          <a:p>
            <a:pPr lvl="0"/>
            <a:r>
              <a:rPr lang="ru-RU" sz="2400" dirty="0" smtClean="0">
                <a:latin typeface="Century Gothic" pitchFamily="34" charset="0"/>
              </a:rPr>
              <a:t>Республика Татарстан - 543  </a:t>
            </a:r>
          </a:p>
          <a:p>
            <a:pPr lvl="0"/>
            <a:r>
              <a:rPr lang="ru-RU" sz="2400" dirty="0" smtClean="0">
                <a:latin typeface="Century Gothic" pitchFamily="34" charset="0"/>
              </a:rPr>
              <a:t>Свердловская область - 520 </a:t>
            </a:r>
          </a:p>
          <a:p>
            <a:pPr lvl="0"/>
            <a:r>
              <a:rPr lang="ru-RU" sz="2400" dirty="0" smtClean="0">
                <a:latin typeface="Century Gothic" pitchFamily="34" charset="0"/>
              </a:rPr>
              <a:t>Волгоградская область - 412 </a:t>
            </a:r>
          </a:p>
          <a:p>
            <a:pPr lvl="0"/>
            <a:r>
              <a:rPr lang="ru-RU" sz="2400" dirty="0" smtClean="0">
                <a:latin typeface="Century Gothic" pitchFamily="34" charset="0"/>
              </a:rPr>
              <a:t>Пермский край - 289 </a:t>
            </a:r>
          </a:p>
          <a:p>
            <a:pPr lvl="0"/>
            <a:r>
              <a:rPr lang="ru-RU" sz="2400" dirty="0" smtClean="0">
                <a:latin typeface="Century Gothic" pitchFamily="34" charset="0"/>
              </a:rPr>
              <a:t>Кемеровская область - 32  </a:t>
            </a:r>
          </a:p>
          <a:p>
            <a:r>
              <a:rPr lang="ru-RU" sz="2400" dirty="0" smtClean="0">
                <a:latin typeface="Century Gothic" pitchFamily="34" charset="0"/>
              </a:rPr>
              <a:t> </a:t>
            </a:r>
          </a:p>
          <a:p>
            <a:endParaRPr lang="ru-RU" sz="3200" dirty="0" smtClean="0"/>
          </a:p>
          <a:p>
            <a:r>
              <a:rPr lang="ru-RU" sz="3200" dirty="0" smtClean="0"/>
              <a:t> </a:t>
            </a:r>
            <a:endParaRPr lang="ru-RU" sz="3200" dirty="0"/>
          </a:p>
        </p:txBody>
      </p:sp>
      <p:pic>
        <p:nvPicPr>
          <p:cNvPr id="2050" name="Picture 2" descr="C:\Users\Toshi-1\Desktop\ДОКЛАД Линейная\1-468-vi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587945" cy="3000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Toshi-1\Desktop\ДОКЛАД Линейная\1-468-plan1.jpg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214282" y="4286256"/>
            <a:ext cx="4807791" cy="209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5" name="Object 1"/>
          <p:cNvGraphicFramePr>
            <a:graphicFrameLocks noChangeAspect="1"/>
          </p:cNvGraphicFramePr>
          <p:nvPr/>
        </p:nvGraphicFramePr>
        <p:xfrm>
          <a:off x="500034" y="571480"/>
          <a:ext cx="8112182" cy="5214974"/>
        </p:xfrm>
        <a:graphic>
          <a:graphicData uri="http://schemas.openxmlformats.org/presentationml/2006/ole">
            <p:oleObj spid="_x0000_s11265" name="Документ" r:id="rId3" imgW="9252332" imgH="6776065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7" name="Object 1"/>
          <p:cNvGraphicFramePr>
            <a:graphicFrameLocks noChangeAspect="1"/>
          </p:cNvGraphicFramePr>
          <p:nvPr/>
        </p:nvGraphicFramePr>
        <p:xfrm>
          <a:off x="714348" y="1071546"/>
          <a:ext cx="7910895" cy="4643470"/>
        </p:xfrm>
        <a:graphic>
          <a:graphicData uri="http://schemas.openxmlformats.org/presentationml/2006/ole">
            <p:oleObj spid="_x0000_s9217" name="Документ" r:id="rId3" imgW="9252332" imgH="5162425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Toshi-1\Desktop\ДОКЛАД Линейная\ПрезентацияНовая папка\№1 МА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501090" cy="4779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20" y="5143512"/>
            <a:ext cx="85725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 Gothic" pitchFamily="34" charset="0"/>
              </a:rPr>
              <a:t>Боевой участок №1.</a:t>
            </a:r>
            <a:r>
              <a:rPr lang="ru-RU" sz="2000" i="1" dirty="0" smtClean="0">
                <a:latin typeface="Century Gothic" pitchFamily="34" charset="0"/>
              </a:rPr>
              <a:t> Проведены ПСР. Деблокирован мужчина придавленный панелью.</a:t>
            </a:r>
            <a:r>
              <a:rPr lang="ru-RU" sz="2000" dirty="0" smtClean="0">
                <a:latin typeface="Century Gothic" pitchFamily="34" charset="0"/>
              </a:rPr>
              <a:t> </a:t>
            </a:r>
            <a:r>
              <a:rPr lang="ru-RU" sz="2000" i="1" dirty="0" smtClean="0">
                <a:latin typeface="Century Gothic" pitchFamily="34" charset="0"/>
              </a:rPr>
              <a:t>Эвакуированы жители 2-3 подъездов. Ликвидировано открытое горение  кровли и помещений . Начаты работы по разбору завалов. Привлечено более 120 чел. л/с,  2 крана ( без предварительной подготовки площадок).</a:t>
            </a:r>
            <a:endParaRPr lang="ru-RU" sz="2000" i="1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Toshi-1\Desktop\Коптер ФОТО\DJI_0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15372" cy="4902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14282" y="5286388"/>
            <a:ext cx="87154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entury Gothic" pitchFamily="34" charset="0"/>
              </a:rPr>
              <a:t>Боевой участок № 1. К 8:10 часам  пожар локализован. Работает оперативная группа ЦУКС. СПТ сформирован Штаб  ликвидации ЧС.  Развернута станция ВКС.  Прибывают силы 2-го эшелона, включаются в работу. Приступила к работе группа психологов ГУ МЧС РФ по НСО.</a:t>
            </a:r>
            <a:endParaRPr lang="ru-RU" sz="2000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906</TotalTime>
  <Words>1230</Words>
  <PresentationFormat>Экран (4:3)</PresentationFormat>
  <Paragraphs>88</Paragraphs>
  <Slides>28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Апекс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Toshi-1</dc:creator>
  <cp:lastModifiedBy>Toshi-1</cp:lastModifiedBy>
  <cp:revision>142</cp:revision>
  <dcterms:created xsi:type="dcterms:W3CDTF">2023-06-13T04:11:38Z</dcterms:created>
  <dcterms:modified xsi:type="dcterms:W3CDTF">2023-06-16T07:42:35Z</dcterms:modified>
</cp:coreProperties>
</file>